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77" r:id="rId3"/>
    <p:sldId id="256" r:id="rId4"/>
    <p:sldId id="273" r:id="rId5"/>
    <p:sldId id="260" r:id="rId6"/>
    <p:sldId id="272" r:id="rId7"/>
    <p:sldId id="275" r:id="rId8"/>
    <p:sldId id="262" r:id="rId9"/>
    <p:sldId id="271" r:id="rId10"/>
    <p:sldId id="268" r:id="rId11"/>
    <p:sldId id="269" r:id="rId12"/>
    <p:sldId id="266" r:id="rId13"/>
    <p:sldId id="263" r:id="rId14"/>
    <p:sldId id="267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VY_32_INOVACE_11_ZÁJMENA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ZÁJMENA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BFBBF-8316-46FE-92D7-FBDE32E7FF28}" type="presOf" srcId="{019433A1-1324-4DE1-9E6F-32B851095F74}" destId="{A3817367-F2BC-482F-8832-FA00B51DCCF3}" srcOrd="0" destOrd="0" presId="urn:microsoft.com/office/officeart/2005/8/layout/target3"/>
    <dgm:cxn modelId="{DF342DB1-324C-4DF3-82E6-6E1E8C77B20D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AD62D39-6B4E-4B78-8CBE-104A253EB1F9}" type="presOf" srcId="{445C7998-7549-48B0-BD68-D4F0167F02E5}" destId="{4D19AB04-24FA-40C2-B203-52AE3D15E171}" srcOrd="1" destOrd="0" presId="urn:microsoft.com/office/officeart/2005/8/layout/target3"/>
    <dgm:cxn modelId="{07DA02DF-793D-45A1-8A71-4186AB210A56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0C2EFE9-5E40-4FC7-A4ED-C1A5ED4FD628}" type="presOf" srcId="{C73C7642-F245-4585-8F88-243F9FAEF6CA}" destId="{97289DF2-90F4-4EC2-A9FC-633B00BAB610}" srcOrd="0" destOrd="0" presId="urn:microsoft.com/office/officeart/2005/8/layout/target3"/>
    <dgm:cxn modelId="{04E349A7-C0BE-4523-83C8-0F361B56A752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A71B563-3E95-4C15-9CF4-23109B833504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03404F4-DA45-49A2-95B2-0BF581B5114C}" type="presOf" srcId="{FBBFC3EA-9D9D-4F3A-BEA6-9C2C0E46BF20}" destId="{643EA938-EDE0-4533-ACCC-D2BD6F3A527C}" srcOrd="0" destOrd="0" presId="urn:microsoft.com/office/officeart/2005/8/layout/target3"/>
    <dgm:cxn modelId="{62F114AC-29EC-4DFF-BD9F-502698509C57}" type="presOf" srcId="{EBC41103-E2E5-4D48-9B4B-425520D3D098}" destId="{F969C235-9271-4D34-B740-D627A121CAD0}" srcOrd="1" destOrd="0" presId="urn:microsoft.com/office/officeart/2005/8/layout/target3"/>
    <dgm:cxn modelId="{E85A86A4-4A59-4E43-B64A-5847D36C9644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95649C2-8BBB-4AAF-AEBD-38AABBC64BB9}" type="presOf" srcId="{DAEA276B-ECF9-46F6-A7D3-4693B2D32BC4}" destId="{CDED6FE3-AD8F-4ACC-B6B8-710EDDD97598}" srcOrd="0" destOrd="0" presId="urn:microsoft.com/office/officeart/2005/8/layout/target3"/>
    <dgm:cxn modelId="{BF71556F-8056-47BD-95FE-DA6FEBA74BD7}" type="presOf" srcId="{445C7998-7549-48B0-BD68-D4F0167F02E5}" destId="{BC35EE03-4121-4EF9-923D-7CB6D30D358D}" srcOrd="0" destOrd="0" presId="urn:microsoft.com/office/officeart/2005/8/layout/target3"/>
    <dgm:cxn modelId="{7151DCD4-3051-4EA9-AA67-AC193A5D057F}" type="presOf" srcId="{019433A1-1324-4DE1-9E6F-32B851095F74}" destId="{E7297F21-D4FD-4A41-AE58-814D01A6B5E7}" srcOrd="1" destOrd="0" presId="urn:microsoft.com/office/officeart/2005/8/layout/target3"/>
    <dgm:cxn modelId="{45262F82-0DEC-4B8A-8413-E750B636B5A4}" type="presParOf" srcId="{71045F8C-00FA-488E-A7BD-E2E6753D979D}" destId="{3577EC6B-C980-4F34-8C69-4365E7B8FC8C}" srcOrd="0" destOrd="0" presId="urn:microsoft.com/office/officeart/2005/8/layout/target3"/>
    <dgm:cxn modelId="{09384C0F-BC79-44A1-AD50-2A6CF04806D9}" type="presParOf" srcId="{71045F8C-00FA-488E-A7BD-E2E6753D979D}" destId="{6940EB87-DC1D-4BC3-9408-9AC2E1FFC039}" srcOrd="1" destOrd="0" presId="urn:microsoft.com/office/officeart/2005/8/layout/target3"/>
    <dgm:cxn modelId="{16EAD77E-A318-4A6B-9C40-729D7CB69063}" type="presParOf" srcId="{71045F8C-00FA-488E-A7BD-E2E6753D979D}" destId="{BC35EE03-4121-4EF9-923D-7CB6D30D358D}" srcOrd="2" destOrd="0" presId="urn:microsoft.com/office/officeart/2005/8/layout/target3"/>
    <dgm:cxn modelId="{5932FEBB-38F7-44A2-91D9-D1C35C4D59A0}" type="presParOf" srcId="{71045F8C-00FA-488E-A7BD-E2E6753D979D}" destId="{C95EEA27-3CBF-4645-A92D-9D8AF5C1CBFC}" srcOrd="3" destOrd="0" presId="urn:microsoft.com/office/officeart/2005/8/layout/target3"/>
    <dgm:cxn modelId="{C0312694-51EF-4E83-950A-21C2A4DDCBD0}" type="presParOf" srcId="{71045F8C-00FA-488E-A7BD-E2E6753D979D}" destId="{851BB866-B6AE-4566-893F-4C635BA974FC}" srcOrd="4" destOrd="0" presId="urn:microsoft.com/office/officeart/2005/8/layout/target3"/>
    <dgm:cxn modelId="{9B56F283-A1E0-4319-8DE8-F59B87A970BE}" type="presParOf" srcId="{71045F8C-00FA-488E-A7BD-E2E6753D979D}" destId="{643EA938-EDE0-4533-ACCC-D2BD6F3A527C}" srcOrd="5" destOrd="0" presId="urn:microsoft.com/office/officeart/2005/8/layout/target3"/>
    <dgm:cxn modelId="{3229F5E1-7521-4ECE-B45F-E82BCB0402F2}" type="presParOf" srcId="{71045F8C-00FA-488E-A7BD-E2E6753D979D}" destId="{92F31B18-D66D-4CC7-89B9-378928DE877D}" srcOrd="6" destOrd="0" presId="urn:microsoft.com/office/officeart/2005/8/layout/target3"/>
    <dgm:cxn modelId="{AA94B57B-33B3-4BC8-A253-AF2102BC2E34}" type="presParOf" srcId="{71045F8C-00FA-488E-A7BD-E2E6753D979D}" destId="{902074E1-B931-4618-97F1-FADBE82E9C3C}" srcOrd="7" destOrd="0" presId="urn:microsoft.com/office/officeart/2005/8/layout/target3"/>
    <dgm:cxn modelId="{725EF0A9-F78C-4D93-83C5-065F51D98972}" type="presParOf" srcId="{71045F8C-00FA-488E-A7BD-E2E6753D979D}" destId="{A3817367-F2BC-482F-8832-FA00B51DCCF3}" srcOrd="8" destOrd="0" presId="urn:microsoft.com/office/officeart/2005/8/layout/target3"/>
    <dgm:cxn modelId="{F141EBC9-F609-4FB1-A1BC-7FF5EA28B5BC}" type="presParOf" srcId="{71045F8C-00FA-488E-A7BD-E2E6753D979D}" destId="{626ABFF6-56C8-4386-B662-68EC364EED9D}" srcOrd="9" destOrd="0" presId="urn:microsoft.com/office/officeart/2005/8/layout/target3"/>
    <dgm:cxn modelId="{53FEDC38-5AD2-4B22-9F8F-F7D0E3CB804E}" type="presParOf" srcId="{71045F8C-00FA-488E-A7BD-E2E6753D979D}" destId="{6DB11F1C-D028-4800-9625-6611CA9DE6D4}" srcOrd="10" destOrd="0" presId="urn:microsoft.com/office/officeart/2005/8/layout/target3"/>
    <dgm:cxn modelId="{631FD158-DDE5-4414-983F-123612197129}" type="presParOf" srcId="{71045F8C-00FA-488E-A7BD-E2E6753D979D}" destId="{CDED6FE3-AD8F-4ACC-B6B8-710EDDD97598}" srcOrd="11" destOrd="0" presId="urn:microsoft.com/office/officeart/2005/8/layout/target3"/>
    <dgm:cxn modelId="{C5CCBF98-2715-46E9-8EE5-6E731F12F116}" type="presParOf" srcId="{71045F8C-00FA-488E-A7BD-E2E6753D979D}" destId="{397AC6D7-84A6-4150-958F-83C92D9ACF38}" srcOrd="12" destOrd="0" presId="urn:microsoft.com/office/officeart/2005/8/layout/target3"/>
    <dgm:cxn modelId="{C3CCA007-1F6C-48D7-B7DA-CFFD15A5A7CF}" type="presParOf" srcId="{71045F8C-00FA-488E-A7BD-E2E6753D979D}" destId="{D7419528-33A6-416D-9E64-B3F7915C5149}" srcOrd="13" destOrd="0" presId="urn:microsoft.com/office/officeart/2005/8/layout/target3"/>
    <dgm:cxn modelId="{C81FDC55-09E8-41A7-9C36-21BC5653FA8A}" type="presParOf" srcId="{71045F8C-00FA-488E-A7BD-E2E6753D979D}" destId="{97289DF2-90F4-4EC2-A9FC-633B00BAB610}" srcOrd="14" destOrd="0" presId="urn:microsoft.com/office/officeart/2005/8/layout/target3"/>
    <dgm:cxn modelId="{41385EAB-4107-48C0-823C-637FE0DA8631}" type="presParOf" srcId="{71045F8C-00FA-488E-A7BD-E2E6753D979D}" destId="{234EBA9D-95B4-4C20-A84E-6F65F1085DC6}" srcOrd="15" destOrd="0" presId="urn:microsoft.com/office/officeart/2005/8/layout/target3"/>
    <dgm:cxn modelId="{D69AA2F7-A5DD-4D92-878C-C4EC98FC5971}" type="presParOf" srcId="{71045F8C-00FA-488E-A7BD-E2E6753D979D}" destId="{12255512-213F-41DF-90A6-8B4CD74A2B52}" srcOrd="16" destOrd="0" presId="urn:microsoft.com/office/officeart/2005/8/layout/target3"/>
    <dgm:cxn modelId="{E57928C5-1906-421A-9546-273B32BE9587}" type="presParOf" srcId="{71045F8C-00FA-488E-A7BD-E2E6753D979D}" destId="{50C2F88D-8688-44C2-A854-691F34009D3B}" srcOrd="17" destOrd="0" presId="urn:microsoft.com/office/officeart/2005/8/layout/target3"/>
    <dgm:cxn modelId="{E2A7DEFF-25F9-4CB3-83A5-B93A53FA57A4}" type="presParOf" srcId="{71045F8C-00FA-488E-A7BD-E2E6753D979D}" destId="{4D19AB04-24FA-40C2-B203-52AE3D15E171}" srcOrd="18" destOrd="0" presId="urn:microsoft.com/office/officeart/2005/8/layout/target3"/>
    <dgm:cxn modelId="{A594C277-8F8D-444C-B521-0AF7D0639D67}" type="presParOf" srcId="{71045F8C-00FA-488E-A7BD-E2E6753D979D}" destId="{832BF48F-0145-4429-9E02-8FCA946CCE9E}" srcOrd="19" destOrd="0" presId="urn:microsoft.com/office/officeart/2005/8/layout/target3"/>
    <dgm:cxn modelId="{F2B55A1F-0971-483E-8B86-0A5D53440D64}" type="presParOf" srcId="{71045F8C-00FA-488E-A7BD-E2E6753D979D}" destId="{E7297F21-D4FD-4A41-AE58-814D01A6B5E7}" srcOrd="20" destOrd="0" presId="urn:microsoft.com/office/officeart/2005/8/layout/target3"/>
    <dgm:cxn modelId="{66EB2E31-E459-47A2-9283-DFE3E5A0EF9E}" type="presParOf" srcId="{71045F8C-00FA-488E-A7BD-E2E6753D979D}" destId="{F69A1436-182C-465B-AD7F-FE48E0C090C1}" srcOrd="21" destOrd="0" presId="urn:microsoft.com/office/officeart/2005/8/layout/target3"/>
    <dgm:cxn modelId="{5558755D-E2F5-4057-AC34-1766088BBA75}" type="presParOf" srcId="{71045F8C-00FA-488E-A7BD-E2E6753D979D}" destId="{AA41A67C-3D3F-4AE9-9E0F-5D7F7BB2E741}" srcOrd="22" destOrd="0" presId="urn:microsoft.com/office/officeart/2005/8/layout/target3"/>
    <dgm:cxn modelId="{FF293F79-024A-4257-81F2-F9BDBCA8CE20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</a:t>
          </a:r>
          <a:r>
            <a:rPr lang="cs-CZ" sz="1500" kern="1200" dirty="0" smtClean="0"/>
            <a:t>: Základní škola a mateřská škola  Domažlice, </a:t>
          </a:r>
          <a:r>
            <a:rPr lang="cs-CZ" sz="1500" kern="1200" dirty="0" err="1" smtClean="0"/>
            <a:t>Msgre</a:t>
          </a:r>
          <a:r>
            <a:rPr lang="cs-CZ" sz="1500" kern="1200" dirty="0" smtClean="0"/>
            <a:t> B. Staška 232, příspěvková organizace </a:t>
          </a:r>
          <a:endParaRPr lang="cs-CZ" sz="15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 Mgr. Vendula </a:t>
          </a:r>
          <a:r>
            <a:rPr lang="cs-CZ" sz="1500" kern="1200" dirty="0" err="1" smtClean="0"/>
            <a:t>Steidlová</a:t>
          </a:r>
          <a:r>
            <a:rPr lang="cs-CZ" sz="1500" kern="1200" dirty="0" smtClean="0"/>
            <a:t>   </a:t>
          </a:r>
          <a:endParaRPr lang="cs-CZ" sz="15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VY_32_INOVACE_11_ZÁJMENA</a:t>
          </a:r>
          <a:endParaRPr lang="cs-CZ" sz="15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Sada:  ČESKÝ JAZYK 9. ročník</a:t>
          </a:r>
          <a:endParaRPr lang="cs-CZ" sz="15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ZÁJMENA  </a:t>
          </a:r>
          <a:endParaRPr lang="cs-CZ" sz="15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CZ.1.07/1.4.00/21.1437</a:t>
          </a:r>
          <a:endParaRPr lang="cs-CZ" sz="15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27102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2159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891871"/>
              </p:ext>
            </p:extLst>
          </p:nvPr>
        </p:nvGraphicFramePr>
        <p:xfrm>
          <a:off x="1043608" y="1700808"/>
          <a:ext cx="7416824" cy="321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0250"/>
                <a:gridCol w="414657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 základního </a:t>
                      </a:r>
                      <a:r>
                        <a:rPr lang="cs-CZ" smtClean="0"/>
                        <a:t>učiva </a:t>
                      </a:r>
                      <a:endParaRPr lang="cs-CZ" smtClean="0"/>
                    </a:p>
                    <a:p>
                      <a:r>
                        <a:rPr lang="cs-CZ" smtClean="0"/>
                        <a:t>o </a:t>
                      </a:r>
                      <a:r>
                        <a:rPr lang="cs-CZ" dirty="0" smtClean="0"/>
                        <a:t>zájmenech, poznávání zájmen, určování druhů, skloňování zájmena já, pravidla při psaní mě, mně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kliknutí, popř. následuje  na snímku za úkolem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4003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77056" y="-35739"/>
            <a:ext cx="7989887" cy="2240603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ZÁJMENA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2780928"/>
            <a:ext cx="903649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dirty="0" smtClean="0"/>
              <a:t>„Pepíčku</a:t>
            </a:r>
            <a:r>
              <a:rPr lang="cs-CZ" sz="5400" dirty="0"/>
              <a:t>, řekni dvě zájmena."</a:t>
            </a:r>
            <a:br>
              <a:rPr lang="cs-CZ" sz="5400" dirty="0"/>
            </a:br>
            <a:r>
              <a:rPr lang="cs-CZ" sz="5400" dirty="0"/>
              <a:t>"Kdo, já?"</a:t>
            </a:r>
            <a:br>
              <a:rPr lang="cs-CZ" sz="5400" dirty="0"/>
            </a:br>
            <a:r>
              <a:rPr lang="cs-CZ" sz="5400" dirty="0"/>
              <a:t>"Výborně, Pepíčku."</a:t>
            </a:r>
          </a:p>
          <a:p>
            <a:r>
              <a:rPr lang="cs-CZ" sz="5400" dirty="0"/>
              <a:t/>
            </a:r>
            <a:br>
              <a:rPr lang="cs-CZ" sz="5400" dirty="0"/>
            </a:br>
            <a:endParaRPr lang="cs-CZ" sz="5400" dirty="0"/>
          </a:p>
        </p:txBody>
      </p:sp>
      <p:sp>
        <p:nvSpPr>
          <p:cNvPr id="7" name="Zaoblený obdélník 6"/>
          <p:cNvSpPr/>
          <p:nvPr/>
        </p:nvSpPr>
        <p:spPr>
          <a:xfrm>
            <a:off x="107504" y="2636912"/>
            <a:ext cx="8856984" cy="2952328"/>
          </a:xfrm>
          <a:prstGeom prst="roundRect">
            <a:avLst/>
          </a:prstGeom>
          <a:noFill/>
          <a:ln w="730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69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052736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indent="-742950"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</a:rPr>
              <a:t>V NÁSLEDUJÍCÍ OSMISMĚRCE VYŠKRTEJ VŠECHNA ZÁJMENA </a:t>
            </a:r>
          </a:p>
          <a:p>
            <a:pPr marL="742950" indent="-742950">
              <a:buAutoNum type="arabicPeriod"/>
            </a:pPr>
            <a:endParaRPr lang="cs-CZ" sz="3600" b="1" u="sng" dirty="0" smtClean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</a:rPr>
              <a:t>URČI JEJICH DRUH</a:t>
            </a:r>
          </a:p>
          <a:p>
            <a:pPr marL="742950" indent="-742950">
              <a:buAutoNum type="arabicPeriod"/>
            </a:pPr>
            <a:endParaRPr lang="cs-CZ" sz="3600" b="1" u="sng" dirty="0" smtClean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</a:rPr>
              <a:t>ZE ZBÝVAJÍCÍCH PÍSMEN SESTAV TAJENKU</a:t>
            </a:r>
          </a:p>
          <a:p>
            <a:pPr marL="742950" indent="-742950">
              <a:buAutoNum type="arabicPeriod"/>
            </a:pPr>
            <a:endParaRPr lang="cs-CZ" sz="3600" b="1" u="sng" dirty="0" smtClean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</a:rPr>
              <a:t>CO DANÉ SLOVO ZNAMENÁ?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2618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40309"/>
              </p:ext>
            </p:extLst>
          </p:nvPr>
        </p:nvGraphicFramePr>
        <p:xfrm>
          <a:off x="1763691" y="548680"/>
          <a:ext cx="5560072" cy="57687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4296"/>
                <a:gridCol w="794296"/>
                <a:gridCol w="794296"/>
                <a:gridCol w="794296"/>
                <a:gridCol w="794296"/>
                <a:gridCol w="794296"/>
                <a:gridCol w="794296"/>
              </a:tblGrid>
              <a:tr h="721089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/>
                </a:tc>
              </a:tr>
              <a:tr h="721089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</a:tr>
              <a:tr h="721089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</a:tr>
              <a:tr h="721089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CH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</a:tr>
              <a:tr h="721089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</a:tr>
              <a:tr h="721089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</a:tr>
              <a:tr h="721089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Ů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</a:tr>
              <a:tr h="721089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1556792"/>
            <a:ext cx="19077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všichni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jejich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žádná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která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její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ten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on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24328" y="1412776"/>
            <a:ext cx="14301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kdo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tvůj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sám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oni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jeho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nic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jenž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co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112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2800" b="1" u="sng" dirty="0" smtClean="0">
                <a:solidFill>
                  <a:srgbClr val="FF0000"/>
                </a:solidFill>
              </a:rPr>
              <a:t>řešení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0289680"/>
              </p:ext>
            </p:extLst>
          </p:nvPr>
        </p:nvGraphicFramePr>
        <p:xfrm>
          <a:off x="2051720" y="908720"/>
          <a:ext cx="5328589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1227"/>
                <a:gridCol w="761227"/>
                <a:gridCol w="761227"/>
                <a:gridCol w="761227"/>
                <a:gridCol w="761227"/>
                <a:gridCol w="761227"/>
                <a:gridCol w="761227"/>
              </a:tblGrid>
              <a:tr h="235331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Š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CH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Ů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1556792"/>
            <a:ext cx="19077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všichni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jejich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žádná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která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její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ten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on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24328" y="1412776"/>
            <a:ext cx="143017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kdo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tvůj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sám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oni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jeho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nic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jenž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co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6165304"/>
            <a:ext cx="87029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tajenka – PRONOMINA =  latinsky ZÁJMENA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400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u="sng" dirty="0" smtClean="0">
                <a:solidFill>
                  <a:srgbClr val="FF0000"/>
                </a:solidFill>
              </a:rPr>
              <a:t>řešení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všichni = neurčité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jejich = přivlastňovací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žádná = záporné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která = vztažné, tázací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já = osobní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její = přivlastňovací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ten = ukazovací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on = osobní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kdo =  vztažné, tázací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tvůj = přivlastňovací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sám = ukazovací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oni = osobní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jeho = přivlastňovací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nic = záporné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jenž = vztažné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co = vztažné, tázací 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8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>
                <a:solidFill>
                  <a:srgbClr val="FF0000"/>
                </a:solidFill>
              </a:rPr>
              <a:t>NAPIŠ TATO ZÁJMENA V 1. PÁDĚ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244280" cy="5256584"/>
          </a:xfrm>
        </p:spPr>
        <p:txBody>
          <a:bodyPr>
            <a:normAutofit lnSpcReduction="10000"/>
          </a:bodyPr>
          <a:lstStyle/>
          <a:p>
            <a:pPr marL="0" indent="0" hangingPunct="0">
              <a:buNone/>
            </a:pPr>
            <a:r>
              <a:rPr lang="cs-CZ" sz="3200" dirty="0" smtClean="0"/>
              <a:t>1. jímž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    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 hangingPunct="0">
              <a:buNone/>
            </a:pPr>
            <a:r>
              <a:rPr lang="cs-CZ" sz="3200" dirty="0" smtClean="0"/>
              <a:t>2. mého</a:t>
            </a:r>
          </a:p>
          <a:p>
            <a:pPr marL="0" indent="0" hangingPunct="0"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 marL="0" indent="0" hangingPunct="0">
              <a:buNone/>
            </a:pPr>
            <a:r>
              <a:rPr lang="cs-CZ" sz="3200" dirty="0" smtClean="0"/>
              <a:t>3. vám</a:t>
            </a:r>
          </a:p>
          <a:p>
            <a:pPr marL="0" indent="0" hangingPunct="0">
              <a:buNone/>
            </a:pPr>
            <a:endParaRPr lang="cs-CZ" sz="3200" dirty="0" smtClean="0"/>
          </a:p>
          <a:p>
            <a:pPr marL="0" indent="0" hangingPunct="0">
              <a:buNone/>
            </a:pPr>
            <a:r>
              <a:rPr lang="cs-CZ" sz="3200" dirty="0" smtClean="0"/>
              <a:t>4. ničemu</a:t>
            </a:r>
          </a:p>
          <a:p>
            <a:pPr marL="0" indent="0" hangingPunct="0">
              <a:buNone/>
            </a:pPr>
            <a:endParaRPr lang="cs-CZ" sz="3200" dirty="0" smtClean="0"/>
          </a:p>
          <a:p>
            <a:pPr marL="0" indent="0" hangingPunct="0">
              <a:buNone/>
            </a:pPr>
            <a:r>
              <a:rPr lang="cs-CZ" sz="3200" dirty="0" smtClean="0"/>
              <a:t>5. leckomu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340768"/>
            <a:ext cx="4572000" cy="5517232"/>
          </a:xfrm>
        </p:spPr>
        <p:txBody>
          <a:bodyPr>
            <a:normAutofit lnSpcReduction="10000"/>
          </a:bodyPr>
          <a:lstStyle/>
          <a:p>
            <a:pPr marL="0" indent="0" hangingPunct="0">
              <a:buNone/>
            </a:pPr>
            <a:r>
              <a:rPr lang="cs-CZ" sz="3200" dirty="0"/>
              <a:t>6. </a:t>
            </a:r>
            <a:r>
              <a:rPr lang="cs-CZ" sz="3200" dirty="0" smtClean="0"/>
              <a:t>kterému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     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 hangingPunct="0">
              <a:buNone/>
            </a:pPr>
            <a:r>
              <a:rPr lang="cs-CZ" sz="3200" dirty="0" smtClean="0"/>
              <a:t>7. ničeho</a:t>
            </a:r>
          </a:p>
          <a:p>
            <a:pPr marL="0" indent="0" hangingPunct="0">
              <a:buNone/>
            </a:pPr>
            <a:endParaRPr lang="cs-CZ" sz="3200" dirty="0" smtClean="0"/>
          </a:p>
          <a:p>
            <a:pPr marL="0" indent="0" hangingPunct="0">
              <a:buNone/>
            </a:pPr>
            <a:r>
              <a:rPr lang="cs-CZ" sz="3200" dirty="0" smtClean="0"/>
              <a:t>8. mě</a:t>
            </a:r>
          </a:p>
          <a:p>
            <a:pPr marL="0" indent="0" hangingPunct="0">
              <a:buNone/>
            </a:pPr>
            <a:endParaRPr lang="cs-CZ" sz="3200" dirty="0" smtClean="0"/>
          </a:p>
          <a:p>
            <a:pPr marL="0" indent="0" hangingPunct="0">
              <a:buNone/>
            </a:pPr>
            <a:r>
              <a:rPr lang="cs-CZ" sz="3200" dirty="0" smtClean="0"/>
              <a:t>9. našeho</a:t>
            </a:r>
          </a:p>
          <a:p>
            <a:pPr marL="0" indent="0" hangingPunct="0">
              <a:buNone/>
            </a:pPr>
            <a:endParaRPr lang="cs-CZ" sz="3200" dirty="0" smtClean="0"/>
          </a:p>
          <a:p>
            <a:pPr marL="0" indent="0" hangingPunct="0">
              <a:buNone/>
            </a:pPr>
            <a:r>
              <a:rPr lang="cs-CZ" sz="3200" dirty="0" smtClean="0"/>
              <a:t>10. komu</a:t>
            </a:r>
          </a:p>
          <a:p>
            <a:pPr marL="0" indent="0" hangingPunct="0">
              <a:buNone/>
            </a:pP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35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196752"/>
            <a:ext cx="4172272" cy="5472608"/>
          </a:xfrm>
        </p:spPr>
        <p:txBody>
          <a:bodyPr>
            <a:normAutofit lnSpcReduction="10000"/>
          </a:bodyPr>
          <a:lstStyle/>
          <a:p>
            <a:pPr marL="0" indent="0" hangingPunct="0">
              <a:buNone/>
            </a:pPr>
            <a:r>
              <a:rPr lang="cs-CZ" sz="3200" dirty="0" smtClean="0"/>
              <a:t>1. jímž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     </a:t>
            </a:r>
            <a:r>
              <a:rPr lang="cs-CZ" sz="3200" dirty="0" smtClean="0">
                <a:solidFill>
                  <a:srgbClr val="FF0000"/>
                </a:solidFill>
              </a:rPr>
              <a:t>JENŽ</a:t>
            </a:r>
          </a:p>
          <a:p>
            <a:pPr marL="0" indent="0" hangingPunct="0">
              <a:buNone/>
            </a:pPr>
            <a:r>
              <a:rPr lang="cs-CZ" sz="3200" dirty="0" smtClean="0"/>
              <a:t>2. mého</a:t>
            </a:r>
          </a:p>
          <a:p>
            <a:pPr marL="0" indent="0" hangingPunc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      MŮJ, MÁ, MOJE</a:t>
            </a:r>
          </a:p>
          <a:p>
            <a:pPr marL="0" indent="0" hangingPunct="0">
              <a:buNone/>
            </a:pPr>
            <a:r>
              <a:rPr lang="cs-CZ" sz="3200" dirty="0" smtClean="0"/>
              <a:t>3. vám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</a:t>
            </a:r>
            <a:r>
              <a:rPr lang="cs-CZ" sz="3200" dirty="0" smtClean="0">
                <a:solidFill>
                  <a:srgbClr val="FF0000"/>
                </a:solidFill>
              </a:rPr>
              <a:t>VY</a:t>
            </a:r>
          </a:p>
          <a:p>
            <a:pPr marL="0" indent="0" hangingPunct="0">
              <a:buNone/>
            </a:pPr>
            <a:r>
              <a:rPr lang="cs-CZ" sz="3200" dirty="0" smtClean="0"/>
              <a:t>4. ničemu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  </a:t>
            </a:r>
            <a:r>
              <a:rPr lang="cs-CZ" sz="3200" dirty="0" smtClean="0">
                <a:solidFill>
                  <a:srgbClr val="FF0000"/>
                </a:solidFill>
              </a:rPr>
              <a:t>NIC</a:t>
            </a:r>
          </a:p>
          <a:p>
            <a:pPr marL="0" indent="0" hangingPunct="0">
              <a:buNone/>
            </a:pPr>
            <a:r>
              <a:rPr lang="cs-CZ" sz="3200" dirty="0" smtClean="0"/>
              <a:t>5. leckomu</a:t>
            </a:r>
          </a:p>
          <a:p>
            <a:pPr marL="0" indent="0" hangingPunc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</a:t>
            </a:r>
            <a:r>
              <a:rPr lang="cs-CZ" sz="3200" dirty="0" smtClean="0">
                <a:solidFill>
                  <a:srgbClr val="FF0000"/>
                </a:solidFill>
              </a:rPr>
              <a:t>LECKDO</a:t>
            </a:r>
          </a:p>
          <a:p>
            <a:pPr marL="0" indent="0" hangingPunct="0">
              <a:buNone/>
            </a:pP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495800" cy="5589240"/>
          </a:xfrm>
        </p:spPr>
        <p:txBody>
          <a:bodyPr>
            <a:normAutofit lnSpcReduction="10000"/>
          </a:bodyPr>
          <a:lstStyle/>
          <a:p>
            <a:pPr marL="0" indent="0" hangingPunct="0">
              <a:buNone/>
            </a:pPr>
            <a:r>
              <a:rPr lang="cs-CZ" sz="3200" dirty="0"/>
              <a:t>6. </a:t>
            </a:r>
            <a:r>
              <a:rPr lang="cs-CZ" sz="3200" dirty="0" smtClean="0"/>
              <a:t>kterému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     </a:t>
            </a:r>
            <a:r>
              <a:rPr lang="cs-CZ" sz="3200" dirty="0" smtClean="0">
                <a:solidFill>
                  <a:srgbClr val="FF0000"/>
                </a:solidFill>
              </a:rPr>
              <a:t>KTERÝ</a:t>
            </a:r>
          </a:p>
          <a:p>
            <a:pPr marL="0" indent="0" hangingPunct="0">
              <a:buNone/>
            </a:pPr>
            <a:r>
              <a:rPr lang="cs-CZ" sz="3200" dirty="0" smtClean="0"/>
              <a:t>7. ničeho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     </a:t>
            </a:r>
            <a:r>
              <a:rPr lang="cs-CZ" sz="3200" dirty="0" smtClean="0">
                <a:solidFill>
                  <a:srgbClr val="FF0000"/>
                </a:solidFill>
              </a:rPr>
              <a:t>NIC</a:t>
            </a:r>
          </a:p>
          <a:p>
            <a:pPr marL="0" indent="0" hangingPunct="0">
              <a:buNone/>
            </a:pPr>
            <a:r>
              <a:rPr lang="cs-CZ" sz="3200" dirty="0" smtClean="0"/>
              <a:t>8. mě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     </a:t>
            </a:r>
            <a:r>
              <a:rPr lang="cs-CZ" sz="3200" dirty="0" smtClean="0">
                <a:solidFill>
                  <a:srgbClr val="FF0000"/>
                </a:solidFill>
              </a:rPr>
              <a:t>JÁ</a:t>
            </a:r>
          </a:p>
          <a:p>
            <a:pPr marL="0" indent="0" hangingPunct="0">
              <a:buNone/>
            </a:pPr>
            <a:r>
              <a:rPr lang="cs-CZ" sz="3200" dirty="0" smtClean="0"/>
              <a:t>9. našeho</a:t>
            </a:r>
          </a:p>
          <a:p>
            <a:pPr marL="0" indent="0" hangingPunct="0">
              <a:buNone/>
            </a:pPr>
            <a:r>
              <a:rPr lang="cs-CZ" sz="3200" dirty="0" smtClean="0"/>
              <a:t>                </a:t>
            </a:r>
            <a:r>
              <a:rPr lang="cs-CZ" sz="3200" dirty="0" smtClean="0">
                <a:solidFill>
                  <a:srgbClr val="FF0000"/>
                </a:solidFill>
              </a:rPr>
              <a:t>NAŠE</a:t>
            </a:r>
          </a:p>
          <a:p>
            <a:pPr marL="0" indent="0" hangingPunct="0">
              <a:buNone/>
            </a:pPr>
            <a:r>
              <a:rPr lang="cs-CZ" sz="3200" dirty="0" smtClean="0"/>
              <a:t>10. komu</a:t>
            </a:r>
          </a:p>
          <a:p>
            <a:pPr marL="0" indent="0" hangingPunct="0">
              <a:buNone/>
            </a:pP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             KDO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52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596064" cy="1440160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 err="1" smtClean="0">
                <a:solidFill>
                  <a:srgbClr val="FF0000"/>
                </a:solidFill>
              </a:rPr>
              <a:t>PřEPIŠ</a:t>
            </a:r>
            <a:r>
              <a:rPr lang="cs-CZ" sz="3200" b="1" u="sng" dirty="0" smtClean="0">
                <a:solidFill>
                  <a:srgbClr val="FF0000"/>
                </a:solidFill>
              </a:rPr>
              <a:t> TUTO SMS SE VŠEMI ZNAMÉNKY,</a:t>
            </a:r>
            <a:r>
              <a:rPr lang="cs-CZ" sz="3200" b="1" u="sng" dirty="0">
                <a:solidFill>
                  <a:srgbClr val="FF0000"/>
                </a:solidFill>
              </a:rPr>
              <a:t> BEZ CHYB</a:t>
            </a:r>
            <a:r>
              <a:rPr lang="cs-CZ" sz="3200" b="1" u="sng" dirty="0" smtClean="0">
                <a:solidFill>
                  <a:srgbClr val="FF0000"/>
                </a:solidFill>
              </a:rPr>
              <a:t>  A PODTRHNI VŠECHNA ZÁJMENA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498368" cy="45091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err="1" smtClean="0"/>
              <a:t>Cau</a:t>
            </a:r>
            <a:r>
              <a:rPr lang="cs-CZ" sz="3600" b="1" dirty="0" smtClean="0"/>
              <a:t> Pavle, v sobotu jedeme s </a:t>
            </a:r>
            <a:r>
              <a:rPr lang="cs-CZ" sz="3600" b="1" dirty="0" err="1" smtClean="0"/>
              <a:t>nasi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tridou</a:t>
            </a:r>
            <a:r>
              <a:rPr lang="cs-CZ" sz="3600" b="1" dirty="0" smtClean="0"/>
              <a:t> na ti hory. Zeptej se </a:t>
            </a:r>
            <a:r>
              <a:rPr lang="cs-CZ" sz="3600" b="1" dirty="0" err="1" smtClean="0"/>
              <a:t>svyho</a:t>
            </a:r>
            <a:r>
              <a:rPr lang="cs-CZ" sz="3600" b="1" dirty="0" smtClean="0"/>
              <a:t> brachy, jestli my puci ty lyze. </a:t>
            </a:r>
            <a:r>
              <a:rPr lang="cs-CZ" sz="3600" b="1" dirty="0" err="1" smtClean="0"/>
              <a:t>Vyrid</a:t>
            </a:r>
            <a:r>
              <a:rPr lang="cs-CZ" sz="3600" b="1" dirty="0" smtClean="0"/>
              <a:t> mu, ze je </a:t>
            </a:r>
            <a:r>
              <a:rPr lang="cs-CZ" sz="3600" b="1" dirty="0" err="1" smtClean="0"/>
              <a:t>neznicim</a:t>
            </a:r>
            <a:r>
              <a:rPr lang="cs-CZ" sz="3600" b="1" dirty="0" smtClean="0"/>
              <a:t>. Mama se o </a:t>
            </a:r>
            <a:r>
              <a:rPr lang="cs-CZ" sz="3600" b="1" dirty="0" err="1" smtClean="0"/>
              <a:t>me</a:t>
            </a:r>
            <a:r>
              <a:rPr lang="cs-CZ" sz="3600" b="1" dirty="0" smtClean="0"/>
              <a:t> boji, tak ji </a:t>
            </a:r>
            <a:r>
              <a:rPr lang="cs-CZ" sz="3600" b="1" dirty="0" err="1" smtClean="0"/>
              <a:t>uklidnuju</a:t>
            </a:r>
            <a:r>
              <a:rPr lang="cs-CZ" sz="3600" b="1" dirty="0" smtClean="0"/>
              <a:t>, ze s </a:t>
            </a:r>
            <a:r>
              <a:rPr lang="cs-CZ" sz="3600" b="1" dirty="0" err="1" smtClean="0"/>
              <a:t>vasi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vyzbroji</a:t>
            </a:r>
            <a:r>
              <a:rPr lang="cs-CZ" sz="3600" b="1" dirty="0" smtClean="0"/>
              <a:t> budu pan sjezdovek. </a:t>
            </a:r>
            <a:r>
              <a:rPr lang="cs-CZ" sz="3600" b="1" dirty="0" err="1" smtClean="0"/>
              <a:t>Drz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nam</a:t>
            </a:r>
            <a:r>
              <a:rPr lang="cs-CZ" sz="3600" b="1" dirty="0" smtClean="0"/>
              <a:t> palce, </a:t>
            </a:r>
            <a:r>
              <a:rPr lang="cs-CZ" sz="3600" b="1" dirty="0" err="1" smtClean="0"/>
              <a:t>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mame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snih.Diky</a:t>
            </a:r>
            <a:r>
              <a:rPr lang="cs-CZ" sz="3600" b="1" dirty="0" smtClean="0"/>
              <a:t> Petr </a:t>
            </a:r>
            <a:endParaRPr lang="cs-CZ" sz="36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5431" y="2060848"/>
            <a:ext cx="8856984" cy="4608512"/>
          </a:xfrm>
          <a:prstGeom prst="roundRect">
            <a:avLst/>
          </a:prstGeom>
          <a:noFill/>
          <a:ln w="793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48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Č</a:t>
            </a:r>
            <a:r>
              <a:rPr lang="cs-CZ" sz="3600" dirty="0" smtClean="0"/>
              <a:t>au </a:t>
            </a:r>
            <a:r>
              <a:rPr lang="cs-CZ" sz="3600" dirty="0"/>
              <a:t>Pavle, 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v </a:t>
            </a:r>
            <a:r>
              <a:rPr lang="cs-CZ" sz="3600" dirty="0"/>
              <a:t>sobotu jedeme s </a:t>
            </a:r>
            <a:r>
              <a:rPr lang="cs-CZ" sz="3600" u="sng" dirty="0" smtClean="0">
                <a:solidFill>
                  <a:srgbClr val="FF0000"/>
                </a:solidFill>
              </a:rPr>
              <a:t>naší</a:t>
            </a:r>
            <a:r>
              <a:rPr lang="cs-CZ" sz="3600" dirty="0" smtClean="0"/>
              <a:t> t</a:t>
            </a:r>
            <a:r>
              <a:rPr lang="cs-CZ" sz="3600" dirty="0" smtClean="0">
                <a:solidFill>
                  <a:srgbClr val="FF0000"/>
                </a:solidFill>
              </a:rPr>
              <a:t>ří</a:t>
            </a:r>
            <a:r>
              <a:rPr lang="cs-CZ" sz="3600" dirty="0" smtClean="0"/>
              <a:t>dou </a:t>
            </a:r>
            <a:r>
              <a:rPr lang="cs-CZ" sz="3600" dirty="0"/>
              <a:t>na </a:t>
            </a:r>
            <a:r>
              <a:rPr lang="cs-CZ" sz="3600" u="sng" dirty="0" smtClean="0"/>
              <a:t>t</a:t>
            </a:r>
            <a:r>
              <a:rPr lang="cs-CZ" sz="3600" u="sng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/>
              <a:t>hory. Zeptej </a:t>
            </a:r>
            <a:r>
              <a:rPr lang="cs-CZ" sz="3600" u="sng" dirty="0"/>
              <a:t>se</a:t>
            </a:r>
            <a:r>
              <a:rPr lang="cs-CZ" sz="3600" dirty="0"/>
              <a:t> </a:t>
            </a:r>
            <a:r>
              <a:rPr lang="cs-CZ" sz="3600" u="sng" dirty="0" smtClean="0"/>
              <a:t>sv</a:t>
            </a:r>
            <a:r>
              <a:rPr lang="cs-CZ" sz="3600" u="sng" dirty="0" smtClean="0">
                <a:solidFill>
                  <a:srgbClr val="FF0000"/>
                </a:solidFill>
              </a:rPr>
              <a:t>é</a:t>
            </a:r>
            <a:r>
              <a:rPr lang="cs-CZ" sz="3600" u="sng" dirty="0" smtClean="0"/>
              <a:t>ho</a:t>
            </a:r>
            <a:r>
              <a:rPr lang="cs-CZ" sz="3600" dirty="0" smtClean="0"/>
              <a:t> </a:t>
            </a:r>
            <a:r>
              <a:rPr lang="cs-CZ" sz="3600" dirty="0" err="1" smtClean="0"/>
              <a:t>br</a:t>
            </a:r>
            <a:r>
              <a:rPr lang="cs-CZ" sz="3600" dirty="0" err="1" smtClean="0">
                <a:solidFill>
                  <a:srgbClr val="FF0000"/>
                </a:solidFill>
              </a:rPr>
              <a:t>á</a:t>
            </a:r>
            <a:r>
              <a:rPr lang="cs-CZ" sz="3600" dirty="0" err="1" smtClean="0"/>
              <a:t>chy</a:t>
            </a:r>
            <a:r>
              <a:rPr lang="cs-CZ" sz="3600" dirty="0"/>
              <a:t>, jestli </a:t>
            </a:r>
            <a:r>
              <a:rPr lang="cs-CZ" sz="3600" u="sng" dirty="0" smtClean="0"/>
              <a:t>m</a:t>
            </a:r>
            <a:r>
              <a:rPr lang="cs-CZ" sz="3600" u="sng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p</a:t>
            </a:r>
            <a:r>
              <a:rPr lang="cs-CZ" sz="3600" dirty="0" smtClean="0">
                <a:solidFill>
                  <a:srgbClr val="FF0000"/>
                </a:solidFill>
              </a:rPr>
              <a:t>ůjčí</a:t>
            </a:r>
            <a:r>
              <a:rPr lang="cs-CZ" sz="3600" dirty="0" smtClean="0"/>
              <a:t> </a:t>
            </a:r>
            <a:r>
              <a:rPr lang="cs-CZ" sz="3600" u="sng" dirty="0"/>
              <a:t>ty</a:t>
            </a:r>
            <a:r>
              <a:rPr lang="cs-CZ" sz="3600" dirty="0"/>
              <a:t> </a:t>
            </a:r>
            <a:r>
              <a:rPr lang="cs-CZ" sz="3600" dirty="0" smtClean="0"/>
              <a:t>ly</a:t>
            </a:r>
            <a:r>
              <a:rPr lang="cs-CZ" sz="3600" dirty="0" smtClean="0">
                <a:solidFill>
                  <a:srgbClr val="FF0000"/>
                </a:solidFill>
              </a:rPr>
              <a:t>ž</a:t>
            </a:r>
            <a:r>
              <a:rPr lang="cs-CZ" sz="3600" dirty="0" smtClean="0"/>
              <a:t>e</a:t>
            </a:r>
            <a:r>
              <a:rPr lang="cs-CZ" sz="3600" dirty="0"/>
              <a:t>. </a:t>
            </a:r>
            <a:r>
              <a:rPr lang="cs-CZ" sz="3600" dirty="0" smtClean="0"/>
              <a:t>Vy</a:t>
            </a:r>
            <a:r>
              <a:rPr lang="cs-CZ" sz="3600" dirty="0" smtClean="0">
                <a:solidFill>
                  <a:srgbClr val="FF0000"/>
                </a:solidFill>
              </a:rPr>
              <a:t>ř</a:t>
            </a:r>
            <a:r>
              <a:rPr lang="cs-CZ" sz="3600" dirty="0" smtClean="0"/>
              <a:t>i</a:t>
            </a:r>
            <a:r>
              <a:rPr lang="cs-CZ" sz="3600" dirty="0" smtClean="0">
                <a:solidFill>
                  <a:srgbClr val="FF0000"/>
                </a:solidFill>
              </a:rPr>
              <a:t>ď</a:t>
            </a:r>
            <a:r>
              <a:rPr lang="cs-CZ" sz="3600" dirty="0" smtClean="0"/>
              <a:t> </a:t>
            </a:r>
            <a:r>
              <a:rPr lang="cs-CZ" sz="3600" u="sng" dirty="0"/>
              <a:t>mu</a:t>
            </a:r>
            <a:r>
              <a:rPr lang="cs-CZ" sz="3600" dirty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ž</a:t>
            </a:r>
            <a:r>
              <a:rPr lang="cs-CZ" sz="3600" dirty="0" smtClean="0"/>
              <a:t>e </a:t>
            </a:r>
            <a:r>
              <a:rPr lang="cs-CZ" sz="3600" u="sng" dirty="0"/>
              <a:t>je</a:t>
            </a:r>
            <a:r>
              <a:rPr lang="cs-CZ" sz="3600" dirty="0"/>
              <a:t> </a:t>
            </a:r>
            <a:r>
              <a:rPr lang="cs-CZ" sz="3600" dirty="0" smtClean="0"/>
              <a:t>nezni</a:t>
            </a:r>
            <a:r>
              <a:rPr lang="cs-CZ" sz="3600" dirty="0" smtClean="0">
                <a:solidFill>
                  <a:srgbClr val="FF0000"/>
                </a:solidFill>
              </a:rPr>
              <a:t>čí</a:t>
            </a:r>
            <a:r>
              <a:rPr lang="cs-CZ" sz="3600" dirty="0" smtClean="0"/>
              <a:t>m</a:t>
            </a:r>
            <a:r>
              <a:rPr lang="cs-CZ" sz="3600" dirty="0"/>
              <a:t>. </a:t>
            </a:r>
            <a:r>
              <a:rPr lang="cs-CZ" sz="3600" dirty="0" smtClean="0"/>
              <a:t>M</a:t>
            </a:r>
            <a:r>
              <a:rPr lang="cs-CZ" sz="3600" dirty="0" smtClean="0">
                <a:solidFill>
                  <a:srgbClr val="FF0000"/>
                </a:solidFill>
              </a:rPr>
              <a:t>á</a:t>
            </a:r>
            <a:r>
              <a:rPr lang="cs-CZ" sz="3600" dirty="0" smtClean="0"/>
              <a:t>ma </a:t>
            </a:r>
            <a:r>
              <a:rPr lang="cs-CZ" sz="3600" u="sng" dirty="0"/>
              <a:t>se</a:t>
            </a:r>
            <a:r>
              <a:rPr lang="cs-CZ" sz="3600" dirty="0"/>
              <a:t> o </a:t>
            </a:r>
            <a:r>
              <a:rPr lang="cs-CZ" sz="3600" u="sng" dirty="0" smtClean="0"/>
              <a:t>m</a:t>
            </a:r>
            <a:r>
              <a:rPr lang="cs-CZ" sz="3600" u="sng" dirty="0" smtClean="0">
                <a:solidFill>
                  <a:srgbClr val="FF0000"/>
                </a:solidFill>
              </a:rPr>
              <a:t>ě</a:t>
            </a:r>
            <a:r>
              <a:rPr lang="cs-CZ" sz="3600" u="sng" dirty="0" smtClean="0"/>
              <a:t> </a:t>
            </a:r>
            <a:r>
              <a:rPr lang="cs-CZ" sz="3600" dirty="0" smtClean="0"/>
              <a:t>boj</a:t>
            </a:r>
            <a:r>
              <a:rPr lang="cs-CZ" sz="3600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, </a:t>
            </a:r>
            <a:r>
              <a:rPr lang="cs-CZ" sz="3600" dirty="0"/>
              <a:t>tak </a:t>
            </a:r>
            <a:r>
              <a:rPr lang="cs-CZ" sz="3600" u="sng" dirty="0"/>
              <a:t>ji</a:t>
            </a:r>
            <a:r>
              <a:rPr lang="cs-CZ" sz="3600" dirty="0"/>
              <a:t> </a:t>
            </a:r>
            <a:r>
              <a:rPr lang="cs-CZ" sz="3600" dirty="0" smtClean="0"/>
              <a:t>uklid</a:t>
            </a:r>
            <a:r>
              <a:rPr lang="cs-CZ" sz="3600" dirty="0" smtClean="0">
                <a:solidFill>
                  <a:srgbClr val="FF0000"/>
                </a:solidFill>
              </a:rPr>
              <a:t>ň</a:t>
            </a:r>
            <a:r>
              <a:rPr lang="cs-CZ" sz="3600" dirty="0" smtClean="0"/>
              <a:t>uj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ž</a:t>
            </a:r>
            <a:r>
              <a:rPr lang="cs-CZ" sz="3600" dirty="0" smtClean="0"/>
              <a:t>e </a:t>
            </a:r>
            <a:r>
              <a:rPr lang="cs-CZ" sz="3600" dirty="0"/>
              <a:t>s </a:t>
            </a:r>
            <a:r>
              <a:rPr lang="cs-CZ" sz="3600" u="sng" dirty="0" smtClean="0"/>
              <a:t>va</a:t>
            </a:r>
            <a:r>
              <a:rPr lang="cs-CZ" sz="3600" u="sng" dirty="0" smtClean="0">
                <a:solidFill>
                  <a:srgbClr val="FF0000"/>
                </a:solidFill>
              </a:rPr>
              <a:t>ší</a:t>
            </a:r>
            <a:r>
              <a:rPr lang="cs-CZ" sz="3600" dirty="0" smtClean="0"/>
              <a:t> v</a:t>
            </a:r>
            <a:r>
              <a:rPr lang="cs-CZ" sz="3600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/>
              <a:t>zbroj</a:t>
            </a:r>
            <a:r>
              <a:rPr lang="cs-CZ" sz="3600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</a:t>
            </a:r>
            <a:r>
              <a:rPr lang="cs-CZ" sz="3600" dirty="0"/>
              <a:t>budu </a:t>
            </a:r>
            <a:r>
              <a:rPr lang="cs-CZ" sz="3600" dirty="0" smtClean="0"/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á</a:t>
            </a:r>
            <a:r>
              <a:rPr lang="cs-CZ" sz="3600" dirty="0" smtClean="0"/>
              <a:t>n </a:t>
            </a:r>
            <a:r>
              <a:rPr lang="cs-CZ" sz="3600" dirty="0"/>
              <a:t>sjezdovek. </a:t>
            </a:r>
            <a:r>
              <a:rPr lang="cs-CZ" sz="3600" dirty="0" smtClean="0"/>
              <a:t>Dr</a:t>
            </a:r>
            <a:r>
              <a:rPr lang="cs-CZ" sz="3600" dirty="0" smtClean="0">
                <a:solidFill>
                  <a:srgbClr val="FF0000"/>
                </a:solidFill>
              </a:rPr>
              <a:t>ž </a:t>
            </a:r>
            <a:r>
              <a:rPr lang="cs-CZ" sz="3600" u="sng" dirty="0" smtClean="0"/>
              <a:t>n</a:t>
            </a:r>
            <a:r>
              <a:rPr lang="cs-CZ" sz="3600" u="sng" dirty="0" smtClean="0">
                <a:solidFill>
                  <a:srgbClr val="FF0000"/>
                </a:solidFill>
              </a:rPr>
              <a:t>á</a:t>
            </a:r>
            <a:r>
              <a:rPr lang="cs-CZ" sz="3600" u="sng" dirty="0" smtClean="0"/>
              <a:t>m</a:t>
            </a:r>
            <a:r>
              <a:rPr lang="cs-CZ" sz="3600" dirty="0" smtClean="0"/>
              <a:t> </a:t>
            </a:r>
            <a:r>
              <a:rPr lang="cs-CZ" sz="3600" dirty="0"/>
              <a:t>palce, </a:t>
            </a:r>
            <a:r>
              <a:rPr lang="cs-CZ" sz="3600" dirty="0" smtClean="0"/>
              <a:t>a</a:t>
            </a:r>
            <a:r>
              <a:rPr lang="cs-CZ" sz="3600" dirty="0" smtClean="0">
                <a:solidFill>
                  <a:srgbClr val="FF0000"/>
                </a:solidFill>
              </a:rPr>
              <a:t>ť</a:t>
            </a:r>
            <a:r>
              <a:rPr lang="cs-CZ" sz="3600" dirty="0" smtClean="0"/>
              <a:t> m</a:t>
            </a:r>
            <a:r>
              <a:rPr lang="cs-CZ" sz="3600" dirty="0" smtClean="0">
                <a:solidFill>
                  <a:srgbClr val="FF0000"/>
                </a:solidFill>
              </a:rPr>
              <a:t>á</a:t>
            </a:r>
            <a:r>
              <a:rPr lang="cs-CZ" sz="3600" dirty="0" smtClean="0"/>
              <a:t>me sn</a:t>
            </a:r>
            <a:r>
              <a:rPr lang="cs-CZ" sz="3600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h</a:t>
            </a:r>
            <a:r>
              <a:rPr lang="cs-CZ" sz="3600" dirty="0"/>
              <a:t>.</a:t>
            </a:r>
          </a:p>
          <a:p>
            <a:pPr marL="0" indent="0">
              <a:buNone/>
            </a:pPr>
            <a:r>
              <a:rPr lang="cs-CZ" sz="3600" dirty="0" smtClean="0"/>
              <a:t>Díky Petr</a:t>
            </a:r>
            <a:endParaRPr lang="cs-CZ" sz="3600" dirty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5431" y="1340768"/>
            <a:ext cx="8856984" cy="5040560"/>
          </a:xfrm>
          <a:prstGeom prst="roundRect">
            <a:avLst/>
          </a:prstGeom>
          <a:noFill/>
          <a:ln w="793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39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rak 6"/>
          <p:cNvSpPr/>
          <p:nvPr/>
        </p:nvSpPr>
        <p:spPr>
          <a:xfrm>
            <a:off x="209894" y="980728"/>
            <a:ext cx="5802266" cy="331236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3635896" y="3068960"/>
            <a:ext cx="5400600" cy="371973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rgbClr val="002060"/>
                </a:solidFill>
              </a:rPr>
              <a:t> 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936" y="4496346"/>
            <a:ext cx="46805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002060"/>
                </a:solidFill>
              </a:rPr>
              <a:t>(mně něco </a:t>
            </a:r>
            <a:r>
              <a:rPr lang="cs-CZ" sz="4000" b="1" dirty="0" smtClean="0">
                <a:solidFill>
                  <a:srgbClr val="002060"/>
                </a:solidFill>
              </a:rPr>
              <a:t>přinese</a:t>
            </a:r>
          </a:p>
          <a:p>
            <a:r>
              <a:rPr lang="cs-CZ" sz="4000" b="1" dirty="0" smtClean="0">
                <a:solidFill>
                  <a:srgbClr val="002060"/>
                </a:solidFill>
              </a:rPr>
              <a:t> </a:t>
            </a:r>
            <a:r>
              <a:rPr lang="cs-CZ" sz="4000" b="1" dirty="0">
                <a:solidFill>
                  <a:srgbClr val="002060"/>
                </a:solidFill>
              </a:rPr>
              <a:t>- tobě něco přinese</a:t>
            </a:r>
            <a:r>
              <a:rPr lang="cs-CZ" sz="4000" b="1" dirty="0" smtClean="0">
                <a:solidFill>
                  <a:srgbClr val="002060"/>
                </a:solidFill>
              </a:rPr>
              <a:t>)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3. + 6. pád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11960" y="3573016"/>
            <a:ext cx="4464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u="sng" dirty="0">
                <a:solidFill>
                  <a:srgbClr val="002060"/>
                </a:solidFill>
              </a:rPr>
              <a:t>MNĚ </a:t>
            </a:r>
            <a:r>
              <a:rPr lang="cs-CZ" sz="5400" b="1" dirty="0">
                <a:solidFill>
                  <a:srgbClr val="002060"/>
                </a:solidFill>
              </a:rPr>
              <a:t> = </a:t>
            </a:r>
            <a:r>
              <a:rPr lang="cs-CZ" sz="5400" b="1" u="sng" dirty="0">
                <a:solidFill>
                  <a:srgbClr val="002060"/>
                </a:solidFill>
              </a:rPr>
              <a:t>TOBĚ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65820" y="2431051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(vidí mě = vidí tě)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2. + 4. pád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1268760"/>
            <a:ext cx="521438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u="sng" dirty="0">
                <a:solidFill>
                  <a:srgbClr val="002060"/>
                </a:solidFill>
              </a:rPr>
              <a:t>MĚ = TĚ, </a:t>
            </a:r>
            <a:r>
              <a:rPr lang="cs-CZ" sz="6000" b="1" u="sng" dirty="0" smtClean="0">
                <a:solidFill>
                  <a:srgbClr val="002060"/>
                </a:solidFill>
              </a:rPr>
              <a:t>TEBE</a:t>
            </a:r>
            <a:endParaRPr lang="cs-CZ" sz="6000" b="1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301752" y="260648"/>
            <a:ext cx="8686800" cy="720080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accent4">
                    <a:lumMod val="50000"/>
                  </a:schemeClr>
                </a:solidFill>
              </a:rPr>
              <a:t>              </a:t>
            </a:r>
            <a:r>
              <a:rPr lang="cs-CZ" sz="6000" b="1" u="sng" dirty="0" smtClean="0">
                <a:solidFill>
                  <a:schemeClr val="accent4">
                    <a:lumMod val="50000"/>
                  </a:schemeClr>
                </a:solidFill>
              </a:rPr>
              <a:t>ZÁJMENO JÁ</a:t>
            </a:r>
            <a:endParaRPr lang="cs-CZ" sz="6000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19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DOPLŇ SPRÁVNÝ TVAR ZÁJMENA JÁ 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884096" cy="5661248"/>
          </a:xfrm>
        </p:spPr>
        <p:txBody>
          <a:bodyPr>
            <a:normAutofit/>
          </a:bodyPr>
          <a:lstStyle/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Pojď ke _____.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Proč se na _____ zlobíš? 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Vidíš ___? 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Když ____ nepozvali, nepůjdou ani oni ke ____. 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Nevím, co si o ____ povídali.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Navštívili ____  u ____ doma.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Bolí ___ hlava.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 Vezmete ____ taky? 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Půjč ____ to!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44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ŘEŠENÍ 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/>
          </a:bodyPr>
          <a:lstStyle/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Pojď ke MNĚ.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Proč se na MĚ zlobíš? 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Vidíš MĚ? 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Když MĚ nepozvali, nepůjdou ani oni ke MNĚ 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Nevím, co si o MNĚ povídali.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Navštívili MĚ  u MĚ doma.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Bolí MĚ hlava.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 Vezmete MĚ taky? </a:t>
            </a:r>
          </a:p>
          <a:p>
            <a:pPr marL="514350" indent="-514350">
              <a:buClr>
                <a:schemeClr val="accent5">
                  <a:lumMod val="50000"/>
                </a:schemeClr>
              </a:buClr>
              <a:buFont typeface="+mj-lt"/>
              <a:buAutoNum type="arabicPeriod"/>
            </a:pPr>
            <a:r>
              <a:rPr lang="cs-CZ" dirty="0" smtClean="0"/>
              <a:t>Půjč MI/MNĚ to!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18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880728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6705193" cy="398780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STÝBLÍK</a:t>
            </a:r>
            <a:r>
              <a:rPr lang="cs-CZ" dirty="0"/>
              <a:t>, Vlastimil a kol. </a:t>
            </a:r>
            <a:r>
              <a:rPr lang="cs-CZ" i="1" dirty="0"/>
              <a:t>Český jazyk pro 7.ročník základní školy</a:t>
            </a:r>
            <a:r>
              <a:rPr lang="cs-CZ" dirty="0"/>
              <a:t>. Praha: SPN - pedagogické nakladatelství, 1997, ISBN 80-85937-70-0.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34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3423</TotalTime>
  <Words>752</Words>
  <Application>Microsoft Office PowerPoint</Application>
  <PresentationFormat>Předvádění na obrazovce (4:3)</PresentationFormat>
  <Paragraphs>270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Anotace</vt:lpstr>
      <vt:lpstr>ZÁJMENA</vt:lpstr>
      <vt:lpstr>Prezentace aplikace PowerPoint</vt:lpstr>
      <vt:lpstr>Prezentace aplikace PowerPoint</vt:lpstr>
      <vt:lpstr>řešení</vt:lpstr>
      <vt:lpstr>řešení</vt:lpstr>
      <vt:lpstr>NAPIŠ TATO ZÁJMENA V 1. PÁDĚ</vt:lpstr>
      <vt:lpstr>ŘEŠENÍ</vt:lpstr>
      <vt:lpstr>PřEPIŠ TUTO SMS SE VŠEMI ZNAMÉNKY, BEZ CHYB  A PODTRHNI VŠECHNA ZÁJMENA</vt:lpstr>
      <vt:lpstr>ŘEŠENÍ</vt:lpstr>
      <vt:lpstr>              ZÁJMENO JÁ</vt:lpstr>
      <vt:lpstr>DOPLŇ SPRÁVNÝ TVAR ZÁJMENA JÁ </vt:lpstr>
      <vt:lpstr>ŘEŠENÍ 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Steidlová</dc:creator>
  <cp:lastModifiedBy>Steidlová</cp:lastModifiedBy>
  <cp:revision>28</cp:revision>
  <dcterms:created xsi:type="dcterms:W3CDTF">2012-08-12T19:11:55Z</dcterms:created>
  <dcterms:modified xsi:type="dcterms:W3CDTF">2012-09-02T11:31:28Z</dcterms:modified>
</cp:coreProperties>
</file>