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7" r:id="rId2"/>
    <p:sldId id="278" r:id="rId3"/>
    <p:sldId id="256" r:id="rId4"/>
    <p:sldId id="259" r:id="rId5"/>
    <p:sldId id="270" r:id="rId6"/>
    <p:sldId id="264" r:id="rId7"/>
    <p:sldId id="268" r:id="rId8"/>
    <p:sldId id="271" r:id="rId9"/>
    <p:sldId id="265" r:id="rId10"/>
    <p:sldId id="272" r:id="rId11"/>
    <p:sldId id="266" r:id="rId12"/>
    <p:sldId id="276" r:id="rId13"/>
    <p:sldId id="27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Mgr. Vendula </a:t>
          </a:r>
          <a:r>
            <a:rPr lang="cs-CZ" dirty="0" err="1" smtClean="0"/>
            <a:t>Steidlová</a:t>
          </a:r>
          <a:r>
            <a:rPr lang="cs-CZ" dirty="0" smtClean="0"/>
            <a:t>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VY_32_INOVACE_12_SKLOŇOVÁNÍ CIZÍCH VLASTNÍCH JMEN OSOBNÍCH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SKLOŇOVÁNÍ CIZÍCH VLASTNÍCH JMEN OSOBNÍCH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ČESKÝ JAZYK 8.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 custLinFactNeighborX="0" custLinFactNeighborY="0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BFBE4C6-2D1E-48A3-B89F-4064881633EE}" type="presOf" srcId="{445C7998-7549-48B0-BD68-D4F0167F02E5}" destId="{BC35EE03-4121-4EF9-923D-7CB6D30D358D}" srcOrd="0" destOrd="0" presId="urn:microsoft.com/office/officeart/2005/8/layout/target3"/>
    <dgm:cxn modelId="{38491025-FACC-4B0C-B143-5F3960897E1C}" type="presOf" srcId="{019433A1-1324-4DE1-9E6F-32B851095F74}" destId="{E7297F21-D4FD-4A41-AE58-814D01A6B5E7}" srcOrd="1" destOrd="0" presId="urn:microsoft.com/office/officeart/2005/8/layout/target3"/>
    <dgm:cxn modelId="{56304E71-459B-436E-B9DD-0325A0557E91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06BC5970-4860-4F17-B880-7628CD22CD63}" type="presOf" srcId="{445C7998-7549-48B0-BD68-D4F0167F02E5}" destId="{4D19AB04-24FA-40C2-B203-52AE3D15E171}" srcOrd="1" destOrd="0" presId="urn:microsoft.com/office/officeart/2005/8/layout/target3"/>
    <dgm:cxn modelId="{462EB8C9-D936-41BF-9919-C74E292F6625}" type="presOf" srcId="{EBC41103-E2E5-4D48-9B4B-425520D3D098}" destId="{50C2F88D-8688-44C2-A854-691F34009D3B}" srcOrd="0" destOrd="0" presId="urn:microsoft.com/office/officeart/2005/8/layout/target3"/>
    <dgm:cxn modelId="{518E6477-7BF5-4BE8-AD07-8839A1196BF0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453186E-AEB5-4151-8CE8-45DAC792531B}" type="presOf" srcId="{39F8B381-5807-488E-AC22-73DD4140ED4A}" destId="{71045F8C-00FA-488E-A7BD-E2E6753D979D}" srcOrd="0" destOrd="0" presId="urn:microsoft.com/office/officeart/2005/8/layout/target3"/>
    <dgm:cxn modelId="{4D2EEC40-6977-49BB-B5B6-5B73A618D2DB}" type="presOf" srcId="{FBBFC3EA-9D9D-4F3A-BEA6-9C2C0E46BF20}" destId="{832BF48F-0145-4429-9E02-8FCA946CCE9E}" srcOrd="1" destOrd="0" presId="urn:microsoft.com/office/officeart/2005/8/layout/target3"/>
    <dgm:cxn modelId="{05683A07-A673-4812-AC84-98B8FD5B11A4}" type="presOf" srcId="{DAEA276B-ECF9-46F6-A7D3-4693B2D32BC4}" destId="{CDED6FE3-AD8F-4ACC-B6B8-710EDDD97598}" srcOrd="0" destOrd="0" presId="urn:microsoft.com/office/officeart/2005/8/layout/target3"/>
    <dgm:cxn modelId="{51E591D8-40AF-485A-A1AC-48027B5A9EF3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08B6B6A9-56F8-47D7-9F5B-C4E57FAA2A4E}" type="presOf" srcId="{EBC41103-E2E5-4D48-9B4B-425520D3D098}" destId="{F969C235-9271-4D34-B740-D627A121CAD0}" srcOrd="1" destOrd="0" presId="urn:microsoft.com/office/officeart/2005/8/layout/target3"/>
    <dgm:cxn modelId="{EFBB772E-B4AC-4A9B-B2D6-ABEFBC2D5243}" type="presOf" srcId="{C73C7642-F245-4585-8F88-243F9FAEF6CA}" destId="{97289DF2-90F4-4EC2-A9FC-633B00BAB610}" srcOrd="0" destOrd="0" presId="urn:microsoft.com/office/officeart/2005/8/layout/target3"/>
    <dgm:cxn modelId="{C2B1109F-A5B9-4E86-A84B-746CF4AF4C9C}" type="presOf" srcId="{019433A1-1324-4DE1-9E6F-32B851095F74}" destId="{A3817367-F2BC-482F-8832-FA00B51DCCF3}" srcOrd="0" destOrd="0" presId="urn:microsoft.com/office/officeart/2005/8/layout/target3"/>
    <dgm:cxn modelId="{B2043519-37CB-4748-B225-8BFA351E40F7}" type="presParOf" srcId="{71045F8C-00FA-488E-A7BD-E2E6753D979D}" destId="{3577EC6B-C980-4F34-8C69-4365E7B8FC8C}" srcOrd="0" destOrd="0" presId="urn:microsoft.com/office/officeart/2005/8/layout/target3"/>
    <dgm:cxn modelId="{79233D1C-EF09-43D3-BEC2-F2D2F03FAD23}" type="presParOf" srcId="{71045F8C-00FA-488E-A7BD-E2E6753D979D}" destId="{6940EB87-DC1D-4BC3-9408-9AC2E1FFC039}" srcOrd="1" destOrd="0" presId="urn:microsoft.com/office/officeart/2005/8/layout/target3"/>
    <dgm:cxn modelId="{CE3AB62B-89DA-4614-9758-D4A7BC987A68}" type="presParOf" srcId="{71045F8C-00FA-488E-A7BD-E2E6753D979D}" destId="{BC35EE03-4121-4EF9-923D-7CB6D30D358D}" srcOrd="2" destOrd="0" presId="urn:microsoft.com/office/officeart/2005/8/layout/target3"/>
    <dgm:cxn modelId="{814AD72C-1CE8-41A0-891A-1FEDD00D99EE}" type="presParOf" srcId="{71045F8C-00FA-488E-A7BD-E2E6753D979D}" destId="{C95EEA27-3CBF-4645-A92D-9D8AF5C1CBFC}" srcOrd="3" destOrd="0" presId="urn:microsoft.com/office/officeart/2005/8/layout/target3"/>
    <dgm:cxn modelId="{246C3820-3418-446B-9E5F-F639279E5324}" type="presParOf" srcId="{71045F8C-00FA-488E-A7BD-E2E6753D979D}" destId="{851BB866-B6AE-4566-893F-4C635BA974FC}" srcOrd="4" destOrd="0" presId="urn:microsoft.com/office/officeart/2005/8/layout/target3"/>
    <dgm:cxn modelId="{DB08CB02-AC07-4B3A-9F7B-6F87D3E5A17D}" type="presParOf" srcId="{71045F8C-00FA-488E-A7BD-E2E6753D979D}" destId="{643EA938-EDE0-4533-ACCC-D2BD6F3A527C}" srcOrd="5" destOrd="0" presId="urn:microsoft.com/office/officeart/2005/8/layout/target3"/>
    <dgm:cxn modelId="{6A5BE4DA-D22B-4D8E-A55C-0EB0ABF5F92A}" type="presParOf" srcId="{71045F8C-00FA-488E-A7BD-E2E6753D979D}" destId="{92F31B18-D66D-4CC7-89B9-378928DE877D}" srcOrd="6" destOrd="0" presId="urn:microsoft.com/office/officeart/2005/8/layout/target3"/>
    <dgm:cxn modelId="{576BCE4E-C512-4F62-B56C-AE8FED231F0E}" type="presParOf" srcId="{71045F8C-00FA-488E-A7BD-E2E6753D979D}" destId="{902074E1-B931-4618-97F1-FADBE82E9C3C}" srcOrd="7" destOrd="0" presId="urn:microsoft.com/office/officeart/2005/8/layout/target3"/>
    <dgm:cxn modelId="{5CF56855-B094-499D-AF7E-A72913D4C0E7}" type="presParOf" srcId="{71045F8C-00FA-488E-A7BD-E2E6753D979D}" destId="{A3817367-F2BC-482F-8832-FA00B51DCCF3}" srcOrd="8" destOrd="0" presId="urn:microsoft.com/office/officeart/2005/8/layout/target3"/>
    <dgm:cxn modelId="{920996FA-0537-4F4C-8B38-7107F739F58F}" type="presParOf" srcId="{71045F8C-00FA-488E-A7BD-E2E6753D979D}" destId="{626ABFF6-56C8-4386-B662-68EC364EED9D}" srcOrd="9" destOrd="0" presId="urn:microsoft.com/office/officeart/2005/8/layout/target3"/>
    <dgm:cxn modelId="{EDC86ED8-F19D-4956-98CF-F1B83C48A391}" type="presParOf" srcId="{71045F8C-00FA-488E-A7BD-E2E6753D979D}" destId="{6DB11F1C-D028-4800-9625-6611CA9DE6D4}" srcOrd="10" destOrd="0" presId="urn:microsoft.com/office/officeart/2005/8/layout/target3"/>
    <dgm:cxn modelId="{C1177B4A-3747-4885-9650-67C9B5772DB4}" type="presParOf" srcId="{71045F8C-00FA-488E-A7BD-E2E6753D979D}" destId="{CDED6FE3-AD8F-4ACC-B6B8-710EDDD97598}" srcOrd="11" destOrd="0" presId="urn:microsoft.com/office/officeart/2005/8/layout/target3"/>
    <dgm:cxn modelId="{AE0EBAD8-7D95-48F8-84A6-2819C0B5FC89}" type="presParOf" srcId="{71045F8C-00FA-488E-A7BD-E2E6753D979D}" destId="{397AC6D7-84A6-4150-958F-83C92D9ACF38}" srcOrd="12" destOrd="0" presId="urn:microsoft.com/office/officeart/2005/8/layout/target3"/>
    <dgm:cxn modelId="{B47517CA-FB37-4B74-ACC1-ACD964E90371}" type="presParOf" srcId="{71045F8C-00FA-488E-A7BD-E2E6753D979D}" destId="{D7419528-33A6-416D-9E64-B3F7915C5149}" srcOrd="13" destOrd="0" presId="urn:microsoft.com/office/officeart/2005/8/layout/target3"/>
    <dgm:cxn modelId="{104D0039-EDA9-4D68-A51A-4550D7F6A4A6}" type="presParOf" srcId="{71045F8C-00FA-488E-A7BD-E2E6753D979D}" destId="{97289DF2-90F4-4EC2-A9FC-633B00BAB610}" srcOrd="14" destOrd="0" presId="urn:microsoft.com/office/officeart/2005/8/layout/target3"/>
    <dgm:cxn modelId="{02817E75-F3FE-410B-B318-4D6ED1C68D93}" type="presParOf" srcId="{71045F8C-00FA-488E-A7BD-E2E6753D979D}" destId="{234EBA9D-95B4-4C20-A84E-6F65F1085DC6}" srcOrd="15" destOrd="0" presId="urn:microsoft.com/office/officeart/2005/8/layout/target3"/>
    <dgm:cxn modelId="{0DFC824E-370E-4EBB-AA62-88E3F311CEF8}" type="presParOf" srcId="{71045F8C-00FA-488E-A7BD-E2E6753D979D}" destId="{12255512-213F-41DF-90A6-8B4CD74A2B52}" srcOrd="16" destOrd="0" presId="urn:microsoft.com/office/officeart/2005/8/layout/target3"/>
    <dgm:cxn modelId="{8E379D6F-EA16-4AA7-80BA-95444F34F6BB}" type="presParOf" srcId="{71045F8C-00FA-488E-A7BD-E2E6753D979D}" destId="{50C2F88D-8688-44C2-A854-691F34009D3B}" srcOrd="17" destOrd="0" presId="urn:microsoft.com/office/officeart/2005/8/layout/target3"/>
    <dgm:cxn modelId="{B5FFDC77-76A3-4B7C-8FC4-577DE18272AE}" type="presParOf" srcId="{71045F8C-00FA-488E-A7BD-E2E6753D979D}" destId="{4D19AB04-24FA-40C2-B203-52AE3D15E171}" srcOrd="18" destOrd="0" presId="urn:microsoft.com/office/officeart/2005/8/layout/target3"/>
    <dgm:cxn modelId="{04BE6C9C-A337-4464-90CC-974D2403CE80}" type="presParOf" srcId="{71045F8C-00FA-488E-A7BD-E2E6753D979D}" destId="{832BF48F-0145-4429-9E02-8FCA946CCE9E}" srcOrd="19" destOrd="0" presId="urn:microsoft.com/office/officeart/2005/8/layout/target3"/>
    <dgm:cxn modelId="{DDD4DB18-E4B1-4FF0-BEF1-CEF30557ED2F}" type="presParOf" srcId="{71045F8C-00FA-488E-A7BD-E2E6753D979D}" destId="{E7297F21-D4FD-4A41-AE58-814D01A6B5E7}" srcOrd="20" destOrd="0" presId="urn:microsoft.com/office/officeart/2005/8/layout/target3"/>
    <dgm:cxn modelId="{CCDDB996-CD29-41B6-A593-BFB896183F58}" type="presParOf" srcId="{71045F8C-00FA-488E-A7BD-E2E6753D979D}" destId="{F69A1436-182C-465B-AD7F-FE48E0C090C1}" srcOrd="21" destOrd="0" presId="urn:microsoft.com/office/officeart/2005/8/layout/target3"/>
    <dgm:cxn modelId="{0A10B581-3948-493D-AB28-ADDD857774B4}" type="presParOf" srcId="{71045F8C-00FA-488E-A7BD-E2E6753D979D}" destId="{AA41A67C-3D3F-4AE9-9E0F-5D7F7BB2E741}" srcOrd="22" destOrd="0" presId="urn:microsoft.com/office/officeart/2005/8/layout/target3"/>
    <dgm:cxn modelId="{8E9734D3-52D9-481A-886D-5C2D48C8EFF5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Mgr. Vendula </a:t>
          </a:r>
          <a:r>
            <a:rPr lang="cs-CZ" sz="1400" kern="1200" dirty="0" err="1" smtClean="0"/>
            <a:t>Steidlová</a:t>
          </a:r>
          <a:r>
            <a:rPr lang="cs-CZ" sz="1400" kern="1200" dirty="0" smtClean="0"/>
            <a:t>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VY_32_INOVACE_12_SKLOŇOVÁNÍ CIZÍCH VLASTNÍCH JMEN OSOBNÍCH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ČESKÝ JAZYK 8.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SKLOŇOVÁNÍ CIZÍCH VLASTNÍCH JMEN OSOBNÍCH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2.9.2012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ravidla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62300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393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86473950"/>
              </p:ext>
            </p:extLst>
          </p:nvPr>
        </p:nvGraphicFramePr>
        <p:xfrm>
          <a:off x="1835696" y="1988840"/>
          <a:ext cx="6096000" cy="2936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20280"/>
                <a:gridCol w="35757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na inter.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Inter. tabule,  Pravidla českého pravopisu 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materiálu /Inovace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Přehled základních pravidel při skloňování cizích vlastních jmen osobních, procvičení tvarů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Správné řešení  přiletí na kliknutí.</a:t>
                      </a:r>
                    </a:p>
                    <a:p>
                      <a:r>
                        <a:rPr lang="cs-CZ" dirty="0" smtClean="0"/>
                        <a:t>Prezentace obsahuje animace</a:t>
                      </a:r>
                      <a:r>
                        <a:rPr lang="cs-CZ" dirty="0" smtClean="0"/>
                        <a:t>.</a:t>
                      </a: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2139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899591" y="808039"/>
            <a:ext cx="6963611" cy="4133129"/>
          </a:xfrm>
        </p:spPr>
        <p:txBody>
          <a:bodyPr>
            <a:noAutofit/>
          </a:bodyPr>
          <a:lstStyle/>
          <a:p>
            <a:r>
              <a:rPr lang="cs-CZ" sz="6600" i="1" u="sng" dirty="0" smtClean="0">
                <a:solidFill>
                  <a:srgbClr val="002060"/>
                </a:solidFill>
              </a:rPr>
              <a:t>SKLONOŇOVÁNÍ CIZÍCH VLASTNÍCH JMEN </a:t>
            </a:r>
            <a:br>
              <a:rPr lang="cs-CZ" sz="6600" i="1" u="sng" dirty="0" smtClean="0">
                <a:solidFill>
                  <a:srgbClr val="002060"/>
                </a:solidFill>
              </a:rPr>
            </a:br>
            <a:r>
              <a:rPr lang="cs-CZ" sz="6600" i="1" u="sng" dirty="0" smtClean="0">
                <a:solidFill>
                  <a:srgbClr val="FF0000"/>
                </a:solidFill>
              </a:rPr>
              <a:t>osobních</a:t>
            </a:r>
            <a:endParaRPr lang="cs-CZ" sz="6600" i="1" u="sng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1583915">
            <a:off x="358598" y="2932526"/>
            <a:ext cx="28628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7030A0"/>
                </a:solidFill>
              </a:rPr>
              <a:t>Shakespeare</a:t>
            </a:r>
            <a:endParaRPr lang="cs-CZ" sz="3600" i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 rot="1929089">
            <a:off x="7330852" y="3126396"/>
            <a:ext cx="21503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i="1" dirty="0" smtClean="0">
                <a:solidFill>
                  <a:srgbClr val="7030A0"/>
                </a:solidFill>
              </a:rPr>
              <a:t>Pasteur</a:t>
            </a:r>
            <a:endParaRPr lang="cs-CZ" sz="3600" i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 rot="19811209">
            <a:off x="4682068" y="5288065"/>
            <a:ext cx="20291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Aristoteles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858062">
            <a:off x="390001" y="5616755"/>
            <a:ext cx="17982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Verdi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449968">
            <a:off x="3031323" y="5958818"/>
            <a:ext cx="19052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Goethe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 rot="1736921">
            <a:off x="6951448" y="5234250"/>
            <a:ext cx="26170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Pythagoras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 rot="20558560">
            <a:off x="5714526" y="3181133"/>
            <a:ext cx="17306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>
                <a:solidFill>
                  <a:srgbClr val="7030A0"/>
                </a:solidFill>
              </a:rPr>
              <a:t>Heine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19964002">
            <a:off x="7062810" y="3519781"/>
            <a:ext cx="17955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Dante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rot="19923220">
            <a:off x="973394" y="4179818"/>
            <a:ext cx="27136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Spartakus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 rot="938842">
            <a:off x="146205" y="3854025"/>
            <a:ext cx="207443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rgbClr val="7030A0"/>
                </a:solidFill>
              </a:rPr>
              <a:t>Dickens</a:t>
            </a:r>
            <a:endParaRPr lang="cs-CZ" sz="3200" i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 rot="1248228">
            <a:off x="2235407" y="5187306"/>
            <a:ext cx="189060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err="1" smtClean="0">
                <a:solidFill>
                  <a:srgbClr val="7030A0"/>
                </a:solidFill>
              </a:rPr>
              <a:t>Obelix</a:t>
            </a:r>
            <a:endParaRPr lang="cs-CZ" sz="3200" i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7061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7745146"/>
              </p:ext>
            </p:extLst>
          </p:nvPr>
        </p:nvGraphicFramePr>
        <p:xfrm>
          <a:off x="755576" y="3645024"/>
          <a:ext cx="7488832" cy="207264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168352"/>
                <a:gridCol w="2448272"/>
                <a:gridCol w="1872208"/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PÁN</a:t>
                      </a:r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MUŽ</a:t>
                      </a:r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PŘEDSEDA</a:t>
                      </a:r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Puškin,  -a 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Nikolajevič, - e</a:t>
                      </a: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Zola</a:t>
                      </a:r>
                      <a:r>
                        <a:rPr lang="cs-CZ" sz="2800" dirty="0" smtClean="0"/>
                        <a:t>, - y</a:t>
                      </a:r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Schiller, - a</a:t>
                      </a:r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Taras, - e</a:t>
                      </a:r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Fjodor</a:t>
                      </a:r>
                      <a:r>
                        <a:rPr lang="cs-CZ" sz="2800" dirty="0" smtClean="0"/>
                        <a:t>, - a</a:t>
                      </a:r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8964488" cy="3700264"/>
          </a:xfrm>
        </p:spPr>
        <p:txBody>
          <a:bodyPr>
            <a:noAutofit/>
          </a:bodyPr>
          <a:lstStyle/>
          <a:p>
            <a:pPr marL="571500" indent="-571500">
              <a:buFont typeface="Wingdings" pitchFamily="2" charset="2"/>
              <a:buChar char="Ø"/>
            </a:pPr>
            <a:r>
              <a:rPr lang="cs-CZ" sz="4000" u="sng" dirty="0" smtClean="0">
                <a:solidFill>
                  <a:srgbClr val="FF0000"/>
                </a:solidFill>
              </a:rPr>
              <a:t>CIZÍ VLASTNÍ JMÉNA SE VĚTŠINOU SKLOŇUJÍ JAKO PODSTATNÁ JMÉNA PODLE VZORŮ, K NIMŽ PATŘÍ SVÝM RODEM A ZAKONČENÍM 1. PÁDU</a:t>
            </a:r>
            <a:br>
              <a:rPr lang="cs-CZ" sz="4000" u="sng" dirty="0" smtClean="0">
                <a:solidFill>
                  <a:srgbClr val="FF0000"/>
                </a:solidFill>
              </a:rPr>
            </a:br>
            <a:endParaRPr lang="cs-CZ" sz="4000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678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9515285"/>
              </p:ext>
            </p:extLst>
          </p:nvPr>
        </p:nvGraphicFramePr>
        <p:xfrm>
          <a:off x="1259632" y="2790428"/>
          <a:ext cx="6498460" cy="33528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249230"/>
                <a:gridCol w="3249230"/>
              </a:tblGrid>
              <a:tr h="413255">
                <a:tc gridSpan="2"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PÁN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pPr algn="ctr"/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53582"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solidFill>
                            <a:srgbClr val="0070C0"/>
                          </a:solidFill>
                        </a:rPr>
                        <a:t>Michelangel</a:t>
                      </a:r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</a:p>
                    <a:p>
                      <a:r>
                        <a:rPr lang="cs-CZ" sz="2800" dirty="0" err="1" smtClean="0">
                          <a:solidFill>
                            <a:schemeClr val="tx1"/>
                          </a:solidFill>
                        </a:rPr>
                        <a:t>Michelangela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solidFill>
                            <a:srgbClr val="0070C0"/>
                          </a:solidFill>
                        </a:rPr>
                        <a:t>Shakespear</a:t>
                      </a:r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</a:p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Shakespeara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753582"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solidFill>
                            <a:srgbClr val="0070C0"/>
                          </a:solidFill>
                        </a:rPr>
                        <a:t>Aristotel</a:t>
                      </a:r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800" b="1" u="none" dirty="0" smtClean="0">
                          <a:solidFill>
                            <a:srgbClr val="FF0000"/>
                          </a:solidFill>
                        </a:rPr>
                        <a:t>es</a:t>
                      </a:r>
                    </a:p>
                    <a:p>
                      <a:r>
                        <a:rPr lang="cs-CZ" sz="2800" dirty="0" smtClean="0"/>
                        <a:t>Aristotela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solidFill>
                            <a:srgbClr val="0070C0"/>
                          </a:solidFill>
                        </a:rPr>
                        <a:t>Molier</a:t>
                      </a:r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</a:p>
                    <a:p>
                      <a:r>
                        <a:rPr lang="cs-CZ" sz="2800" dirty="0" err="1" smtClean="0"/>
                        <a:t>Moliera</a:t>
                      </a:r>
                      <a:endParaRPr lang="cs-CZ" sz="2800" dirty="0" smtClean="0"/>
                    </a:p>
                  </a:txBody>
                  <a:tcPr/>
                </a:tc>
              </a:tr>
              <a:tr h="753582"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solidFill>
                            <a:srgbClr val="0070C0"/>
                          </a:solidFill>
                        </a:rPr>
                        <a:t>Pythagor</a:t>
                      </a:r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800" b="1" dirty="0" smtClean="0">
                          <a:solidFill>
                            <a:srgbClr val="FF0000"/>
                          </a:solidFill>
                        </a:rPr>
                        <a:t>as</a:t>
                      </a:r>
                    </a:p>
                    <a:p>
                      <a:r>
                        <a:rPr lang="cs-CZ" sz="2800" dirty="0" smtClean="0"/>
                        <a:t>Pythagora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solidFill>
                            <a:srgbClr val="0070C0"/>
                          </a:solidFill>
                        </a:rPr>
                        <a:t>Promethe</a:t>
                      </a:r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2800" b="1" dirty="0" err="1" smtClean="0">
                          <a:solidFill>
                            <a:srgbClr val="FF0000"/>
                          </a:solidFill>
                        </a:rPr>
                        <a:t>us</a:t>
                      </a:r>
                      <a:endParaRPr lang="cs-CZ" sz="2800" b="1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Promethea</a:t>
                      </a: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4" name="Obdélník 23"/>
          <p:cNvSpPr/>
          <p:nvPr/>
        </p:nvSpPr>
        <p:spPr>
          <a:xfrm>
            <a:off x="2698432" y="4280520"/>
            <a:ext cx="396044" cy="372616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2798260" y="5301208"/>
            <a:ext cx="409060" cy="372616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8713788" cy="2188096"/>
          </a:xfrm>
        </p:spPr>
        <p:txBody>
          <a:bodyPr>
            <a:normAutofit fontScale="90000"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u="sng" dirty="0" smtClean="0">
                <a:solidFill>
                  <a:srgbClr val="FF0000"/>
                </a:solidFill>
              </a:rPr>
              <a:t>U ŘECKÝCH A LATINSKÝCH JMEN ZAKONČENÝCH NA</a:t>
            </a:r>
            <a:br>
              <a:rPr lang="cs-CZ" sz="2800" u="sng" dirty="0" smtClean="0">
                <a:solidFill>
                  <a:srgbClr val="FF0000"/>
                </a:solidFill>
              </a:rPr>
            </a:br>
            <a:r>
              <a:rPr lang="cs-CZ" sz="2800" u="sng" dirty="0" smtClean="0">
                <a:solidFill>
                  <a:srgbClr val="FF0000"/>
                </a:solidFill>
              </a:rPr>
              <a:t> –OS,-ES,-US, -AS</a:t>
            </a:r>
            <a:br>
              <a:rPr lang="cs-CZ" sz="2800" u="sng" dirty="0" smtClean="0">
                <a:solidFill>
                  <a:srgbClr val="FF0000"/>
                </a:solidFill>
              </a:rPr>
            </a:br>
            <a:r>
              <a:rPr lang="cs-CZ" sz="2800" u="sng" dirty="0" smtClean="0">
                <a:solidFill>
                  <a:srgbClr val="FF0000"/>
                </a:solidFill>
              </a:rPr>
              <a:t> JMEN ZAKONČENÝCH NA –O</a:t>
            </a:r>
            <a:br>
              <a:rPr lang="cs-CZ" sz="2800" u="sng" dirty="0" smtClean="0">
                <a:solidFill>
                  <a:srgbClr val="FF0000"/>
                </a:solidFill>
              </a:rPr>
            </a:br>
            <a:r>
              <a:rPr lang="cs-CZ" sz="2800" u="sng" dirty="0" smtClean="0">
                <a:solidFill>
                  <a:srgbClr val="FF0000"/>
                </a:solidFill>
              </a:rPr>
              <a:t>JMEN ZAKONČENÝCH NA –E, KTERÉ SE NEVYSLOVUJE</a:t>
            </a:r>
            <a:br>
              <a:rPr lang="cs-CZ" sz="2800" u="sng" dirty="0" smtClean="0">
                <a:solidFill>
                  <a:srgbClr val="FF0000"/>
                </a:solidFill>
              </a:rPr>
            </a:br>
            <a:r>
              <a:rPr lang="cs-CZ" sz="2800" u="sng" dirty="0" smtClean="0">
                <a:solidFill>
                  <a:srgbClr val="FF0000"/>
                </a:solidFill>
              </a:rPr>
              <a:t> </a:t>
            </a:r>
            <a:r>
              <a:rPr lang="cs-CZ" sz="4400" u="sng" dirty="0" smtClean="0">
                <a:solidFill>
                  <a:srgbClr val="002060"/>
                </a:solidFill>
              </a:rPr>
              <a:t>SE ODSOUVÁ JEJICH ZAKONČENÍ</a:t>
            </a:r>
            <a:endParaRPr lang="cs-CZ" sz="4400" u="sng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580112" y="4326469"/>
            <a:ext cx="352290" cy="36004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364450" y="3361006"/>
            <a:ext cx="288032" cy="36004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183575" y="3361006"/>
            <a:ext cx="352290" cy="36004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56176" y="5313784"/>
            <a:ext cx="352290" cy="360040"/>
          </a:xfrm>
          <a:prstGeom prst="rect">
            <a:avLst/>
          </a:prstGeom>
          <a:noFill/>
          <a:ln>
            <a:solidFill>
              <a:srgbClr val="FF0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1804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4599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SPRÁVNÝ TVAR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9024" y="1097360"/>
            <a:ext cx="8784976" cy="5572000"/>
          </a:xfrm>
        </p:spPr>
        <p:txBody>
          <a:bodyPr>
            <a:normAutofit/>
          </a:bodyPr>
          <a:lstStyle/>
          <a:p>
            <a:r>
              <a:rPr lang="cs-CZ" dirty="0" smtClean="0"/>
              <a:t>Za největší filozofy starověku pokládáme (Sokrates,  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Platon, Aristoteles)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Sokrata, Platona, Aristotela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Kniha Milion od (Marco Polo) je velmi známá.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Marca </a:t>
            </a:r>
            <a:r>
              <a:rPr lang="cs-CZ" dirty="0" err="1" smtClean="0">
                <a:solidFill>
                  <a:srgbClr val="FF0000"/>
                </a:solidFill>
              </a:rPr>
              <a:t>Pola</a:t>
            </a:r>
            <a:endParaRPr lang="cs-CZ" dirty="0">
              <a:solidFill>
                <a:srgbClr val="FF0000"/>
              </a:solidFill>
            </a:endParaRPr>
          </a:p>
          <a:p>
            <a:pPr marL="457200" indent="-457200"/>
            <a:r>
              <a:rPr lang="cs-CZ" dirty="0" smtClean="0"/>
              <a:t>Přečetl jsem všechny knihy od (</a:t>
            </a:r>
            <a:r>
              <a:rPr lang="cs-CZ" dirty="0" err="1" smtClean="0"/>
              <a:t>Jules</a:t>
            </a:r>
            <a:r>
              <a:rPr lang="cs-CZ" dirty="0" smtClean="0"/>
              <a:t> Verne).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Julese</a:t>
            </a:r>
            <a:r>
              <a:rPr lang="cs-CZ" dirty="0" smtClean="0">
                <a:solidFill>
                  <a:srgbClr val="FF0000"/>
                </a:solidFill>
              </a:rPr>
              <a:t> i </a:t>
            </a:r>
            <a:r>
              <a:rPr lang="cs-CZ" dirty="0" err="1" smtClean="0">
                <a:solidFill>
                  <a:srgbClr val="FF0000"/>
                </a:solidFill>
              </a:rPr>
              <a:t>Julesa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en-US" dirty="0" smtClean="0">
                <a:solidFill>
                  <a:srgbClr val="FF0000"/>
                </a:solidFill>
              </a:rPr>
              <a:t>[</a:t>
            </a:r>
            <a:r>
              <a:rPr lang="cs-CZ" dirty="0" smtClean="0">
                <a:solidFill>
                  <a:srgbClr val="FF0000"/>
                </a:solidFill>
              </a:rPr>
              <a:t>ž</a:t>
            </a:r>
            <a:r>
              <a:rPr lang="en-US" dirty="0" err="1" smtClean="0">
                <a:solidFill>
                  <a:srgbClr val="FF0000"/>
                </a:solidFill>
              </a:rPr>
              <a:t>ila</a:t>
            </a:r>
            <a:r>
              <a:rPr lang="en-US" dirty="0" smtClean="0">
                <a:solidFill>
                  <a:srgbClr val="FF0000"/>
                </a:solidFill>
              </a:rPr>
              <a:t>]</a:t>
            </a:r>
            <a:r>
              <a:rPr lang="cs-CZ" dirty="0" smtClean="0">
                <a:solidFill>
                  <a:srgbClr val="FF0000"/>
                </a:solidFill>
              </a:rPr>
              <a:t> Verna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Řím byl podle legendy založen (Romulus a </a:t>
            </a:r>
            <a:r>
              <a:rPr lang="cs-CZ" dirty="0" err="1" smtClean="0"/>
              <a:t>Rémus</a:t>
            </a:r>
            <a:r>
              <a:rPr lang="cs-CZ" dirty="0" smtClean="0"/>
              <a:t>)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Rolumem</a:t>
            </a:r>
            <a:r>
              <a:rPr lang="cs-CZ" dirty="0" smtClean="0">
                <a:solidFill>
                  <a:srgbClr val="FF0000"/>
                </a:solidFill>
              </a:rPr>
              <a:t> a </a:t>
            </a:r>
            <a:r>
              <a:rPr lang="cs-CZ" dirty="0" err="1" smtClean="0">
                <a:solidFill>
                  <a:srgbClr val="FF0000"/>
                </a:solidFill>
              </a:rPr>
              <a:t>Rémem</a:t>
            </a:r>
            <a:endParaRPr lang="cs-CZ" dirty="0" smtClean="0">
              <a:solidFill>
                <a:srgbClr val="FF0000"/>
              </a:solidFill>
            </a:endParaRPr>
          </a:p>
          <a:p>
            <a:pPr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V Athénách vznikla díla (</a:t>
            </a:r>
            <a:r>
              <a:rPr lang="cs-CZ" dirty="0" err="1" smtClean="0"/>
              <a:t>Aischylos</a:t>
            </a:r>
            <a:r>
              <a:rPr lang="cs-CZ" dirty="0" smtClean="0"/>
              <a:t>, Sofokles a </a:t>
            </a:r>
            <a:r>
              <a:rPr lang="cs-CZ" dirty="0" err="1" smtClean="0"/>
              <a:t>Euripides</a:t>
            </a:r>
            <a:r>
              <a:rPr lang="cs-CZ" dirty="0" smtClean="0"/>
              <a:t>)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Aischyla</a:t>
            </a:r>
            <a:r>
              <a:rPr lang="cs-CZ" dirty="0" smtClean="0">
                <a:solidFill>
                  <a:srgbClr val="FF0000"/>
                </a:solidFill>
              </a:rPr>
              <a:t>, Sofokla, </a:t>
            </a:r>
            <a:r>
              <a:rPr lang="cs-CZ" dirty="0" err="1" smtClean="0">
                <a:solidFill>
                  <a:srgbClr val="FF0000"/>
                </a:solidFill>
              </a:rPr>
              <a:t>Euripida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8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525253"/>
              </p:ext>
            </p:extLst>
          </p:nvPr>
        </p:nvGraphicFramePr>
        <p:xfrm>
          <a:off x="1043608" y="2780928"/>
          <a:ext cx="6768752" cy="368808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736304"/>
                <a:gridCol w="4032448"/>
              </a:tblGrid>
              <a:tr h="12739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PÁN, TEN</a:t>
                      </a:r>
                      <a:endParaRPr lang="cs-CZ" sz="2800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l"/>
                      <a:endParaRPr lang="cs-CZ" sz="2800" dirty="0" smtClean="0"/>
                    </a:p>
                    <a:p>
                      <a:pPr algn="l"/>
                      <a:r>
                        <a:rPr lang="cs-CZ" sz="2800" dirty="0" smtClean="0"/>
                        <a:t>1. Goethe</a:t>
                      </a:r>
                    </a:p>
                    <a:p>
                      <a:pPr algn="l"/>
                      <a:r>
                        <a:rPr lang="cs-CZ" sz="2800" dirty="0" smtClean="0"/>
                        <a:t>2. Goetha, </a:t>
                      </a:r>
                      <a:r>
                        <a:rPr lang="cs-CZ" sz="2800" dirty="0" err="1" smtClean="0"/>
                        <a:t>Goetheho</a:t>
                      </a:r>
                      <a:r>
                        <a:rPr lang="cs-CZ" sz="2800" dirty="0" smtClean="0"/>
                        <a:t> </a:t>
                      </a:r>
                    </a:p>
                    <a:p>
                      <a:pPr algn="l"/>
                      <a:r>
                        <a:rPr lang="cs-CZ" sz="2800" dirty="0" smtClean="0"/>
                        <a:t>3. Goethovi, </a:t>
                      </a:r>
                      <a:r>
                        <a:rPr lang="cs-CZ" sz="2800" dirty="0" err="1" smtClean="0"/>
                        <a:t>Goethemu</a:t>
                      </a:r>
                      <a:endParaRPr lang="cs-CZ" sz="2800" dirty="0" smtClean="0"/>
                    </a:p>
                    <a:p>
                      <a:pPr algn="l"/>
                      <a:r>
                        <a:rPr lang="cs-CZ" sz="2800" dirty="0" smtClean="0"/>
                        <a:t>4. Goetha, </a:t>
                      </a:r>
                      <a:r>
                        <a:rPr lang="cs-CZ" sz="2800" dirty="0" err="1" smtClean="0"/>
                        <a:t>Goetheho</a:t>
                      </a:r>
                      <a:endParaRPr lang="cs-CZ" sz="2800" dirty="0" smtClean="0"/>
                    </a:p>
                    <a:p>
                      <a:pPr algn="l"/>
                      <a:r>
                        <a:rPr lang="cs-CZ" sz="2800" dirty="0" smtClean="0"/>
                        <a:t>5. Goethe</a:t>
                      </a:r>
                    </a:p>
                    <a:p>
                      <a:pPr algn="l"/>
                      <a:r>
                        <a:rPr lang="cs-CZ" sz="2800" dirty="0" smtClean="0"/>
                        <a:t>6. Goethovi </a:t>
                      </a:r>
                    </a:p>
                    <a:p>
                      <a:pPr algn="l"/>
                      <a:r>
                        <a:rPr lang="cs-CZ" sz="2800" dirty="0" smtClean="0"/>
                        <a:t>7. Goethem </a:t>
                      </a:r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Goeth</a:t>
                      </a: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</a:p>
                    <a:p>
                      <a:r>
                        <a:rPr lang="cs-CZ" sz="2800" dirty="0" smtClean="0"/>
                        <a:t>Goetha  i </a:t>
                      </a:r>
                      <a:r>
                        <a:rPr lang="cs-CZ" sz="2800" dirty="0" err="1" smtClean="0"/>
                        <a:t>Goetheho</a:t>
                      </a:r>
                      <a:endParaRPr lang="cs-CZ" sz="2800" dirty="0" smtClean="0"/>
                    </a:p>
                    <a:p>
                      <a:r>
                        <a:rPr lang="cs-CZ" sz="2800" dirty="0" smtClean="0"/>
                        <a:t>(pána)       (toho)</a:t>
                      </a:r>
                      <a:endParaRPr lang="cs-CZ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err="1" smtClean="0">
                          <a:solidFill>
                            <a:srgbClr val="0070C0"/>
                          </a:solidFill>
                        </a:rPr>
                        <a:t>Hein</a:t>
                      </a:r>
                      <a:r>
                        <a:rPr lang="cs-CZ" sz="2800" dirty="0" err="1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28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800" dirty="0" err="1" smtClean="0"/>
                        <a:t>Heina</a:t>
                      </a:r>
                      <a:r>
                        <a:rPr lang="cs-CZ" sz="2800" dirty="0" smtClean="0"/>
                        <a:t> i </a:t>
                      </a:r>
                      <a:r>
                        <a:rPr lang="cs-CZ" sz="2800" dirty="0" err="1" smtClean="0"/>
                        <a:t>Heineho</a:t>
                      </a:r>
                      <a:endParaRPr lang="cs-CZ" sz="2800" dirty="0" smtClean="0"/>
                    </a:p>
                    <a:p>
                      <a:r>
                        <a:rPr lang="cs-CZ" sz="2800" dirty="0" smtClean="0"/>
                        <a:t>(pána)    (toho)</a:t>
                      </a:r>
                      <a:endParaRPr lang="cs-CZ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9144000" cy="1035969"/>
          </a:xfrm>
        </p:spPr>
        <p:txBody>
          <a:bodyPr>
            <a:normAutofit/>
          </a:bodyPr>
          <a:lstStyle/>
          <a:p>
            <a:pPr marL="685800" indent="-685800">
              <a:buFont typeface="Wingdings" pitchFamily="2" charset="2"/>
              <a:buChar char="Ø"/>
            </a:pPr>
            <a:r>
              <a:rPr lang="cs-CZ" u="sng" dirty="0" smtClean="0">
                <a:solidFill>
                  <a:srgbClr val="FF0000"/>
                </a:solidFill>
              </a:rPr>
              <a:t>ZNÁMÁ JMÉNA </a:t>
            </a:r>
            <a:r>
              <a:rPr lang="cs-CZ" u="sng" dirty="0">
                <a:solidFill>
                  <a:srgbClr val="FF0000"/>
                </a:solidFill>
              </a:rPr>
              <a:t>ZAKONČENÁ </a:t>
            </a:r>
            <a:r>
              <a:rPr lang="cs-CZ" u="sng" dirty="0" smtClean="0">
                <a:solidFill>
                  <a:srgbClr val="FF0000"/>
                </a:solidFill>
              </a:rPr>
              <a:t>–E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23528" y="1340769"/>
            <a:ext cx="871296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algn="ctr">
              <a:buFont typeface="Wingdings" pitchFamily="2" charset="2"/>
              <a:buChar char="v"/>
            </a:pPr>
            <a:r>
              <a:rPr lang="cs-CZ" sz="2800" i="1" dirty="0" smtClean="0"/>
              <a:t>Goethe</a:t>
            </a:r>
            <a:r>
              <a:rPr lang="cs-CZ" sz="2800" i="1" dirty="0"/>
              <a:t>, </a:t>
            </a:r>
            <a:r>
              <a:rPr lang="cs-CZ" sz="2800" i="1" dirty="0" err="1"/>
              <a:t>Heine</a:t>
            </a:r>
            <a:r>
              <a:rPr lang="cs-CZ" sz="2800" i="1" dirty="0"/>
              <a:t>, </a:t>
            </a:r>
            <a:r>
              <a:rPr lang="cs-CZ" sz="2800" i="1" dirty="0" smtClean="0"/>
              <a:t>Dante</a:t>
            </a:r>
            <a:endParaRPr lang="cs-CZ" sz="2800" i="1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2400" dirty="0" smtClean="0"/>
              <a:t>  </a:t>
            </a:r>
            <a:r>
              <a:rPr lang="cs-CZ" sz="2800" dirty="0"/>
              <a:t>tvary podle vzoru </a:t>
            </a:r>
            <a:r>
              <a:rPr lang="cs-CZ" sz="2800" b="1" u="sng" dirty="0" smtClean="0"/>
              <a:t>pán</a:t>
            </a:r>
            <a:r>
              <a:rPr lang="cs-CZ" sz="2800" b="1" dirty="0" smtClean="0"/>
              <a:t> </a:t>
            </a:r>
            <a:r>
              <a:rPr lang="cs-CZ" sz="2800" dirty="0" smtClean="0"/>
              <a:t>nebo </a:t>
            </a:r>
            <a:r>
              <a:rPr lang="cs-CZ" sz="2800" dirty="0"/>
              <a:t>podle </a:t>
            </a:r>
            <a:r>
              <a:rPr lang="cs-CZ" sz="2800" dirty="0" smtClean="0"/>
              <a:t>zájmena </a:t>
            </a:r>
            <a:r>
              <a:rPr lang="cs-CZ" sz="2800" b="1" u="sng" dirty="0" smtClean="0"/>
              <a:t>ten</a:t>
            </a:r>
            <a:endParaRPr lang="cs-CZ" sz="2400" b="1" u="sng" dirty="0"/>
          </a:p>
        </p:txBody>
      </p:sp>
    </p:spTree>
    <p:extLst>
      <p:ext uri="{BB962C8B-B14F-4D97-AF65-F5344CB8AC3E}">
        <p14:creationId xmlns:p14="http://schemas.microsoft.com/office/powerpoint/2010/main" val="1892074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304800"/>
            <a:ext cx="8892480" cy="1612032"/>
          </a:xfrm>
        </p:spPr>
        <p:txBody>
          <a:bodyPr>
            <a:noAutofit/>
          </a:bodyPr>
          <a:lstStyle/>
          <a:p>
            <a:pPr marL="685800" indent="-685800">
              <a:buFont typeface="Wingdings" pitchFamily="2" charset="2"/>
              <a:buChar char="Ø"/>
            </a:pPr>
            <a:r>
              <a:rPr lang="cs-CZ" sz="4000" u="sng" dirty="0" smtClean="0">
                <a:solidFill>
                  <a:srgbClr val="FF0000"/>
                </a:solidFill>
              </a:rPr>
              <a:t>JMÉNA </a:t>
            </a:r>
            <a:r>
              <a:rPr lang="cs-CZ" sz="4000" u="sng" dirty="0">
                <a:solidFill>
                  <a:srgbClr val="FF0000"/>
                </a:solidFill>
              </a:rPr>
              <a:t>ZAKONČENÁ </a:t>
            </a:r>
            <a:br>
              <a:rPr lang="cs-CZ" sz="4000" u="sng" dirty="0">
                <a:solidFill>
                  <a:srgbClr val="FF0000"/>
                </a:solidFill>
              </a:rPr>
            </a:br>
            <a:r>
              <a:rPr lang="cs-CZ" sz="4000" u="sng" dirty="0">
                <a:solidFill>
                  <a:srgbClr val="FF0000"/>
                </a:solidFill>
              </a:rPr>
              <a:t>–I/-Y/-Í/-</a:t>
            </a:r>
            <a:r>
              <a:rPr lang="cs-CZ" sz="4000" u="sng" dirty="0" smtClean="0">
                <a:solidFill>
                  <a:srgbClr val="FF0000"/>
                </a:solidFill>
              </a:rPr>
              <a:t>É + MÉNĚ ZNÁMÁ ZAKONČENÁ - E</a:t>
            </a:r>
            <a:endParaRPr lang="cs-CZ" sz="40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1916832"/>
            <a:ext cx="7762056" cy="4209331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i="1" dirty="0" smtClean="0"/>
              <a:t> Verdi</a:t>
            </a:r>
            <a:r>
              <a:rPr lang="cs-CZ" i="1" dirty="0"/>
              <a:t>, </a:t>
            </a:r>
            <a:r>
              <a:rPr lang="cs-CZ" i="1" dirty="0" err="1"/>
              <a:t>Rossini</a:t>
            </a:r>
            <a:r>
              <a:rPr lang="cs-CZ" i="1" dirty="0"/>
              <a:t>, </a:t>
            </a:r>
            <a:r>
              <a:rPr lang="cs-CZ" i="1" dirty="0" err="1" smtClean="0"/>
              <a:t>Paganini</a:t>
            </a:r>
            <a:r>
              <a:rPr lang="cs-CZ" i="1" dirty="0" smtClean="0"/>
              <a:t>, </a:t>
            </a:r>
            <a:r>
              <a:rPr lang="cs-CZ" i="1" dirty="0"/>
              <a:t>Debussy, </a:t>
            </a:r>
            <a:r>
              <a:rPr lang="cs-CZ" i="1" dirty="0" smtClean="0"/>
              <a:t>Gándhí </a:t>
            </a:r>
            <a:endParaRPr lang="cs-CZ" i="1" dirty="0"/>
          </a:p>
          <a:p>
            <a:pPr>
              <a:buFont typeface="Wingdings" pitchFamily="2" charset="2"/>
              <a:buChar char="v"/>
            </a:pPr>
            <a:r>
              <a:rPr lang="cs-CZ" b="1" dirty="0" smtClean="0"/>
              <a:t> </a:t>
            </a:r>
            <a:r>
              <a:rPr lang="cs-CZ" dirty="0" smtClean="0"/>
              <a:t>tvary podle zájmena </a:t>
            </a:r>
            <a:r>
              <a:rPr lang="cs-CZ" b="1" u="sng" dirty="0" smtClean="0"/>
              <a:t>ten</a:t>
            </a:r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68904727"/>
              </p:ext>
            </p:extLst>
          </p:nvPr>
        </p:nvGraphicFramePr>
        <p:xfrm>
          <a:off x="1331640" y="2924944"/>
          <a:ext cx="6480720" cy="35052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619866"/>
                <a:gridCol w="3860854"/>
              </a:tblGrid>
              <a:tr h="42815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TEN</a:t>
                      </a:r>
                      <a:endParaRPr lang="cs-CZ" sz="2800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l"/>
                      <a:endParaRPr lang="cs-CZ" sz="2800" dirty="0" smtClean="0"/>
                    </a:p>
                    <a:p>
                      <a:pPr algn="l"/>
                      <a:r>
                        <a:rPr lang="cs-CZ" sz="2800" dirty="0" smtClean="0"/>
                        <a:t>1. Verdi</a:t>
                      </a:r>
                    </a:p>
                    <a:p>
                      <a:pPr algn="l"/>
                      <a:r>
                        <a:rPr lang="cs-CZ" sz="2800" dirty="0" smtClean="0"/>
                        <a:t>2. Verdiho </a:t>
                      </a:r>
                    </a:p>
                    <a:p>
                      <a:pPr algn="l"/>
                      <a:r>
                        <a:rPr lang="cs-CZ" sz="2800" dirty="0" smtClean="0"/>
                        <a:t>3. Verdimu</a:t>
                      </a:r>
                    </a:p>
                    <a:p>
                      <a:pPr algn="l"/>
                      <a:r>
                        <a:rPr lang="cs-CZ" sz="2800" dirty="0" smtClean="0"/>
                        <a:t>4. Verdiho</a:t>
                      </a:r>
                    </a:p>
                    <a:p>
                      <a:pPr algn="l"/>
                      <a:r>
                        <a:rPr lang="cs-CZ" sz="2800" dirty="0" smtClean="0"/>
                        <a:t>5. Verdi</a:t>
                      </a:r>
                    </a:p>
                    <a:p>
                      <a:pPr algn="l"/>
                      <a:r>
                        <a:rPr lang="cs-CZ" sz="2800" dirty="0" smtClean="0"/>
                        <a:t>6. Verdim </a:t>
                      </a:r>
                    </a:p>
                    <a:p>
                      <a:pPr algn="l"/>
                      <a:r>
                        <a:rPr lang="cs-CZ" sz="2800" dirty="0" smtClean="0"/>
                        <a:t>7. Verdim </a:t>
                      </a:r>
                      <a:endParaRPr lang="cs-CZ" sz="2800" dirty="0"/>
                    </a:p>
                  </a:txBody>
                  <a:tcPr/>
                </a:tc>
              </a:tr>
              <a:tr h="12820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Verdi</a:t>
                      </a:r>
                      <a:endParaRPr lang="cs-CZ" sz="2800" dirty="0" smtClean="0">
                        <a:solidFill>
                          <a:srgbClr val="FF0000"/>
                        </a:solidFill>
                      </a:endParaRPr>
                    </a:p>
                    <a:p>
                      <a:r>
                        <a:rPr lang="cs-CZ" sz="2800" dirty="0" smtClean="0"/>
                        <a:t>Verdiho</a:t>
                      </a:r>
                    </a:p>
                    <a:p>
                      <a:r>
                        <a:rPr lang="cs-CZ" sz="2800" dirty="0" smtClean="0"/>
                        <a:t>(toho)</a:t>
                      </a:r>
                      <a:endParaRPr lang="cs-CZ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1133349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Debussy</a:t>
                      </a:r>
                    </a:p>
                    <a:p>
                      <a:r>
                        <a:rPr lang="cs-CZ" sz="2800" dirty="0" smtClean="0"/>
                        <a:t>Debussyho    (toho)</a:t>
                      </a:r>
                      <a:endParaRPr lang="cs-CZ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93774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4599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SPRÁVNÝ TVAR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820472" cy="5400600"/>
          </a:xfrm>
        </p:spPr>
        <p:txBody>
          <a:bodyPr>
            <a:normAutofit/>
          </a:bodyPr>
          <a:lstStyle/>
          <a:p>
            <a:r>
              <a:rPr lang="cs-CZ" dirty="0"/>
              <a:t>(Goethe) se už za života dostalo velkých </a:t>
            </a:r>
            <a:r>
              <a:rPr lang="cs-CZ" dirty="0" smtClean="0"/>
              <a:t>poct.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Goethemu</a:t>
            </a:r>
            <a:r>
              <a:rPr lang="cs-CZ" dirty="0" smtClean="0">
                <a:solidFill>
                  <a:srgbClr val="FF0000"/>
                </a:solidFill>
              </a:rPr>
              <a:t>, Goethovi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Básně (</a:t>
            </a:r>
            <a:r>
              <a:rPr lang="cs-CZ" dirty="0" err="1" smtClean="0"/>
              <a:t>Heindrich</a:t>
            </a:r>
            <a:r>
              <a:rPr lang="cs-CZ" dirty="0" smtClean="0"/>
              <a:t> </a:t>
            </a:r>
            <a:r>
              <a:rPr lang="cs-CZ" dirty="0" err="1" smtClean="0"/>
              <a:t>Heine</a:t>
            </a:r>
            <a:r>
              <a:rPr lang="cs-CZ" dirty="0" smtClean="0"/>
              <a:t>) měly velký vliv na Jana Nerudu.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Heindricha</a:t>
            </a:r>
            <a:r>
              <a:rPr lang="cs-CZ" dirty="0" smtClean="0">
                <a:solidFill>
                  <a:srgbClr val="FF0000"/>
                </a:solidFill>
              </a:rPr>
              <a:t>  </a:t>
            </a:r>
            <a:r>
              <a:rPr lang="cs-CZ" dirty="0" err="1" smtClean="0">
                <a:solidFill>
                  <a:srgbClr val="FF0000"/>
                </a:solidFill>
              </a:rPr>
              <a:t>Heineho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Heina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Četli jsme si o  (Gándhí).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Gándhím</a:t>
            </a:r>
          </a:p>
          <a:p>
            <a:r>
              <a:rPr lang="cs-CZ" dirty="0" smtClean="0"/>
              <a:t>Z díla (</a:t>
            </a:r>
            <a:r>
              <a:rPr lang="cs-CZ" dirty="0" err="1" smtClean="0"/>
              <a:t>Rossini</a:t>
            </a:r>
            <a:r>
              <a:rPr lang="cs-CZ" dirty="0" smtClean="0"/>
              <a:t>) je nejznámější opera Lazebník sevillský.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Rossiniho</a:t>
            </a:r>
            <a:endParaRPr lang="cs-CZ" dirty="0" smtClean="0"/>
          </a:p>
          <a:p>
            <a:r>
              <a:rPr lang="cs-CZ" dirty="0" smtClean="0"/>
              <a:t>Zákoník (</a:t>
            </a:r>
            <a:r>
              <a:rPr lang="cs-CZ" dirty="0" err="1" smtClean="0"/>
              <a:t>Chammurabi</a:t>
            </a:r>
            <a:r>
              <a:rPr lang="cs-CZ" dirty="0" smtClean="0"/>
              <a:t>) byl nejznámější právnické dílo </a:t>
            </a:r>
          </a:p>
          <a:p>
            <a:pPr indent="0">
              <a:buNone/>
            </a:pPr>
            <a:r>
              <a:rPr lang="cs-CZ" dirty="0" smtClean="0"/>
              <a:t>starověku.</a:t>
            </a:r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Chammurabiho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1825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79512" y="188640"/>
            <a:ext cx="8229600" cy="864096"/>
          </a:xfrm>
        </p:spPr>
        <p:txBody>
          <a:bodyPr>
            <a:normAutofit/>
          </a:bodyPr>
          <a:lstStyle/>
          <a:p>
            <a:r>
              <a:rPr lang="cs-CZ" u="sng" dirty="0">
                <a:solidFill>
                  <a:srgbClr val="FF0000"/>
                </a:solidFill>
              </a:rPr>
              <a:t>SLOVANSKÁ PŘÍJMENÍ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1196752"/>
            <a:ext cx="8352928" cy="166199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2800" i="1" dirty="0" smtClean="0"/>
              <a:t>  Tolstoj</a:t>
            </a:r>
            <a:r>
              <a:rPr lang="cs-CZ" sz="2800" i="1" dirty="0"/>
              <a:t>, </a:t>
            </a:r>
            <a:r>
              <a:rPr lang="cs-CZ" sz="2800" i="1" dirty="0" err="1"/>
              <a:t>Dostojevskij</a:t>
            </a:r>
            <a:r>
              <a:rPr lang="cs-CZ" sz="2800" i="1" dirty="0"/>
              <a:t>, </a:t>
            </a:r>
            <a:r>
              <a:rPr lang="cs-CZ" sz="2800" i="1" dirty="0" err="1"/>
              <a:t>Slowacki</a:t>
            </a:r>
            <a:r>
              <a:rPr lang="cs-CZ" sz="2800" i="1" dirty="0"/>
              <a:t>, </a:t>
            </a:r>
            <a:r>
              <a:rPr lang="cs-CZ" sz="2800" i="1" dirty="0" smtClean="0"/>
              <a:t> </a:t>
            </a:r>
            <a:r>
              <a:rPr lang="cs-CZ" sz="2800" i="1" dirty="0"/>
              <a:t>Čajkovskij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 jsou </a:t>
            </a:r>
            <a:r>
              <a:rPr lang="cs-CZ" sz="2800" dirty="0"/>
              <a:t>původem přídavná jména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2800" dirty="0" smtClean="0"/>
              <a:t>  skloňují </a:t>
            </a:r>
            <a:r>
              <a:rPr lang="cs-CZ" sz="2800" dirty="0"/>
              <a:t>se podle vzoru </a:t>
            </a:r>
            <a:r>
              <a:rPr lang="cs-CZ" sz="2800" b="1" u="sng" dirty="0"/>
              <a:t>mladý</a:t>
            </a:r>
          </a:p>
          <a:p>
            <a:endParaRPr lang="cs-CZ" i="1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2220128"/>
              </p:ext>
            </p:extLst>
          </p:nvPr>
        </p:nvGraphicFramePr>
        <p:xfrm>
          <a:off x="1295636" y="2858745"/>
          <a:ext cx="6552728" cy="35052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691874"/>
                <a:gridCol w="3860854"/>
              </a:tblGrid>
              <a:tr h="428154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MLADÝ</a:t>
                      </a:r>
                      <a:endParaRPr lang="cs-CZ" sz="2800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l"/>
                      <a:endParaRPr lang="cs-CZ" sz="2800" dirty="0" smtClean="0"/>
                    </a:p>
                    <a:p>
                      <a:pPr algn="l"/>
                      <a:r>
                        <a:rPr lang="cs-CZ" sz="2800" dirty="0" smtClean="0"/>
                        <a:t>1. Tolstoj</a:t>
                      </a:r>
                    </a:p>
                    <a:p>
                      <a:pPr algn="l"/>
                      <a:r>
                        <a:rPr lang="cs-CZ" sz="2800" dirty="0" smtClean="0"/>
                        <a:t>2. Tolstého </a:t>
                      </a:r>
                    </a:p>
                    <a:p>
                      <a:pPr algn="l"/>
                      <a:r>
                        <a:rPr lang="cs-CZ" sz="2800" dirty="0" smtClean="0"/>
                        <a:t>3. Tolstému</a:t>
                      </a:r>
                    </a:p>
                    <a:p>
                      <a:pPr algn="l"/>
                      <a:r>
                        <a:rPr lang="cs-CZ" sz="2800" dirty="0" smtClean="0"/>
                        <a:t>4. Tolstého</a:t>
                      </a:r>
                    </a:p>
                    <a:p>
                      <a:pPr algn="l"/>
                      <a:r>
                        <a:rPr lang="cs-CZ" sz="2800" dirty="0" smtClean="0"/>
                        <a:t>5. Tolstý</a:t>
                      </a:r>
                    </a:p>
                    <a:p>
                      <a:pPr algn="l"/>
                      <a:r>
                        <a:rPr lang="cs-CZ" sz="2800" dirty="0" smtClean="0"/>
                        <a:t>6. Tolstém </a:t>
                      </a:r>
                    </a:p>
                    <a:p>
                      <a:pPr algn="l"/>
                      <a:r>
                        <a:rPr lang="cs-CZ" sz="2800" dirty="0" smtClean="0"/>
                        <a:t>7. Tolstým </a:t>
                      </a:r>
                      <a:endParaRPr lang="cs-CZ" sz="2800" dirty="0"/>
                    </a:p>
                  </a:txBody>
                  <a:tcPr/>
                </a:tc>
              </a:tr>
              <a:tr h="12820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Tolstoj</a:t>
                      </a:r>
                    </a:p>
                    <a:p>
                      <a:r>
                        <a:rPr lang="cs-CZ" sz="2800" dirty="0" smtClean="0"/>
                        <a:t>Tolstého</a:t>
                      </a:r>
                    </a:p>
                    <a:p>
                      <a:r>
                        <a:rPr lang="cs-CZ" sz="2800" dirty="0" smtClean="0"/>
                        <a:t>(mladého)</a:t>
                      </a:r>
                      <a:endParaRPr lang="cs-CZ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1133349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Čajkovskij</a:t>
                      </a:r>
                    </a:p>
                    <a:p>
                      <a:r>
                        <a:rPr lang="cs-CZ" sz="2800" dirty="0" smtClean="0"/>
                        <a:t>Čajkovského    (mladého)</a:t>
                      </a:r>
                      <a:endParaRPr lang="cs-CZ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08727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4599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DOPLŇ SPRÁVNÝ TVAR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820472" cy="5688632"/>
          </a:xfrm>
        </p:spPr>
        <p:txBody>
          <a:bodyPr>
            <a:normAutofit/>
          </a:bodyPr>
          <a:lstStyle/>
          <a:p>
            <a:r>
              <a:rPr lang="cs-CZ" dirty="0" smtClean="0"/>
              <a:t>Nejznámější operou (</a:t>
            </a:r>
            <a:r>
              <a:rPr lang="cs-CZ" dirty="0" err="1" smtClean="0"/>
              <a:t>Musorgskij</a:t>
            </a:r>
            <a:r>
              <a:rPr lang="cs-CZ" dirty="0" smtClean="0"/>
              <a:t>) je Boris </a:t>
            </a:r>
            <a:r>
              <a:rPr lang="cs-CZ" dirty="0" err="1" smtClean="0"/>
              <a:t>Godunov</a:t>
            </a:r>
            <a:r>
              <a:rPr lang="cs-CZ" dirty="0" smtClean="0"/>
              <a:t>.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Musorgského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Rádi posloucháme skladby (Petr </a:t>
            </a:r>
            <a:r>
              <a:rPr lang="cs-CZ" dirty="0" err="1" smtClean="0"/>
              <a:t>Iljič</a:t>
            </a:r>
            <a:r>
              <a:rPr lang="cs-CZ" dirty="0" smtClean="0"/>
              <a:t> Čajkovskij).</a:t>
            </a:r>
          </a:p>
          <a:p>
            <a:pPr indent="0">
              <a:buNone/>
            </a:pPr>
            <a:r>
              <a:rPr lang="cs-CZ" dirty="0" smtClean="0"/>
              <a:t>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Petra </a:t>
            </a:r>
            <a:r>
              <a:rPr lang="cs-CZ" dirty="0" err="1" smtClean="0">
                <a:solidFill>
                  <a:srgbClr val="FF0000"/>
                </a:solidFill>
              </a:rPr>
              <a:t>Iljiče</a:t>
            </a:r>
            <a:r>
              <a:rPr lang="cs-CZ" dirty="0" smtClean="0">
                <a:solidFill>
                  <a:srgbClr val="FF0000"/>
                </a:solidFill>
              </a:rPr>
              <a:t> Čajkovského</a:t>
            </a:r>
            <a:endParaRPr lang="cs-CZ" dirty="0">
              <a:solidFill>
                <a:srgbClr val="FF0000"/>
              </a:solidFill>
            </a:endParaRPr>
          </a:p>
          <a:p>
            <a:pPr marL="457200" indent="-457200">
              <a:buFont typeface="Arial" pitchFamily="34" charset="0"/>
              <a:buChar char="•"/>
            </a:pPr>
            <a:endParaRPr lang="cs-CZ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dirty="0" smtClean="0"/>
              <a:t>Na </a:t>
            </a:r>
            <a:r>
              <a:rPr lang="cs-CZ" dirty="0"/>
              <a:t>festivalu se setkáme s filmy režiséra (Roman </a:t>
            </a:r>
            <a:r>
              <a:rPr lang="cs-CZ" dirty="0" err="1" smtClean="0"/>
              <a:t>Polanski</a:t>
            </a:r>
            <a:r>
              <a:rPr lang="cs-CZ" dirty="0"/>
              <a:t>)</a:t>
            </a:r>
            <a:endParaRPr lang="cs-CZ" dirty="0" smtClean="0"/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 Romana Polanského</a:t>
            </a:r>
          </a:p>
          <a:p>
            <a:r>
              <a:rPr lang="pl-PL" dirty="0" smtClean="0"/>
              <a:t>Setkáme </a:t>
            </a:r>
            <a:r>
              <a:rPr lang="pl-PL" dirty="0"/>
              <a:t>se s hrabětem (Kochanowski</a:t>
            </a:r>
            <a:r>
              <a:rPr lang="pl-PL" dirty="0" smtClean="0"/>
              <a:t>) </a:t>
            </a:r>
            <a:endParaRPr lang="cs-CZ" dirty="0" smtClean="0"/>
          </a:p>
          <a:p>
            <a:pPr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                                                          </a:t>
            </a:r>
            <a:r>
              <a:rPr lang="cs-CZ" dirty="0" err="1" smtClean="0">
                <a:solidFill>
                  <a:srgbClr val="FF0000"/>
                </a:solidFill>
              </a:rPr>
              <a:t>Kochanowským</a:t>
            </a:r>
            <a:endParaRPr lang="cs-CZ" dirty="0" smtClean="0"/>
          </a:p>
          <a:p>
            <a:r>
              <a:rPr lang="cs-CZ" dirty="0" smtClean="0"/>
              <a:t>Učili jsme se o polském spisovateli (</a:t>
            </a:r>
            <a:r>
              <a:rPr lang="cs-CZ" dirty="0" err="1" smtClean="0"/>
              <a:t>Slowacki</a:t>
            </a:r>
            <a:r>
              <a:rPr lang="cs-CZ" dirty="0" smtClean="0"/>
              <a:t>) </a:t>
            </a:r>
          </a:p>
          <a:p>
            <a:pPr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Slowackém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8898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568952" cy="936104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!!    POZOR    !!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496944" cy="3240360"/>
          </a:xfrm>
        </p:spPr>
        <p:txBody>
          <a:bodyPr>
            <a:normAutofit/>
          </a:bodyPr>
          <a:lstStyle/>
          <a:p>
            <a:r>
              <a:rPr lang="cs-CZ" sz="3000" dirty="0" smtClean="0"/>
              <a:t>některá latinská a starověká řecká vlastní jména svůj kmen rozšiřují nebo jinak obměňují</a:t>
            </a:r>
          </a:p>
          <a:p>
            <a:endParaRPr lang="cs-CZ" sz="2600" b="1" dirty="0" smtClean="0"/>
          </a:p>
          <a:p>
            <a:r>
              <a:rPr lang="cs-CZ" sz="2600" b="1" dirty="0" smtClean="0"/>
              <a:t>Nero, Cicero</a:t>
            </a:r>
          </a:p>
          <a:p>
            <a:r>
              <a:rPr lang="cs-CZ" sz="2800" b="1" i="1" dirty="0" smtClean="0"/>
              <a:t>Paris</a:t>
            </a:r>
            <a:r>
              <a:rPr lang="cs-CZ" sz="2400" dirty="0" smtClean="0"/>
              <a:t> – 2. p. Parida/Parise</a:t>
            </a:r>
          </a:p>
          <a:p>
            <a:r>
              <a:rPr lang="cs-CZ" sz="2800" b="1" i="1" dirty="0" smtClean="0"/>
              <a:t>Zeus</a:t>
            </a:r>
            <a:r>
              <a:rPr lang="cs-CZ" sz="2400" dirty="0" smtClean="0"/>
              <a:t> – 2. p. Dia</a:t>
            </a:r>
          </a:p>
          <a:p>
            <a:endParaRPr lang="cs-CZ" sz="2400" dirty="0"/>
          </a:p>
          <a:p>
            <a:endParaRPr lang="cs-CZ" sz="24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886092"/>
              </p:ext>
            </p:extLst>
          </p:nvPr>
        </p:nvGraphicFramePr>
        <p:xfrm>
          <a:off x="4139952" y="3140968"/>
          <a:ext cx="4789040" cy="350520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457624"/>
                <a:gridCol w="2331416"/>
              </a:tblGrid>
              <a:tr h="44615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 PÁN</a:t>
                      </a:r>
                      <a:endParaRPr lang="cs-CZ" sz="2800" dirty="0"/>
                    </a:p>
                  </a:txBody>
                  <a:tcPr/>
                </a:tc>
                <a:tc rowSpan="3">
                  <a:txBody>
                    <a:bodyPr/>
                    <a:lstStyle/>
                    <a:p>
                      <a:pPr algn="l"/>
                      <a:endParaRPr lang="cs-CZ" sz="2800" dirty="0" smtClean="0"/>
                    </a:p>
                    <a:p>
                      <a:pPr algn="l"/>
                      <a:r>
                        <a:rPr lang="cs-CZ" sz="2800" dirty="0" smtClean="0"/>
                        <a:t>1. Nero</a:t>
                      </a:r>
                    </a:p>
                    <a:p>
                      <a:pPr algn="l"/>
                      <a:r>
                        <a:rPr lang="cs-CZ" sz="2800" dirty="0" smtClean="0"/>
                        <a:t>2. </a:t>
                      </a:r>
                      <a:r>
                        <a:rPr lang="cs-CZ" sz="2800" dirty="0" err="1" smtClean="0"/>
                        <a:t>Nerona</a:t>
                      </a:r>
                      <a:r>
                        <a:rPr lang="cs-CZ" sz="2800" dirty="0" smtClean="0"/>
                        <a:t> </a:t>
                      </a:r>
                    </a:p>
                    <a:p>
                      <a:pPr algn="l"/>
                      <a:r>
                        <a:rPr lang="cs-CZ" sz="2800" dirty="0" smtClean="0"/>
                        <a:t>3. </a:t>
                      </a:r>
                      <a:r>
                        <a:rPr lang="cs-CZ" sz="2800" dirty="0" err="1" smtClean="0"/>
                        <a:t>Neronovi</a:t>
                      </a:r>
                      <a:endParaRPr lang="cs-CZ" sz="2800" dirty="0" smtClean="0"/>
                    </a:p>
                    <a:p>
                      <a:pPr algn="l"/>
                      <a:r>
                        <a:rPr lang="cs-CZ" sz="2800" dirty="0" smtClean="0"/>
                        <a:t>4. </a:t>
                      </a:r>
                      <a:r>
                        <a:rPr lang="cs-CZ" sz="2800" dirty="0" err="1" smtClean="0"/>
                        <a:t>Nerona</a:t>
                      </a:r>
                      <a:endParaRPr lang="cs-CZ" sz="2800" dirty="0" smtClean="0"/>
                    </a:p>
                    <a:p>
                      <a:pPr algn="l"/>
                      <a:r>
                        <a:rPr lang="cs-CZ" sz="2800" dirty="0" smtClean="0"/>
                        <a:t>5. Nero</a:t>
                      </a:r>
                    </a:p>
                    <a:p>
                      <a:pPr algn="l"/>
                      <a:r>
                        <a:rPr lang="cs-CZ" sz="2800" dirty="0" smtClean="0"/>
                        <a:t>6. </a:t>
                      </a:r>
                      <a:r>
                        <a:rPr lang="cs-CZ" sz="2800" dirty="0" err="1" smtClean="0"/>
                        <a:t>Neronovi</a:t>
                      </a:r>
                      <a:endParaRPr lang="cs-CZ" sz="2800" dirty="0" smtClean="0"/>
                    </a:p>
                    <a:p>
                      <a:pPr algn="l"/>
                      <a:r>
                        <a:rPr lang="cs-CZ" sz="2800" dirty="0" smtClean="0"/>
                        <a:t>7. </a:t>
                      </a:r>
                      <a:r>
                        <a:rPr lang="cs-CZ" sz="2800" dirty="0" err="1" smtClean="0"/>
                        <a:t>Neronem</a:t>
                      </a:r>
                      <a:endParaRPr lang="cs-CZ" sz="2800" dirty="0"/>
                    </a:p>
                  </a:txBody>
                  <a:tcPr/>
                </a:tc>
              </a:tr>
              <a:tr h="1315246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70C0"/>
                          </a:solidFill>
                        </a:rPr>
                        <a:t>Nero</a:t>
                      </a:r>
                    </a:p>
                    <a:p>
                      <a:r>
                        <a:rPr lang="cs-CZ" sz="2800" dirty="0" err="1" smtClean="0"/>
                        <a:t>Nerona</a:t>
                      </a:r>
                      <a:endParaRPr lang="cs-CZ" sz="2800" dirty="0" smtClean="0"/>
                    </a:p>
                    <a:p>
                      <a:r>
                        <a:rPr lang="cs-CZ" sz="2800" dirty="0" smtClean="0"/>
                        <a:t>(pána)</a:t>
                      </a:r>
                      <a:endParaRPr lang="cs-CZ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1549067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90711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ZDROJE,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http://www.pravidla.cz</a:t>
            </a:r>
            <a:r>
              <a:rPr lang="cs-CZ" dirty="0" smtClean="0">
                <a:hlinkClick r:id="rId2"/>
              </a:rPr>
              <a:t>/</a:t>
            </a:r>
            <a:endParaRPr lang="cs-CZ" dirty="0" smtClean="0"/>
          </a:p>
          <a:p>
            <a:r>
              <a:rPr lang="cs-CZ" dirty="0"/>
              <a:t>STÝBLÍK, Vlastimil a kol. </a:t>
            </a:r>
            <a:r>
              <a:rPr lang="cs-CZ" i="1" dirty="0"/>
              <a:t>Český jazyk pro 8.ročník základní školy</a:t>
            </a:r>
            <a:r>
              <a:rPr lang="cs-CZ" dirty="0"/>
              <a:t>. Praha: SPN - pedagogické nakladatelství, 1998, ISBN 80-85937-92-1.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7044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7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3399</TotalTime>
  <Words>666</Words>
  <Application>Microsoft Office PowerPoint</Application>
  <PresentationFormat>Předvádění na obrazovce (4:3)</PresentationFormat>
  <Paragraphs>165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Human</vt:lpstr>
      <vt:lpstr>Prezentace aplikace PowerPoint</vt:lpstr>
      <vt:lpstr>Anotace</vt:lpstr>
      <vt:lpstr>SKLONOŇOVÁNÍ CIZÍCH VLASTNÍCH JMEN  osobních</vt:lpstr>
      <vt:lpstr>CIZÍ VLASTNÍ JMÉNA SE VĚTŠINOU SKLOŇUJÍ JAKO PODSTATNÁ JMÉNA PODLE VZORŮ, K NIMŽ PATŘÍ SVÝM RODEM A ZAKONČENÍM 1. PÁDU </vt:lpstr>
      <vt:lpstr>U ŘECKÝCH A LATINSKÝCH JMEN ZAKONČENÝCH NA  –OS,-ES,-US, -AS  JMEN ZAKONČENÝCH NA –O JMEN ZAKONČENÝCH NA –E, KTERÉ SE NEVYSLOVUJE  SE ODSOUVÁ JEJICH ZAKONČENÍ</vt:lpstr>
      <vt:lpstr>DOPLŇ SPRÁVNÝ TVAR</vt:lpstr>
      <vt:lpstr>ZNÁMÁ JMÉNA ZAKONČENÁ –E</vt:lpstr>
      <vt:lpstr>JMÉNA ZAKONČENÁ  –I/-Y/-Í/-É + MÉNĚ ZNÁMÁ ZAKONČENÁ - E</vt:lpstr>
      <vt:lpstr>DOPLŇ SPRÁVNÝ TVAR</vt:lpstr>
      <vt:lpstr>SLOVANSKÁ PŘÍJMENÍ</vt:lpstr>
      <vt:lpstr>DOPLŇ SPRÁVNÝ TVAR</vt:lpstr>
      <vt:lpstr>!!    POZOR    !!</vt:lpstr>
      <vt:lpstr>ZDROJE, 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SKLONOŇOVÁNÍ CIZÍCH VLASTNÍCH JMEN OSOBNÍCH</dc:title>
  <dc:creator>Steidlová</dc:creator>
  <cp:lastModifiedBy>Steidlová</cp:lastModifiedBy>
  <cp:revision>40</cp:revision>
  <dcterms:created xsi:type="dcterms:W3CDTF">2012-06-28T07:11:23Z</dcterms:created>
  <dcterms:modified xsi:type="dcterms:W3CDTF">2012-09-02T14:29:36Z</dcterms:modified>
</cp:coreProperties>
</file>