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7" r:id="rId2"/>
    <p:sldId id="278" r:id="rId3"/>
    <p:sldId id="279" r:id="rId4"/>
    <p:sldId id="286" r:id="rId5"/>
    <p:sldId id="265" r:id="rId6"/>
    <p:sldId id="281" r:id="rId7"/>
    <p:sldId id="282" r:id="rId8"/>
    <p:sldId id="264" r:id="rId9"/>
    <p:sldId id="289" r:id="rId10"/>
    <p:sldId id="287" r:id="rId11"/>
    <p:sldId id="29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Vendula </a:t>
          </a:r>
          <a:r>
            <a:rPr lang="cs-CZ" dirty="0" err="1" smtClean="0"/>
            <a:t>Steidlová</a:t>
          </a:r>
          <a:r>
            <a:rPr lang="cs-CZ" dirty="0" smtClean="0"/>
            <a:t>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VY_32_INOVACE_13_SKLOŇOVÁNÍ CIZÍCH VLASTNÍCH JMEN ZEMĚPISNÝCH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SKLOŇOVÁNÍ CIZÍCH VLASTNÍCH JMEN ZEMĚPISNÝCH 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 8.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 custLinFactNeighborX="0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18E6477-7BF5-4BE8-AD07-8839A1196BF0}" type="presOf" srcId="{C73C7642-F245-4585-8F88-243F9FAEF6CA}" destId="{AA41A67C-3D3F-4AE9-9E0F-5D7F7BB2E741}" srcOrd="1" destOrd="0" presId="urn:microsoft.com/office/officeart/2005/8/layout/target3"/>
    <dgm:cxn modelId="{4D2EEC40-6977-49BB-B5B6-5B73A618D2DB}" type="presOf" srcId="{FBBFC3EA-9D9D-4F3A-BEA6-9C2C0E46BF20}" destId="{832BF48F-0145-4429-9E02-8FCA946CCE9E}" srcOrd="1" destOrd="0" presId="urn:microsoft.com/office/officeart/2005/8/layout/target3"/>
    <dgm:cxn modelId="{08B6B6A9-56F8-47D7-9F5B-C4E57FAA2A4E}" type="presOf" srcId="{EBC41103-E2E5-4D48-9B4B-425520D3D098}" destId="{F969C235-9271-4D34-B740-D627A121CAD0}" srcOrd="1" destOrd="0" presId="urn:microsoft.com/office/officeart/2005/8/layout/target3"/>
    <dgm:cxn modelId="{56304E71-459B-436E-B9DD-0325A0557E91}" type="presOf" srcId="{DAEA276B-ECF9-46F6-A7D3-4693B2D32BC4}" destId="{F69A1436-182C-465B-AD7F-FE48E0C090C1}" srcOrd="1" destOrd="0" presId="urn:microsoft.com/office/officeart/2005/8/layout/target3"/>
    <dgm:cxn modelId="{C2B1109F-A5B9-4E86-A84B-746CF4AF4C9C}" type="presOf" srcId="{019433A1-1324-4DE1-9E6F-32B851095F74}" destId="{A3817367-F2BC-482F-8832-FA00B51DCCF3}" srcOrd="0" destOrd="0" presId="urn:microsoft.com/office/officeart/2005/8/layout/target3"/>
    <dgm:cxn modelId="{EFBB772E-B4AC-4A9B-B2D6-ABEFBC2D5243}" type="presOf" srcId="{C73C7642-F245-4585-8F88-243F9FAEF6CA}" destId="{97289DF2-90F4-4EC2-A9FC-633B00BAB610}" srcOrd="0" destOrd="0" presId="urn:microsoft.com/office/officeart/2005/8/layout/target3"/>
    <dgm:cxn modelId="{A453186E-AEB5-4151-8CE8-45DAC792531B}" type="presOf" srcId="{39F8B381-5807-488E-AC22-73DD4140ED4A}" destId="{71045F8C-00FA-488E-A7BD-E2E6753D979D}" srcOrd="0" destOrd="0" presId="urn:microsoft.com/office/officeart/2005/8/layout/target3"/>
    <dgm:cxn modelId="{05683A07-A673-4812-AC84-98B8FD5B11A4}" type="presOf" srcId="{DAEA276B-ECF9-46F6-A7D3-4693B2D32BC4}" destId="{CDED6FE3-AD8F-4ACC-B6B8-710EDDD97598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462EB8C9-D936-41BF-9919-C74E292F6625}" type="presOf" srcId="{EBC41103-E2E5-4D48-9B4B-425520D3D098}" destId="{50C2F88D-8688-44C2-A854-691F34009D3B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BFBE4C6-2D1E-48A3-B89F-4064881633EE}" type="presOf" srcId="{445C7998-7549-48B0-BD68-D4F0167F02E5}" destId="{BC35EE03-4121-4EF9-923D-7CB6D30D358D}" srcOrd="0" destOrd="0" presId="urn:microsoft.com/office/officeart/2005/8/layout/target3"/>
    <dgm:cxn modelId="{51E591D8-40AF-485A-A1AC-48027B5A9EF3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6BC5970-4860-4F17-B880-7628CD22CD63}" type="presOf" srcId="{445C7998-7549-48B0-BD68-D4F0167F02E5}" destId="{4D19AB04-24FA-40C2-B203-52AE3D15E17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8491025-FACC-4B0C-B143-5F3960897E1C}" type="presOf" srcId="{019433A1-1324-4DE1-9E6F-32B851095F74}" destId="{E7297F21-D4FD-4A41-AE58-814D01A6B5E7}" srcOrd="1" destOrd="0" presId="urn:microsoft.com/office/officeart/2005/8/layout/target3"/>
    <dgm:cxn modelId="{B2043519-37CB-4748-B225-8BFA351E40F7}" type="presParOf" srcId="{71045F8C-00FA-488E-A7BD-E2E6753D979D}" destId="{3577EC6B-C980-4F34-8C69-4365E7B8FC8C}" srcOrd="0" destOrd="0" presId="urn:microsoft.com/office/officeart/2005/8/layout/target3"/>
    <dgm:cxn modelId="{79233D1C-EF09-43D3-BEC2-F2D2F03FAD23}" type="presParOf" srcId="{71045F8C-00FA-488E-A7BD-E2E6753D979D}" destId="{6940EB87-DC1D-4BC3-9408-9AC2E1FFC039}" srcOrd="1" destOrd="0" presId="urn:microsoft.com/office/officeart/2005/8/layout/target3"/>
    <dgm:cxn modelId="{CE3AB62B-89DA-4614-9758-D4A7BC987A68}" type="presParOf" srcId="{71045F8C-00FA-488E-A7BD-E2E6753D979D}" destId="{BC35EE03-4121-4EF9-923D-7CB6D30D358D}" srcOrd="2" destOrd="0" presId="urn:microsoft.com/office/officeart/2005/8/layout/target3"/>
    <dgm:cxn modelId="{814AD72C-1CE8-41A0-891A-1FEDD00D99EE}" type="presParOf" srcId="{71045F8C-00FA-488E-A7BD-E2E6753D979D}" destId="{C95EEA27-3CBF-4645-A92D-9D8AF5C1CBFC}" srcOrd="3" destOrd="0" presId="urn:microsoft.com/office/officeart/2005/8/layout/target3"/>
    <dgm:cxn modelId="{246C3820-3418-446B-9E5F-F639279E5324}" type="presParOf" srcId="{71045F8C-00FA-488E-A7BD-E2E6753D979D}" destId="{851BB866-B6AE-4566-893F-4C635BA974FC}" srcOrd="4" destOrd="0" presId="urn:microsoft.com/office/officeart/2005/8/layout/target3"/>
    <dgm:cxn modelId="{DB08CB02-AC07-4B3A-9F7B-6F87D3E5A17D}" type="presParOf" srcId="{71045F8C-00FA-488E-A7BD-E2E6753D979D}" destId="{643EA938-EDE0-4533-ACCC-D2BD6F3A527C}" srcOrd="5" destOrd="0" presId="urn:microsoft.com/office/officeart/2005/8/layout/target3"/>
    <dgm:cxn modelId="{6A5BE4DA-D22B-4D8E-A55C-0EB0ABF5F92A}" type="presParOf" srcId="{71045F8C-00FA-488E-A7BD-E2E6753D979D}" destId="{92F31B18-D66D-4CC7-89B9-378928DE877D}" srcOrd="6" destOrd="0" presId="urn:microsoft.com/office/officeart/2005/8/layout/target3"/>
    <dgm:cxn modelId="{576BCE4E-C512-4F62-B56C-AE8FED231F0E}" type="presParOf" srcId="{71045F8C-00FA-488E-A7BD-E2E6753D979D}" destId="{902074E1-B931-4618-97F1-FADBE82E9C3C}" srcOrd="7" destOrd="0" presId="urn:microsoft.com/office/officeart/2005/8/layout/target3"/>
    <dgm:cxn modelId="{5CF56855-B094-499D-AF7E-A72913D4C0E7}" type="presParOf" srcId="{71045F8C-00FA-488E-A7BD-E2E6753D979D}" destId="{A3817367-F2BC-482F-8832-FA00B51DCCF3}" srcOrd="8" destOrd="0" presId="urn:microsoft.com/office/officeart/2005/8/layout/target3"/>
    <dgm:cxn modelId="{920996FA-0537-4F4C-8B38-7107F739F58F}" type="presParOf" srcId="{71045F8C-00FA-488E-A7BD-E2E6753D979D}" destId="{626ABFF6-56C8-4386-B662-68EC364EED9D}" srcOrd="9" destOrd="0" presId="urn:microsoft.com/office/officeart/2005/8/layout/target3"/>
    <dgm:cxn modelId="{EDC86ED8-F19D-4956-98CF-F1B83C48A391}" type="presParOf" srcId="{71045F8C-00FA-488E-A7BD-E2E6753D979D}" destId="{6DB11F1C-D028-4800-9625-6611CA9DE6D4}" srcOrd="10" destOrd="0" presId="urn:microsoft.com/office/officeart/2005/8/layout/target3"/>
    <dgm:cxn modelId="{C1177B4A-3747-4885-9650-67C9B5772DB4}" type="presParOf" srcId="{71045F8C-00FA-488E-A7BD-E2E6753D979D}" destId="{CDED6FE3-AD8F-4ACC-B6B8-710EDDD97598}" srcOrd="11" destOrd="0" presId="urn:microsoft.com/office/officeart/2005/8/layout/target3"/>
    <dgm:cxn modelId="{AE0EBAD8-7D95-48F8-84A6-2819C0B5FC89}" type="presParOf" srcId="{71045F8C-00FA-488E-A7BD-E2E6753D979D}" destId="{397AC6D7-84A6-4150-958F-83C92D9ACF38}" srcOrd="12" destOrd="0" presId="urn:microsoft.com/office/officeart/2005/8/layout/target3"/>
    <dgm:cxn modelId="{B47517CA-FB37-4B74-ACC1-ACD964E90371}" type="presParOf" srcId="{71045F8C-00FA-488E-A7BD-E2E6753D979D}" destId="{D7419528-33A6-416D-9E64-B3F7915C5149}" srcOrd="13" destOrd="0" presId="urn:microsoft.com/office/officeart/2005/8/layout/target3"/>
    <dgm:cxn modelId="{104D0039-EDA9-4D68-A51A-4550D7F6A4A6}" type="presParOf" srcId="{71045F8C-00FA-488E-A7BD-E2E6753D979D}" destId="{97289DF2-90F4-4EC2-A9FC-633B00BAB610}" srcOrd="14" destOrd="0" presId="urn:microsoft.com/office/officeart/2005/8/layout/target3"/>
    <dgm:cxn modelId="{02817E75-F3FE-410B-B318-4D6ED1C68D93}" type="presParOf" srcId="{71045F8C-00FA-488E-A7BD-E2E6753D979D}" destId="{234EBA9D-95B4-4C20-A84E-6F65F1085DC6}" srcOrd="15" destOrd="0" presId="urn:microsoft.com/office/officeart/2005/8/layout/target3"/>
    <dgm:cxn modelId="{0DFC824E-370E-4EBB-AA62-88E3F311CEF8}" type="presParOf" srcId="{71045F8C-00FA-488E-A7BD-E2E6753D979D}" destId="{12255512-213F-41DF-90A6-8B4CD74A2B52}" srcOrd="16" destOrd="0" presId="urn:microsoft.com/office/officeart/2005/8/layout/target3"/>
    <dgm:cxn modelId="{8E379D6F-EA16-4AA7-80BA-95444F34F6BB}" type="presParOf" srcId="{71045F8C-00FA-488E-A7BD-E2E6753D979D}" destId="{50C2F88D-8688-44C2-A854-691F34009D3B}" srcOrd="17" destOrd="0" presId="urn:microsoft.com/office/officeart/2005/8/layout/target3"/>
    <dgm:cxn modelId="{B5FFDC77-76A3-4B7C-8FC4-577DE18272AE}" type="presParOf" srcId="{71045F8C-00FA-488E-A7BD-E2E6753D979D}" destId="{4D19AB04-24FA-40C2-B203-52AE3D15E171}" srcOrd="18" destOrd="0" presId="urn:microsoft.com/office/officeart/2005/8/layout/target3"/>
    <dgm:cxn modelId="{04BE6C9C-A337-4464-90CC-974D2403CE80}" type="presParOf" srcId="{71045F8C-00FA-488E-A7BD-E2E6753D979D}" destId="{832BF48F-0145-4429-9E02-8FCA946CCE9E}" srcOrd="19" destOrd="0" presId="urn:microsoft.com/office/officeart/2005/8/layout/target3"/>
    <dgm:cxn modelId="{DDD4DB18-E4B1-4FF0-BEF1-CEF30557ED2F}" type="presParOf" srcId="{71045F8C-00FA-488E-A7BD-E2E6753D979D}" destId="{E7297F21-D4FD-4A41-AE58-814D01A6B5E7}" srcOrd="20" destOrd="0" presId="urn:microsoft.com/office/officeart/2005/8/layout/target3"/>
    <dgm:cxn modelId="{CCDDB996-CD29-41B6-A593-BFB896183F58}" type="presParOf" srcId="{71045F8C-00FA-488E-A7BD-E2E6753D979D}" destId="{F69A1436-182C-465B-AD7F-FE48E0C090C1}" srcOrd="21" destOrd="0" presId="urn:microsoft.com/office/officeart/2005/8/layout/target3"/>
    <dgm:cxn modelId="{0A10B581-3948-493D-AB28-ADDD857774B4}" type="presParOf" srcId="{71045F8C-00FA-488E-A7BD-E2E6753D979D}" destId="{AA41A67C-3D3F-4AE9-9E0F-5D7F7BB2E741}" srcOrd="22" destOrd="0" presId="urn:microsoft.com/office/officeart/2005/8/layout/target3"/>
    <dgm:cxn modelId="{8E9734D3-52D9-481A-886D-5C2D48C8EFF5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Vendula </a:t>
          </a:r>
          <a:r>
            <a:rPr lang="cs-CZ" sz="1400" kern="1200" dirty="0" err="1" smtClean="0"/>
            <a:t>Steidlová</a:t>
          </a:r>
          <a:r>
            <a:rPr lang="cs-CZ" sz="1400" kern="1200" dirty="0" smtClean="0"/>
            <a:t>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VY_32_INOVACE_13_SKLOŇOVÁNÍ CIZÍCH VLASTNÍCH JMEN ZEMĚPISNÝCH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8.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SKLOŇOVÁNÍ CIZÍCH VLASTNÍCH JMEN ZEMĚPISNÝCH 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ravidla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6248227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393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1304111"/>
              </p:ext>
            </p:extLst>
          </p:nvPr>
        </p:nvGraphicFramePr>
        <p:xfrm>
          <a:off x="1043608" y="1700808"/>
          <a:ext cx="7416824" cy="375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6304"/>
                <a:gridCol w="46805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na inter.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Inter. tabule, </a:t>
                      </a:r>
                      <a:r>
                        <a:rPr lang="cs-CZ" dirty="0" err="1" smtClean="0"/>
                        <a:t>jaz</a:t>
                      </a:r>
                      <a:r>
                        <a:rPr lang="cs-CZ" dirty="0" smtClean="0"/>
                        <a:t>. příručky - Pravidla českého pravopisu </a:t>
                      </a:r>
                    </a:p>
                    <a:p>
                      <a:r>
                        <a:rPr lang="cs-CZ" dirty="0" smtClean="0"/>
                        <a:t>(tištěná i on-line)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/Inovace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Přehled základních pravidel při skloňování cizích vlastních jmen </a:t>
                      </a:r>
                      <a:r>
                        <a:rPr lang="cs-CZ" u="sng" dirty="0" smtClean="0"/>
                        <a:t>zeměpisných</a:t>
                      </a:r>
                      <a:r>
                        <a:rPr lang="cs-CZ" dirty="0" smtClean="0"/>
                        <a:t>, procvičení tvarů.</a:t>
                      </a:r>
                    </a:p>
                    <a:p>
                      <a:r>
                        <a:rPr lang="cs-CZ" dirty="0" smtClean="0"/>
                        <a:t>Možno pracovat s </a:t>
                      </a:r>
                      <a:r>
                        <a:rPr lang="cs-CZ" dirty="0" err="1" smtClean="0"/>
                        <a:t>jaz</a:t>
                      </a:r>
                      <a:r>
                        <a:rPr lang="cs-CZ" dirty="0" smtClean="0"/>
                        <a:t>. příručkami, procvičení práce s Pravidly, slovníky -  tištěnými i on-line.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Správné řešení  přiletí na kliknutí.</a:t>
                      </a:r>
                    </a:p>
                    <a:p>
                      <a:r>
                        <a:rPr lang="cs-CZ" dirty="0" smtClean="0"/>
                        <a:t>Prezentace obsahuje </a:t>
                      </a:r>
                      <a:r>
                        <a:rPr lang="cs-CZ" smtClean="0"/>
                        <a:t>animace</a:t>
                      </a:r>
                      <a:r>
                        <a:rPr lang="cs-CZ" smtClean="0"/>
                        <a:t>.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62139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899591" y="808039"/>
            <a:ext cx="6963611" cy="4133129"/>
          </a:xfrm>
        </p:spPr>
        <p:txBody>
          <a:bodyPr>
            <a:noAutofit/>
          </a:bodyPr>
          <a:lstStyle/>
          <a:p>
            <a:r>
              <a:rPr lang="cs-CZ" sz="6600" i="1" u="sng" dirty="0" smtClean="0">
                <a:solidFill>
                  <a:srgbClr val="002060"/>
                </a:solidFill>
              </a:rPr>
              <a:t>SKLONOŇOVÁNÍ CIZÍCH VLASTNÍCH JMEN </a:t>
            </a:r>
            <a:br>
              <a:rPr lang="cs-CZ" sz="6600" i="1" u="sng" dirty="0" smtClean="0">
                <a:solidFill>
                  <a:srgbClr val="002060"/>
                </a:solidFill>
              </a:rPr>
            </a:br>
            <a:r>
              <a:rPr lang="cs-CZ" sz="6600" i="1" u="sng" dirty="0" smtClean="0">
                <a:solidFill>
                  <a:srgbClr val="FF0000"/>
                </a:solidFill>
              </a:rPr>
              <a:t>zeměpisných</a:t>
            </a:r>
            <a:endParaRPr lang="cs-CZ" sz="6600" i="1" u="sng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 rot="1583915">
            <a:off x="387224" y="2932526"/>
            <a:ext cx="28628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>
                <a:solidFill>
                  <a:srgbClr val="7030A0"/>
                </a:solidFill>
              </a:rPr>
              <a:t>Libye</a:t>
            </a:r>
            <a:endParaRPr lang="cs-CZ" sz="3600" i="1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rot="1929089">
            <a:off x="7330852" y="3126396"/>
            <a:ext cx="21503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>
                <a:solidFill>
                  <a:srgbClr val="7030A0"/>
                </a:solidFill>
              </a:rPr>
              <a:t>Mali</a:t>
            </a:r>
            <a:endParaRPr lang="cs-CZ" sz="3600" i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rot="19811209">
            <a:off x="4682068" y="5288065"/>
            <a:ext cx="20291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</a:rPr>
              <a:t>Missouri</a:t>
            </a:r>
            <a:endParaRPr lang="cs-CZ" sz="3200" i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858062">
            <a:off x="166176" y="5272780"/>
            <a:ext cx="27318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</a:rPr>
              <a:t>Buenos Aires</a:t>
            </a:r>
            <a:endParaRPr lang="cs-CZ" sz="3200" i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rot="449968">
            <a:off x="3030412" y="5972714"/>
            <a:ext cx="2118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</a:rPr>
              <a:t>Mississippi</a:t>
            </a:r>
            <a:endParaRPr lang="cs-CZ" sz="3200" i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1736921">
            <a:off x="6951448" y="5234250"/>
            <a:ext cx="26170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</a:rPr>
              <a:t>Waterloo</a:t>
            </a:r>
            <a:endParaRPr lang="cs-CZ" sz="3200" i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rot="20558560">
            <a:off x="5722997" y="3236626"/>
            <a:ext cx="13586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</a:rPr>
              <a:t>Baku</a:t>
            </a:r>
            <a:endParaRPr lang="cs-CZ" sz="3200" i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 rot="19964002">
            <a:off x="7062810" y="3519781"/>
            <a:ext cx="17955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</a:rPr>
              <a:t>Fidži</a:t>
            </a:r>
            <a:endParaRPr lang="cs-CZ" sz="3200" i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rot="20472011">
            <a:off x="1552986" y="3082485"/>
            <a:ext cx="24999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</a:rPr>
              <a:t>Tbilisi</a:t>
            </a:r>
            <a:endParaRPr lang="cs-CZ" sz="3200" i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 rot="938842">
            <a:off x="174831" y="3854025"/>
            <a:ext cx="20744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</a:rPr>
              <a:t>Korea</a:t>
            </a:r>
            <a:endParaRPr lang="cs-CZ" sz="3200" i="1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 rot="1248228">
            <a:off x="2235407" y="5187306"/>
            <a:ext cx="18906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</a:rPr>
              <a:t>Guinea</a:t>
            </a:r>
            <a:endParaRPr lang="cs-CZ" sz="3200" i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3815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7811089"/>
              </p:ext>
            </p:extLst>
          </p:nvPr>
        </p:nvGraphicFramePr>
        <p:xfrm>
          <a:off x="1187624" y="3645024"/>
          <a:ext cx="6840760" cy="207264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1656184"/>
                <a:gridCol w="2507757"/>
                <a:gridCol w="2676819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sz="2800" u="sng" dirty="0" smtClean="0"/>
                        <a:t>MĚSTO</a:t>
                      </a:r>
                      <a:endParaRPr lang="cs-CZ" sz="2800" u="sng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u="sng" dirty="0" smtClean="0"/>
                        <a:t>RŮŽE</a:t>
                      </a:r>
                      <a:endParaRPr lang="cs-CZ" sz="2800" u="sng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u="sng" dirty="0" smtClean="0"/>
                        <a:t>HRAD</a:t>
                      </a:r>
                      <a:endParaRPr lang="cs-CZ" sz="2800" u="sng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Oslo, - a </a:t>
                      </a: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Austrálie, - e</a:t>
                      </a: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Rhodos, -u</a:t>
                      </a:r>
                      <a:endParaRPr lang="cs-CZ" sz="28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800" b="0" u="none" dirty="0" smtClean="0"/>
                        <a:t>Tokio, - a</a:t>
                      </a:r>
                      <a:endParaRPr lang="cs-CZ" sz="2800" b="0" u="none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u="sng" dirty="0" smtClean="0"/>
                        <a:t>PÍSEŇ</a:t>
                      </a:r>
                      <a:endParaRPr lang="cs-CZ" sz="2800" b="1" u="sng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u="sng" dirty="0" smtClean="0"/>
                        <a:t>STROJ</a:t>
                      </a:r>
                      <a:endParaRPr lang="cs-CZ" sz="2800" b="1" u="sng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Bombaj, -e</a:t>
                      </a:r>
                      <a:endParaRPr lang="cs-CZ" sz="28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Izrael, -e</a:t>
                      </a:r>
                      <a:endParaRPr lang="cs-CZ" sz="28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304800"/>
            <a:ext cx="8964488" cy="3700264"/>
          </a:xfrm>
        </p:spPr>
        <p:txBody>
          <a:bodyPr>
            <a:noAutofit/>
          </a:bodyPr>
          <a:lstStyle/>
          <a:p>
            <a:pPr marL="571500" indent="-571500">
              <a:buFont typeface="Wingdings" pitchFamily="2" charset="2"/>
              <a:buChar char="Ø"/>
            </a:pPr>
            <a:r>
              <a:rPr lang="cs-CZ" sz="4000" u="sng" dirty="0" smtClean="0">
                <a:solidFill>
                  <a:srgbClr val="FF0000"/>
                </a:solidFill>
              </a:rPr>
              <a:t>CIZÍ VLASTNÍ JMÉNA SE VĚTŠINOU SKLOŇUJÍ JAKO PODSTATNÁ JMÉNA PODLE VZORŮ, K NIMŽ PATŘÍ SVÝM RODEM A ZAKONČENÍM 1. PÁDU</a:t>
            </a:r>
            <a:br>
              <a:rPr lang="cs-CZ" sz="4000" u="sng" dirty="0" smtClean="0">
                <a:solidFill>
                  <a:srgbClr val="FF0000"/>
                </a:solidFill>
              </a:rPr>
            </a:br>
            <a:endParaRPr lang="cs-CZ" sz="4000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1727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2519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DOPLŇ SPRÁVNÝ TVAR  </a:t>
            </a:r>
            <a:br>
              <a:rPr lang="cs-CZ" dirty="0" smtClean="0"/>
            </a:b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8820472" cy="4968552"/>
          </a:xfrm>
        </p:spPr>
        <p:txBody>
          <a:bodyPr>
            <a:normAutofit/>
          </a:bodyPr>
          <a:lstStyle/>
          <a:p>
            <a:r>
              <a:rPr lang="cs-CZ" dirty="0" smtClean="0"/>
              <a:t>Prohlíželi jsme si fotky (San Diego) .</a:t>
            </a:r>
          </a:p>
          <a:p>
            <a:pPr indent="0">
              <a:buNone/>
            </a:pPr>
            <a:r>
              <a:rPr lang="cs-CZ" dirty="0" smtClean="0"/>
              <a:t>        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San Diega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Minulý týden se vrátil z (Reykjavík).</a:t>
            </a:r>
          </a:p>
          <a:p>
            <a:pPr indent="0">
              <a:buNone/>
            </a:pPr>
            <a:r>
              <a:rPr lang="cs-CZ" dirty="0" smtClean="0"/>
              <a:t>      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Reykjavíku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Vyprávěl nám o svých cestách po (Indie).</a:t>
            </a:r>
          </a:p>
          <a:p>
            <a:pPr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                                          Indii</a:t>
            </a:r>
          </a:p>
          <a:p>
            <a:r>
              <a:rPr lang="cs-CZ" dirty="0" smtClean="0"/>
              <a:t> V (Izrael) jsou náboženské nepokoje.</a:t>
            </a:r>
          </a:p>
          <a:p>
            <a:pPr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                   Izraeli</a:t>
            </a:r>
          </a:p>
          <a:p>
            <a:pPr marL="457200" indent="-457200"/>
            <a:r>
              <a:rPr lang="cs-CZ" dirty="0" smtClean="0"/>
              <a:t>Chtěl bych studovat univerzitu v (Cambridge) nebo v (Oxford)   </a:t>
            </a:r>
          </a:p>
          <a:p>
            <a:pPr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                  Cambridgi, Oxfordu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01825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304800"/>
            <a:ext cx="8892480" cy="819944"/>
          </a:xfrm>
        </p:spPr>
        <p:txBody>
          <a:bodyPr>
            <a:noAutofit/>
          </a:bodyPr>
          <a:lstStyle/>
          <a:p>
            <a:pPr marL="685800" indent="-685800">
              <a:buFont typeface="Wingdings" pitchFamily="2" charset="2"/>
              <a:buChar char="Ø"/>
            </a:pPr>
            <a:r>
              <a:rPr lang="cs-CZ" sz="4000" u="sng" dirty="0"/>
              <a:t>JMÉNA ZEMÍ ZAKONČENÁ -EA</a:t>
            </a:r>
            <a:endParaRPr lang="cs-CZ" sz="4000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1268760"/>
            <a:ext cx="7762056" cy="4857403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i="1" dirty="0" smtClean="0"/>
              <a:t> </a:t>
            </a:r>
            <a:r>
              <a:rPr lang="cs-CZ" i="1" dirty="0"/>
              <a:t>Korea, Guinea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 skloňují se jako </a:t>
            </a:r>
            <a:r>
              <a:rPr lang="cs-CZ" b="1" u="sng" dirty="0" smtClean="0"/>
              <a:t>idea (žena, růže)</a:t>
            </a:r>
            <a:r>
              <a:rPr lang="cs-CZ" b="1" dirty="0" smtClean="0"/>
              <a:t> </a:t>
            </a:r>
            <a:endParaRPr lang="cs-CZ" b="1" dirty="0"/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3904398"/>
              </p:ext>
            </p:extLst>
          </p:nvPr>
        </p:nvGraphicFramePr>
        <p:xfrm>
          <a:off x="1619672" y="2348879"/>
          <a:ext cx="6336704" cy="414528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864096"/>
                <a:gridCol w="2664296"/>
                <a:gridCol w="2808312"/>
              </a:tblGrid>
              <a:tr h="432048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 ŽENA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RŮŽE</a:t>
                      </a:r>
                      <a:endParaRPr lang="cs-CZ" sz="2800" dirty="0"/>
                    </a:p>
                  </a:txBody>
                  <a:tcPr/>
                </a:tc>
              </a:tr>
              <a:tr h="489953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1.p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Korea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</a:tr>
              <a:tr h="204843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2.p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Kore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800" b="1" dirty="0" smtClean="0"/>
                        <a:t> (ženy)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Kore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je</a:t>
                      </a:r>
                      <a:r>
                        <a:rPr lang="cs-CZ" sz="2800" b="1" dirty="0" smtClean="0"/>
                        <a:t> (růže)</a:t>
                      </a:r>
                    </a:p>
                  </a:txBody>
                  <a:tcPr/>
                </a:tc>
              </a:tr>
              <a:tr h="313317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3.p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Kore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ji</a:t>
                      </a:r>
                      <a:r>
                        <a:rPr lang="cs-CZ" sz="2800" b="1" dirty="0" smtClean="0"/>
                        <a:t> (růži)</a:t>
                      </a:r>
                    </a:p>
                  </a:txBody>
                  <a:tcPr/>
                </a:tc>
              </a:tr>
              <a:tr h="204843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4.p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Kore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u</a:t>
                      </a:r>
                      <a:r>
                        <a:rPr lang="cs-CZ" sz="2800" b="1" dirty="0" smtClean="0"/>
                        <a:t> (ženu)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204843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5.p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Koreo!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204843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6.p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Kore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ji</a:t>
                      </a:r>
                      <a:r>
                        <a:rPr lang="cs-CZ" sz="2800" b="1" dirty="0" smtClean="0"/>
                        <a:t> (růži)</a:t>
                      </a:r>
                    </a:p>
                  </a:txBody>
                  <a:tcPr/>
                </a:tc>
              </a:tr>
              <a:tr h="204844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7.p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Kore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ou</a:t>
                      </a:r>
                      <a:r>
                        <a:rPr lang="cs-CZ" sz="2800" b="1" dirty="0" smtClean="0"/>
                        <a:t> (ženou)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Kore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jí </a:t>
                      </a:r>
                      <a:r>
                        <a:rPr lang="cs-CZ" sz="2800" b="1" dirty="0" smtClean="0"/>
                        <a:t>(růží) 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34149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12064"/>
            <a:ext cx="8568952" cy="9144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000" u="sng" dirty="0" smtClean="0"/>
              <a:t>NESKLONNÁ JMÉNA</a:t>
            </a:r>
            <a:endParaRPr lang="cs-CZ" sz="60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71612"/>
            <a:ext cx="8496944" cy="502574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 některá cizí jména, jejichž zakončení neodpovídá  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  českým tvarům, se neskloňují</a:t>
            </a:r>
          </a:p>
          <a:p>
            <a:pPr indent="0">
              <a:buNone/>
            </a:pPr>
            <a:r>
              <a:rPr lang="cs-CZ" dirty="0" smtClean="0"/>
              <a:t> 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bývají zakončena </a:t>
            </a:r>
            <a:r>
              <a:rPr lang="cs-CZ" b="1" dirty="0" smtClean="0"/>
              <a:t>–E, -I, -U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sz="4000" b="1" i="1" dirty="0" smtClean="0"/>
              <a:t>Peru, Chile, Dillí, Missouri, Halle, Mali, Baku, Korfu, Salt </a:t>
            </a:r>
            <a:r>
              <a:rPr lang="cs-CZ" sz="4000" b="1" i="1" dirty="0" err="1" smtClean="0"/>
              <a:t>Lake</a:t>
            </a:r>
            <a:r>
              <a:rPr lang="cs-CZ" sz="4000" b="1" i="1" dirty="0" smtClean="0"/>
              <a:t> City, </a:t>
            </a:r>
            <a:r>
              <a:rPr lang="cs-CZ" sz="4000" b="1" i="1" dirty="0" err="1" smtClean="0"/>
              <a:t>Chuang</a:t>
            </a:r>
            <a:r>
              <a:rPr lang="cs-CZ" sz="4000" b="1" i="1" dirty="0" smtClean="0"/>
              <a:t>-che, Waterloo, Buenos Aires, Tbilisi </a:t>
            </a:r>
            <a:endParaRPr lang="cs-CZ" sz="4000" b="1" i="1" dirty="0"/>
          </a:p>
        </p:txBody>
      </p:sp>
    </p:spTree>
    <p:extLst>
      <p:ext uri="{BB962C8B-B14F-4D97-AF65-F5344CB8AC3E}">
        <p14:creationId xmlns:p14="http://schemas.microsoft.com/office/powerpoint/2010/main" val="1239160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19944"/>
          </a:xfrm>
        </p:spPr>
        <p:txBody>
          <a:bodyPr>
            <a:noAutofit/>
          </a:bodyPr>
          <a:lstStyle/>
          <a:p>
            <a:r>
              <a:rPr lang="cs-CZ" sz="3200" dirty="0" smtClean="0"/>
              <a:t>OPRAV CHYBY VE SKLOŇOVÁNÍ CIZÍCH VLASTNÍCH JMEN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9024" y="1097360"/>
            <a:ext cx="8784976" cy="5572000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Pro obyvatele Koreji je důležitý rybolov.   </a:t>
            </a:r>
          </a:p>
          <a:p>
            <a:pPr indent="0">
              <a:buNone/>
            </a:pPr>
            <a:r>
              <a:rPr lang="cs-CZ" dirty="0"/>
              <a:t>  </a:t>
            </a:r>
            <a:r>
              <a:rPr lang="cs-CZ" dirty="0" smtClean="0"/>
              <a:t>                   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Korey, Koreje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dirty="0" smtClean="0"/>
              <a:t>Oženil se v  Las </a:t>
            </a:r>
            <a:r>
              <a:rPr lang="cs-CZ" dirty="0" err="1" smtClean="0"/>
              <a:t>Vegasu</a:t>
            </a:r>
            <a:r>
              <a:rPr lang="cs-CZ" dirty="0" smtClean="0"/>
              <a:t>.</a:t>
            </a:r>
            <a:endParaRPr lang="cs-CZ" dirty="0" smtClean="0">
              <a:solidFill>
                <a:srgbClr val="FF0000"/>
              </a:solidFill>
            </a:endParaRPr>
          </a:p>
          <a:p>
            <a:pPr indent="0">
              <a:buNone/>
            </a:pPr>
            <a:r>
              <a:rPr lang="cs-CZ" dirty="0" smtClean="0"/>
              <a:t>    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Las Vegas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V Guiney je úřední řečí francouzština.</a:t>
            </a:r>
          </a:p>
          <a:p>
            <a:pPr indent="0">
              <a:buNone/>
            </a:pPr>
            <a:r>
              <a:rPr lang="cs-CZ" dirty="0" smtClean="0"/>
              <a:t>                  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Guineji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dirty="0" smtClean="0"/>
              <a:t>Nejdelší hranice s </a:t>
            </a:r>
            <a:r>
              <a:rPr lang="cs-CZ" dirty="0" err="1" smtClean="0"/>
              <a:t>Korejou</a:t>
            </a:r>
            <a:r>
              <a:rPr lang="cs-CZ" dirty="0" smtClean="0"/>
              <a:t> má Čína.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Koreou, Korejí</a:t>
            </a:r>
          </a:p>
          <a:p>
            <a:r>
              <a:rPr lang="cs-CZ" dirty="0" smtClean="0"/>
              <a:t>Jeli jsme z Peru do Chile.</a:t>
            </a:r>
          </a:p>
          <a:p>
            <a:pPr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                           z Peru do Chile                    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Chtěli bychom navštívit </a:t>
            </a:r>
            <a:r>
              <a:rPr lang="cs-CZ" dirty="0" err="1" smtClean="0"/>
              <a:t>Koreju</a:t>
            </a:r>
            <a:r>
              <a:rPr lang="cs-CZ" dirty="0" smtClean="0"/>
              <a:t>.</a:t>
            </a:r>
          </a:p>
          <a:p>
            <a:pPr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                        Koreu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881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304800"/>
            <a:ext cx="8892480" cy="819944"/>
          </a:xfrm>
        </p:spPr>
        <p:txBody>
          <a:bodyPr>
            <a:noAutofit/>
          </a:bodyPr>
          <a:lstStyle/>
          <a:p>
            <a:pPr marL="685800" indent="-685800">
              <a:buFont typeface="Wingdings" pitchFamily="2" charset="2"/>
              <a:buChar char="Ø"/>
            </a:pPr>
            <a:r>
              <a:rPr lang="cs-CZ" sz="4000" b="0" u="sng" dirty="0"/>
              <a:t>JMÉNA ZAKONČENÁ –UA/-OA</a:t>
            </a:r>
            <a:endParaRPr lang="cs-CZ" sz="4000" b="0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1268760"/>
            <a:ext cx="7762056" cy="4857403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i="1" dirty="0" smtClean="0"/>
              <a:t> Nikaragua, Samoa</a:t>
            </a:r>
            <a:endParaRPr lang="cs-CZ" i="1" dirty="0"/>
          </a:p>
          <a:p>
            <a:pPr indent="0">
              <a:buNone/>
            </a:pPr>
            <a:r>
              <a:rPr lang="cs-CZ" dirty="0"/>
              <a:t>  </a:t>
            </a:r>
            <a:endParaRPr lang="cs-CZ" b="1" dirty="0"/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4827730"/>
              </p:ext>
            </p:extLst>
          </p:nvPr>
        </p:nvGraphicFramePr>
        <p:xfrm>
          <a:off x="1691680" y="2348880"/>
          <a:ext cx="6336704" cy="362712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864096"/>
                <a:gridCol w="3456384"/>
                <a:gridCol w="2016224"/>
              </a:tblGrid>
              <a:tr h="443204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1.p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Nikaragua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Samoa</a:t>
                      </a:r>
                    </a:p>
                  </a:txBody>
                  <a:tcPr/>
                </a:tc>
              </a:tr>
              <a:tr h="443204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2.p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Nikaragu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800" b="1" dirty="0" smtClean="0"/>
                        <a:t> (ženy)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Samoy</a:t>
                      </a:r>
                    </a:p>
                  </a:txBody>
                  <a:tcPr/>
                </a:tc>
              </a:tr>
              <a:tr h="443204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>
                          <a:solidFill>
                            <a:srgbClr val="0070C0"/>
                          </a:solidFill>
                        </a:rPr>
                        <a:t>3.p</a:t>
                      </a:r>
                      <a:endParaRPr lang="cs-CZ" sz="28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Nikaragu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800" b="1" baseline="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(kosti)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Samoi</a:t>
                      </a:r>
                    </a:p>
                  </a:txBody>
                  <a:tcPr/>
                </a:tc>
              </a:tr>
              <a:tr h="443204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4.p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Nikaragu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u</a:t>
                      </a:r>
                      <a:r>
                        <a:rPr lang="cs-CZ" sz="2800" b="1" baseline="0" dirty="0" smtClean="0"/>
                        <a:t> </a:t>
                      </a:r>
                      <a:r>
                        <a:rPr lang="cs-CZ" sz="2800" b="1" dirty="0" smtClean="0"/>
                        <a:t>(ženu)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Samou</a:t>
                      </a:r>
                    </a:p>
                  </a:txBody>
                  <a:tcPr/>
                </a:tc>
              </a:tr>
              <a:tr h="443204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5.p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Nikaragu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r>
                        <a:rPr lang="cs-CZ" sz="2800" b="1" dirty="0" smtClean="0"/>
                        <a:t> (ženo)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Samoo</a:t>
                      </a:r>
                    </a:p>
                  </a:txBody>
                  <a:tcPr/>
                </a:tc>
              </a:tr>
              <a:tr h="443204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>
                          <a:solidFill>
                            <a:srgbClr val="0070C0"/>
                          </a:solidFill>
                        </a:rPr>
                        <a:t>6.p</a:t>
                      </a:r>
                      <a:endParaRPr lang="cs-CZ" sz="28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Nikaragu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i </a:t>
                      </a:r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(kosti)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Samoi</a:t>
                      </a:r>
                    </a:p>
                  </a:txBody>
                  <a:tcPr/>
                </a:tc>
              </a:tr>
              <a:tr h="443204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7.p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Nikaragu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ou</a:t>
                      </a:r>
                      <a:r>
                        <a:rPr lang="cs-CZ" sz="2800" b="1" dirty="0" smtClean="0"/>
                        <a:t> (ženou)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Samoou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62489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035968"/>
          </a:xfrm>
        </p:spPr>
        <p:txBody>
          <a:bodyPr>
            <a:noAutofit/>
          </a:bodyPr>
          <a:lstStyle/>
          <a:p>
            <a:r>
              <a:rPr lang="cs-CZ" sz="3200" dirty="0" smtClean="0"/>
              <a:t>DOPLŇ SPRÁVNÝ TVAR – </a:t>
            </a:r>
            <a:br>
              <a:rPr lang="cs-CZ" sz="3200" dirty="0" smtClean="0"/>
            </a:br>
            <a:r>
              <a:rPr lang="cs-CZ" sz="3200" dirty="0" smtClean="0"/>
              <a:t>můžeš použít  Pravidla čes. pravopisu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9024" y="1097360"/>
            <a:ext cx="8784976" cy="5572000"/>
          </a:xfrm>
        </p:spPr>
        <p:txBody>
          <a:bodyPr>
            <a:normAutofit fontScale="92500"/>
          </a:bodyPr>
          <a:lstStyle/>
          <a:p>
            <a:endParaRPr lang="cs-CZ" dirty="0" smtClean="0"/>
          </a:p>
          <a:p>
            <a:r>
              <a:rPr lang="cs-CZ" dirty="0" smtClean="0"/>
              <a:t>Velkou část (Libye) zaujímá poušť.   </a:t>
            </a:r>
          </a:p>
          <a:p>
            <a:pPr indent="0">
              <a:buNone/>
            </a:pPr>
            <a:r>
              <a:rPr lang="cs-CZ" dirty="0"/>
              <a:t>  </a:t>
            </a:r>
            <a:r>
              <a:rPr lang="cs-CZ" dirty="0" smtClean="0"/>
              <a:t>                   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Libye</a:t>
            </a:r>
          </a:p>
          <a:p>
            <a:pPr marL="457200" indent="-457200"/>
            <a:r>
              <a:rPr lang="cs-CZ" dirty="0" smtClean="0"/>
              <a:t>Do (Nikaragua) </a:t>
            </a:r>
            <a:r>
              <a:rPr lang="cs-CZ" dirty="0"/>
              <a:t>se můžete vydat až tehdy, když o </a:t>
            </a:r>
            <a:r>
              <a:rPr lang="cs-CZ" dirty="0" smtClean="0"/>
              <a:t>(Nikaragua) </a:t>
            </a:r>
            <a:r>
              <a:rPr lang="cs-CZ" dirty="0"/>
              <a:t>budete něco vědět</a:t>
            </a:r>
            <a:endParaRPr lang="cs-CZ" dirty="0" smtClean="0"/>
          </a:p>
          <a:p>
            <a:pPr indent="0">
              <a:buNone/>
            </a:pPr>
            <a:r>
              <a:rPr lang="cs-CZ" dirty="0" smtClean="0"/>
              <a:t>       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do Nikaraguy,  o Nikaragui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Obyvatelstvo (Paraguay) a (Uruguay)se zabývá převážně   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chovem skotu.</a:t>
            </a:r>
          </a:p>
          <a:p>
            <a:pPr indent="0">
              <a:buNone/>
            </a:pPr>
            <a:r>
              <a:rPr lang="cs-CZ" dirty="0" smtClean="0"/>
              <a:t>         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Paraguaye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, Uruguaye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dirty="0" smtClean="0"/>
              <a:t>Téměř celý povrch  (Antarktis) je pokryt sněhem a ledem .</a:t>
            </a:r>
          </a:p>
          <a:p>
            <a:pPr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                                      Antarktidy                    </a:t>
            </a:r>
            <a:endParaRPr lang="cs-CZ" dirty="0">
              <a:solidFill>
                <a:srgbClr val="FF00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dirty="0"/>
              <a:t>Hlavním </a:t>
            </a:r>
            <a:r>
              <a:rPr lang="cs-CZ" dirty="0" smtClean="0"/>
              <a:t>městem (Zimbabwe) je Harare.</a:t>
            </a:r>
            <a:endParaRPr lang="cs-CZ" dirty="0" smtClean="0">
              <a:solidFill>
                <a:srgbClr val="FF0000"/>
              </a:solidFill>
            </a:endParaRPr>
          </a:p>
          <a:p>
            <a:pPr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                                   Zimbabwe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1343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ZDROJE,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http://www.pravidla.cz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/>
              <a:t>STÝBLÍK, Vlastimil a kol. </a:t>
            </a:r>
            <a:r>
              <a:rPr lang="cs-CZ" i="1" dirty="0"/>
              <a:t>Český jazyk pro 8.ročník základní školy</a:t>
            </a:r>
            <a:r>
              <a:rPr lang="cs-CZ" dirty="0"/>
              <a:t>. Praha: SPN - pedagogické nakladatelství, 1998, ISBN 80-85937-92-1.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7044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7736</TotalTime>
  <Words>597</Words>
  <Application>Microsoft Office PowerPoint</Application>
  <PresentationFormat>Předvádění na obrazovce (4:3)</PresentationFormat>
  <Paragraphs>137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Human</vt:lpstr>
      <vt:lpstr>Prezentace aplikace PowerPoint</vt:lpstr>
      <vt:lpstr>Anotace</vt:lpstr>
      <vt:lpstr>SKLONOŇOVÁNÍ CIZÍCH VLASTNÍCH JMEN  zeměpisných</vt:lpstr>
      <vt:lpstr>CIZÍ VLASTNÍ JMÉNA SE VĚTŠINOU SKLOŇUJÍ JAKO PODSTATNÁ JMÉNA PODLE VZORŮ, K NIMŽ PATŘÍ SVÝM RODEM A ZAKONČENÍM 1. PÁDU </vt:lpstr>
      <vt:lpstr>DOPLŇ SPRÁVNÝ TVAR   </vt:lpstr>
      <vt:lpstr>JMÉNA ZEMÍ ZAKONČENÁ -EA</vt:lpstr>
      <vt:lpstr>NESKLONNÁ JMÉNA</vt:lpstr>
      <vt:lpstr>OPRAV CHYBY VE SKLOŇOVÁNÍ CIZÍCH VLASTNÍCH JMEN</vt:lpstr>
      <vt:lpstr>JMÉNA ZAKONČENÁ –UA/-OA</vt:lpstr>
      <vt:lpstr>DOPLŇ SPRÁVNÝ TVAR –  můžeš použít  Pravidla čes. pravopisu</vt:lpstr>
      <vt:lpstr>ZDROJE,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SKLONOŇOVÁNÍ CIZÍCH VLASTNÍCH JMEN OSOBNÍCH</dc:title>
  <dc:creator>Steidlová</dc:creator>
  <cp:lastModifiedBy>Steidlová</cp:lastModifiedBy>
  <cp:revision>58</cp:revision>
  <dcterms:created xsi:type="dcterms:W3CDTF">2012-06-28T07:11:23Z</dcterms:created>
  <dcterms:modified xsi:type="dcterms:W3CDTF">2012-09-02T14:28:20Z</dcterms:modified>
</cp:coreProperties>
</file>