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3" r:id="rId2"/>
    <p:sldId id="284" r:id="rId3"/>
    <p:sldId id="258" r:id="rId4"/>
    <p:sldId id="277" r:id="rId5"/>
    <p:sldId id="272" r:id="rId6"/>
    <p:sldId id="268" r:id="rId7"/>
    <p:sldId id="276" r:id="rId8"/>
    <p:sldId id="256" r:id="rId9"/>
    <p:sldId id="274" r:id="rId10"/>
    <p:sldId id="269" r:id="rId11"/>
    <p:sldId id="270" r:id="rId12"/>
    <p:sldId id="259" r:id="rId13"/>
    <p:sldId id="280" r:id="rId14"/>
    <p:sldId id="281" r:id="rId15"/>
    <p:sldId id="282" r:id="rId16"/>
    <p:sldId id="286" r:id="rId17"/>
    <p:sldId id="287" r:id="rId18"/>
    <p:sldId id="279" r:id="rId19"/>
    <p:sldId id="285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Vendula </a:t>
          </a:r>
          <a:r>
            <a:rPr lang="cs-CZ" dirty="0" err="1" smtClean="0"/>
            <a:t>Steidlová</a:t>
          </a:r>
          <a:r>
            <a:rPr lang="cs-CZ" dirty="0" smtClean="0"/>
            <a:t>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VY_32_INOVACE_13_STUPŇOVÁNÍ PŘÍDAVNÝCH JMEN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 smtClean="0"/>
            <a:t>Téma: STUPŇOVÁNÍ PŘÍDAVNÝCH JMEN 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 smtClean="0"/>
            <a:t>Sada:  ČESKÝ JAZYK 9.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 custLinFactNeighborX="0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9504FCB-D2BF-443A-8DFB-071008D48B16}" type="presOf" srcId="{EBC41103-E2E5-4D48-9B4B-425520D3D098}" destId="{F969C235-9271-4D34-B740-D627A121CAD0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7B3CA22A-A530-40E1-8CE0-5E654864A5B2}" type="presOf" srcId="{FBBFC3EA-9D9D-4F3A-BEA6-9C2C0E46BF20}" destId="{832BF48F-0145-4429-9E02-8FCA946CCE9E}" srcOrd="1" destOrd="0" presId="urn:microsoft.com/office/officeart/2005/8/layout/target3"/>
    <dgm:cxn modelId="{F512C509-43D4-48A5-B7A1-E6AA8977F28B}" type="presOf" srcId="{FBBFC3EA-9D9D-4F3A-BEA6-9C2C0E46BF20}" destId="{643EA938-EDE0-4533-ACCC-D2BD6F3A527C}" srcOrd="0" destOrd="0" presId="urn:microsoft.com/office/officeart/2005/8/layout/target3"/>
    <dgm:cxn modelId="{FA5AA353-7F91-450E-AB22-5469337C505E}" type="presOf" srcId="{EBC41103-E2E5-4D48-9B4B-425520D3D098}" destId="{50C2F88D-8688-44C2-A854-691F34009D3B}" srcOrd="0" destOrd="0" presId="urn:microsoft.com/office/officeart/2005/8/layout/target3"/>
    <dgm:cxn modelId="{D1178BBF-924D-4508-A76C-D682BEB899EA}" type="presOf" srcId="{019433A1-1324-4DE1-9E6F-32B851095F74}" destId="{A3817367-F2BC-482F-8832-FA00B51DCCF3}" srcOrd="0" destOrd="0" presId="urn:microsoft.com/office/officeart/2005/8/layout/target3"/>
    <dgm:cxn modelId="{7B0EFF74-5991-453F-8643-00666A222CC0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4ACBC8C8-39A6-4C56-AB8C-D1C54BF099C0}" type="presOf" srcId="{019433A1-1324-4DE1-9E6F-32B851095F74}" destId="{E7297F21-D4FD-4A41-AE58-814D01A6B5E7}" srcOrd="1" destOrd="0" presId="urn:microsoft.com/office/officeart/2005/8/layout/target3"/>
    <dgm:cxn modelId="{E23C412C-CE6D-4E4A-BBCF-7279CB2B42BC}" type="presOf" srcId="{C73C7642-F245-4585-8F88-243F9FAEF6CA}" destId="{AA41A67C-3D3F-4AE9-9E0F-5D7F7BB2E741}" srcOrd="1" destOrd="0" presId="urn:microsoft.com/office/officeart/2005/8/layout/target3"/>
    <dgm:cxn modelId="{9E1F7FD6-5DB0-48C7-A619-5861D05D6D79}" type="presOf" srcId="{445C7998-7549-48B0-BD68-D4F0167F02E5}" destId="{BC35EE03-4121-4EF9-923D-7CB6D30D358D}" srcOrd="0" destOrd="0" presId="urn:microsoft.com/office/officeart/2005/8/layout/target3"/>
    <dgm:cxn modelId="{6E501725-3C81-448E-B833-BDD5418468AB}" type="presOf" srcId="{39F8B381-5807-488E-AC22-73DD4140ED4A}" destId="{71045F8C-00FA-488E-A7BD-E2E6753D979D}" srcOrd="0" destOrd="0" presId="urn:microsoft.com/office/officeart/2005/8/layout/target3"/>
    <dgm:cxn modelId="{2013BFFC-2625-4C00-92D4-6702F025EC7A}" type="presOf" srcId="{C73C7642-F245-4585-8F88-243F9FAEF6CA}" destId="{97289DF2-90F4-4EC2-A9FC-633B00BAB610}" srcOrd="0" destOrd="0" presId="urn:microsoft.com/office/officeart/2005/8/layout/target3"/>
    <dgm:cxn modelId="{F3D433F4-53F1-4425-A740-0A297997FE3A}" type="presOf" srcId="{DAEA276B-ECF9-46F6-A7D3-4693B2D32BC4}" destId="{CDED6FE3-AD8F-4ACC-B6B8-710EDDD97598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06BEA07A-548A-4A29-8D0C-FC4C1B441E16}" type="presOf" srcId="{445C7998-7549-48B0-BD68-D4F0167F02E5}" destId="{4D19AB04-24FA-40C2-B203-52AE3D15E171}" srcOrd="1" destOrd="0" presId="urn:microsoft.com/office/officeart/2005/8/layout/target3"/>
    <dgm:cxn modelId="{62D57DB5-4FED-4DF5-A496-232DB15B4A3D}" type="presParOf" srcId="{71045F8C-00FA-488E-A7BD-E2E6753D979D}" destId="{3577EC6B-C980-4F34-8C69-4365E7B8FC8C}" srcOrd="0" destOrd="0" presId="urn:microsoft.com/office/officeart/2005/8/layout/target3"/>
    <dgm:cxn modelId="{44F9DE97-9352-40E0-84C4-6E58314ED2AB}" type="presParOf" srcId="{71045F8C-00FA-488E-A7BD-E2E6753D979D}" destId="{6940EB87-DC1D-4BC3-9408-9AC2E1FFC039}" srcOrd="1" destOrd="0" presId="urn:microsoft.com/office/officeart/2005/8/layout/target3"/>
    <dgm:cxn modelId="{38EAD062-DA35-41A1-AA9E-4DFFFE494344}" type="presParOf" srcId="{71045F8C-00FA-488E-A7BD-E2E6753D979D}" destId="{BC35EE03-4121-4EF9-923D-7CB6D30D358D}" srcOrd="2" destOrd="0" presId="urn:microsoft.com/office/officeart/2005/8/layout/target3"/>
    <dgm:cxn modelId="{266E2924-2A62-4493-B2D8-63D4B32574D2}" type="presParOf" srcId="{71045F8C-00FA-488E-A7BD-E2E6753D979D}" destId="{C95EEA27-3CBF-4645-A92D-9D8AF5C1CBFC}" srcOrd="3" destOrd="0" presId="urn:microsoft.com/office/officeart/2005/8/layout/target3"/>
    <dgm:cxn modelId="{FFC9F64C-DEA7-49ED-BC8C-15ACDAFAD275}" type="presParOf" srcId="{71045F8C-00FA-488E-A7BD-E2E6753D979D}" destId="{851BB866-B6AE-4566-893F-4C635BA974FC}" srcOrd="4" destOrd="0" presId="urn:microsoft.com/office/officeart/2005/8/layout/target3"/>
    <dgm:cxn modelId="{E3C8EE03-EA6D-431D-83AF-813145E39BA9}" type="presParOf" srcId="{71045F8C-00FA-488E-A7BD-E2E6753D979D}" destId="{643EA938-EDE0-4533-ACCC-D2BD6F3A527C}" srcOrd="5" destOrd="0" presId="urn:microsoft.com/office/officeart/2005/8/layout/target3"/>
    <dgm:cxn modelId="{F4292E2A-10A2-4ABC-9272-70D772C11CF4}" type="presParOf" srcId="{71045F8C-00FA-488E-A7BD-E2E6753D979D}" destId="{92F31B18-D66D-4CC7-89B9-378928DE877D}" srcOrd="6" destOrd="0" presId="urn:microsoft.com/office/officeart/2005/8/layout/target3"/>
    <dgm:cxn modelId="{7C47EC3A-69B7-4765-AA55-0707A50B3649}" type="presParOf" srcId="{71045F8C-00FA-488E-A7BD-E2E6753D979D}" destId="{902074E1-B931-4618-97F1-FADBE82E9C3C}" srcOrd="7" destOrd="0" presId="urn:microsoft.com/office/officeart/2005/8/layout/target3"/>
    <dgm:cxn modelId="{C9C821FB-B8FC-4D40-9A12-66A133C5E96C}" type="presParOf" srcId="{71045F8C-00FA-488E-A7BD-E2E6753D979D}" destId="{A3817367-F2BC-482F-8832-FA00B51DCCF3}" srcOrd="8" destOrd="0" presId="urn:microsoft.com/office/officeart/2005/8/layout/target3"/>
    <dgm:cxn modelId="{B088940B-8902-4AB6-8815-22919A7F73EE}" type="presParOf" srcId="{71045F8C-00FA-488E-A7BD-E2E6753D979D}" destId="{626ABFF6-56C8-4386-B662-68EC364EED9D}" srcOrd="9" destOrd="0" presId="urn:microsoft.com/office/officeart/2005/8/layout/target3"/>
    <dgm:cxn modelId="{F5408C3D-3D59-4A73-8A01-0B5579DCE4AE}" type="presParOf" srcId="{71045F8C-00FA-488E-A7BD-E2E6753D979D}" destId="{6DB11F1C-D028-4800-9625-6611CA9DE6D4}" srcOrd="10" destOrd="0" presId="urn:microsoft.com/office/officeart/2005/8/layout/target3"/>
    <dgm:cxn modelId="{2D2D8D7E-CF65-4EAC-84D7-8A75EE0525AC}" type="presParOf" srcId="{71045F8C-00FA-488E-A7BD-E2E6753D979D}" destId="{CDED6FE3-AD8F-4ACC-B6B8-710EDDD97598}" srcOrd="11" destOrd="0" presId="urn:microsoft.com/office/officeart/2005/8/layout/target3"/>
    <dgm:cxn modelId="{41366152-D1E2-4DF9-B0F1-FDDEF82E0535}" type="presParOf" srcId="{71045F8C-00FA-488E-A7BD-E2E6753D979D}" destId="{397AC6D7-84A6-4150-958F-83C92D9ACF38}" srcOrd="12" destOrd="0" presId="urn:microsoft.com/office/officeart/2005/8/layout/target3"/>
    <dgm:cxn modelId="{A3B8E1A3-2096-43EA-BC33-FA33FE1BD5B6}" type="presParOf" srcId="{71045F8C-00FA-488E-A7BD-E2E6753D979D}" destId="{D7419528-33A6-416D-9E64-B3F7915C5149}" srcOrd="13" destOrd="0" presId="urn:microsoft.com/office/officeart/2005/8/layout/target3"/>
    <dgm:cxn modelId="{8AA1147A-3948-4796-B9E0-71319E21526D}" type="presParOf" srcId="{71045F8C-00FA-488E-A7BD-E2E6753D979D}" destId="{97289DF2-90F4-4EC2-A9FC-633B00BAB610}" srcOrd="14" destOrd="0" presId="urn:microsoft.com/office/officeart/2005/8/layout/target3"/>
    <dgm:cxn modelId="{3FF7FE2E-AECD-4098-8FD3-EC847C2F8CFA}" type="presParOf" srcId="{71045F8C-00FA-488E-A7BD-E2E6753D979D}" destId="{234EBA9D-95B4-4C20-A84E-6F65F1085DC6}" srcOrd="15" destOrd="0" presId="urn:microsoft.com/office/officeart/2005/8/layout/target3"/>
    <dgm:cxn modelId="{A59D0D0C-40AA-4290-86A1-523A70686808}" type="presParOf" srcId="{71045F8C-00FA-488E-A7BD-E2E6753D979D}" destId="{12255512-213F-41DF-90A6-8B4CD74A2B52}" srcOrd="16" destOrd="0" presId="urn:microsoft.com/office/officeart/2005/8/layout/target3"/>
    <dgm:cxn modelId="{A890EDA4-E4D7-47CF-9D0A-E67679B3F287}" type="presParOf" srcId="{71045F8C-00FA-488E-A7BD-E2E6753D979D}" destId="{50C2F88D-8688-44C2-A854-691F34009D3B}" srcOrd="17" destOrd="0" presId="urn:microsoft.com/office/officeart/2005/8/layout/target3"/>
    <dgm:cxn modelId="{F16EEA36-DC1C-4E76-9B96-313C51993AF9}" type="presParOf" srcId="{71045F8C-00FA-488E-A7BD-E2E6753D979D}" destId="{4D19AB04-24FA-40C2-B203-52AE3D15E171}" srcOrd="18" destOrd="0" presId="urn:microsoft.com/office/officeart/2005/8/layout/target3"/>
    <dgm:cxn modelId="{260D1771-187E-4936-B3BA-8C2BD6298D8D}" type="presParOf" srcId="{71045F8C-00FA-488E-A7BD-E2E6753D979D}" destId="{832BF48F-0145-4429-9E02-8FCA946CCE9E}" srcOrd="19" destOrd="0" presId="urn:microsoft.com/office/officeart/2005/8/layout/target3"/>
    <dgm:cxn modelId="{7ED55838-854A-41C6-8354-EE52B7B00C80}" type="presParOf" srcId="{71045F8C-00FA-488E-A7BD-E2E6753D979D}" destId="{E7297F21-D4FD-4A41-AE58-814D01A6B5E7}" srcOrd="20" destOrd="0" presId="urn:microsoft.com/office/officeart/2005/8/layout/target3"/>
    <dgm:cxn modelId="{CAE7FD9A-B6C2-4A24-9286-8DB95DF0A1C4}" type="presParOf" srcId="{71045F8C-00FA-488E-A7BD-E2E6753D979D}" destId="{F69A1436-182C-465B-AD7F-FE48E0C090C1}" srcOrd="21" destOrd="0" presId="urn:microsoft.com/office/officeart/2005/8/layout/target3"/>
    <dgm:cxn modelId="{9FFF6D7E-06E1-4017-9A58-ACE50E144B00}" type="presParOf" srcId="{71045F8C-00FA-488E-A7BD-E2E6753D979D}" destId="{AA41A67C-3D3F-4AE9-9E0F-5D7F7BB2E741}" srcOrd="22" destOrd="0" presId="urn:microsoft.com/office/officeart/2005/8/layout/target3"/>
    <dgm:cxn modelId="{41296E64-DC56-453B-B93B-595467385D39}" type="presParOf" srcId="{71045F8C-00FA-488E-A7BD-E2E6753D979D}" destId="{F969C235-9271-4D34-B740-D627A121CAD0}" srcOrd="23" destOrd="0" presId="urn:microsoft.com/office/officeart/2005/8/layout/target3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Vendula </a:t>
          </a:r>
          <a:r>
            <a:rPr lang="cs-CZ" sz="1400" kern="1200" dirty="0" err="1" smtClean="0"/>
            <a:t>Steidlová</a:t>
          </a:r>
          <a:r>
            <a:rPr lang="cs-CZ" sz="1400" kern="1200" dirty="0" smtClean="0"/>
            <a:t>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VY_32_INOVACE_13_STUPŇOVÁNÍ PŘÍDAVNÝCH JMEN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ČESKÝ JAZYK 9.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STUPŇOVÁNÍ PŘÍDAVNÝCH JMEN 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4" Type="http://schemas.openxmlformats.org/officeDocument/2006/relationships/slide" Target="slide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7491936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959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8976797"/>
              </p:ext>
            </p:extLst>
          </p:nvPr>
        </p:nvGraphicFramePr>
        <p:xfrm>
          <a:off x="827584" y="1916832"/>
          <a:ext cx="7416824" cy="431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496855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na inter. tabuli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Inter. tabule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materiálu /Inovace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Připomenutí stupňování přídavných jmen, shrnutí základních pravidel, </a:t>
                      </a:r>
                      <a:r>
                        <a:rPr lang="cs-CZ" dirty="0" smtClean="0"/>
                        <a:t>upozornění </a:t>
                      </a:r>
                      <a:r>
                        <a:rPr lang="cs-CZ" dirty="0" smtClean="0"/>
                        <a:t>na hláskové změny, procvičení stupňování  s přihlédnutím na pravopis – zdvojené souhlásky /nejjasnější/ a psaní –mě, -mně ve 2. a 3. stupni /příjemnější/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Správné řešení  přiletí na kliknutí, popř. následuje  na snímku za úkolem</a:t>
                      </a:r>
                      <a:r>
                        <a:rPr lang="cs-CZ" dirty="0" smtClean="0"/>
                        <a:t>.</a:t>
                      </a:r>
                    </a:p>
                    <a:p>
                      <a:r>
                        <a:rPr lang="cs-CZ" dirty="0" smtClean="0"/>
                        <a:t>Snímek č.4 – kliknutím na ikonu ÚKOL se zobrazí otázka k textu, na kliknutí přiletí správná odpověď, ikonkou ZPĚT se vrací  zpět na text.</a:t>
                      </a:r>
                      <a:endParaRPr lang="cs-CZ" dirty="0" smtClean="0"/>
                    </a:p>
                    <a:p>
                      <a:r>
                        <a:rPr lang="cs-CZ" dirty="0" smtClean="0"/>
                        <a:t>Prezentace obsahuje animace</a:t>
                      </a:r>
                      <a:r>
                        <a:rPr lang="cs-CZ" dirty="0" smtClean="0"/>
                        <a:t>.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970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124744"/>
            <a:ext cx="8496944" cy="4320480"/>
          </a:xfrm>
        </p:spPr>
        <p:txBody>
          <a:bodyPr>
            <a:noAutofit/>
          </a:bodyPr>
          <a:lstStyle/>
          <a:p>
            <a:r>
              <a:rPr lang="cs-CZ" sz="8800" u="sng" dirty="0" smtClean="0">
                <a:solidFill>
                  <a:srgbClr val="FF0000"/>
                </a:solidFill>
              </a:rPr>
              <a:t>STUPŇOVÁNÍ PŘÍDAVNÝCH JMEN</a:t>
            </a:r>
            <a:endParaRPr lang="cs-CZ" sz="8800" u="sng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5085184"/>
            <a:ext cx="6400800" cy="553616"/>
          </a:xfrm>
        </p:spPr>
        <p:txBody>
          <a:bodyPr>
            <a:norm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42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43508" y="188639"/>
            <a:ext cx="8856984" cy="5616625"/>
          </a:xfrm>
          <a:ln w="3492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indent="0">
              <a:buNone/>
            </a:pPr>
            <a:r>
              <a:rPr lang="cs-CZ" dirty="0" smtClean="0"/>
              <a:t>  </a:t>
            </a:r>
          </a:p>
          <a:p>
            <a:pPr indent="0">
              <a:buNone/>
            </a:pPr>
            <a:r>
              <a:rPr lang="cs-CZ" dirty="0" smtClean="0"/>
              <a:t> 1. Krásný </a:t>
            </a:r>
            <a:r>
              <a:rPr lang="cs-CZ" dirty="0"/>
              <a:t>je vzduch</a:t>
            </a:r>
            <a:r>
              <a:rPr lang="cs-CZ" dirty="0" smtClean="0"/>
              <a:t>, krásnější </a:t>
            </a:r>
            <a:r>
              <a:rPr lang="cs-CZ" dirty="0"/>
              <a:t>je </a:t>
            </a:r>
            <a:r>
              <a:rPr lang="cs-CZ" dirty="0" smtClean="0"/>
              <a:t>moře. 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    Co </a:t>
            </a:r>
            <a:r>
              <a:rPr lang="cs-CZ" dirty="0"/>
              <a:t>je </a:t>
            </a:r>
            <a:r>
              <a:rPr lang="cs-CZ" dirty="0" smtClean="0"/>
              <a:t>nejkrásnější? Co </a:t>
            </a:r>
            <a:r>
              <a:rPr lang="cs-CZ" dirty="0"/>
              <a:t>je </a:t>
            </a:r>
            <a:r>
              <a:rPr lang="cs-CZ" dirty="0" smtClean="0"/>
              <a:t>nejkrásnější? Usměvavé tváře. 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 2. Pevný </a:t>
            </a:r>
            <a:r>
              <a:rPr lang="cs-CZ" dirty="0"/>
              <a:t>je stůl</a:t>
            </a:r>
            <a:r>
              <a:rPr lang="cs-CZ" dirty="0" smtClean="0"/>
              <a:t>, pevnější </a:t>
            </a:r>
            <a:r>
              <a:rPr lang="cs-CZ" dirty="0"/>
              <a:t>je hora. </a:t>
            </a:r>
            <a:br>
              <a:rPr lang="cs-CZ" dirty="0"/>
            </a:br>
            <a:r>
              <a:rPr lang="cs-CZ" dirty="0" smtClean="0"/>
              <a:t>     Co </a:t>
            </a:r>
            <a:r>
              <a:rPr lang="cs-CZ" dirty="0"/>
              <a:t>je </a:t>
            </a:r>
            <a:r>
              <a:rPr lang="cs-CZ" dirty="0" smtClean="0"/>
              <a:t>nejpevnější? Co </a:t>
            </a:r>
            <a:r>
              <a:rPr lang="cs-CZ" dirty="0"/>
              <a:t>je </a:t>
            </a:r>
            <a:r>
              <a:rPr lang="cs-CZ" dirty="0" smtClean="0"/>
              <a:t>nejpevnější? Ta </a:t>
            </a:r>
            <a:r>
              <a:rPr lang="cs-CZ" dirty="0"/>
              <a:t>člověčí víra. 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 3. Pustá </a:t>
            </a:r>
            <a:r>
              <a:rPr lang="cs-CZ" dirty="0"/>
              <a:t>je poušť i nebeské dálky. </a:t>
            </a:r>
            <a:br>
              <a:rPr lang="cs-CZ" dirty="0"/>
            </a:br>
            <a:r>
              <a:rPr lang="cs-CZ" dirty="0" smtClean="0"/>
              <a:t>     Co </a:t>
            </a:r>
            <a:r>
              <a:rPr lang="cs-CZ" dirty="0"/>
              <a:t>je </a:t>
            </a:r>
            <a:r>
              <a:rPr lang="cs-CZ" dirty="0" smtClean="0"/>
              <a:t>nejpustější? Co </a:t>
            </a:r>
            <a:r>
              <a:rPr lang="cs-CZ" dirty="0"/>
              <a:t>je </a:t>
            </a:r>
            <a:r>
              <a:rPr lang="cs-CZ" dirty="0" smtClean="0"/>
              <a:t>nejpustější? Žít </a:t>
            </a:r>
            <a:r>
              <a:rPr lang="cs-CZ" dirty="0"/>
              <a:t>život bez lásky. 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 4. Mocná </a:t>
            </a:r>
            <a:r>
              <a:rPr lang="cs-CZ" dirty="0"/>
              <a:t>je zbraň</a:t>
            </a:r>
            <a:r>
              <a:rPr lang="cs-CZ" dirty="0" smtClean="0"/>
              <a:t>, mocnější </a:t>
            </a:r>
            <a:r>
              <a:rPr lang="cs-CZ" dirty="0"/>
              <a:t>je právo. </a:t>
            </a:r>
            <a:br>
              <a:rPr lang="cs-CZ" dirty="0"/>
            </a:br>
            <a:r>
              <a:rPr lang="cs-CZ" dirty="0" smtClean="0"/>
              <a:t>     Co </a:t>
            </a:r>
            <a:r>
              <a:rPr lang="cs-CZ" dirty="0"/>
              <a:t>je </a:t>
            </a:r>
            <a:r>
              <a:rPr lang="cs-CZ" dirty="0" smtClean="0"/>
              <a:t>nejmocnější? Co </a:t>
            </a:r>
            <a:r>
              <a:rPr lang="cs-CZ" dirty="0"/>
              <a:t>je </a:t>
            </a:r>
            <a:r>
              <a:rPr lang="cs-CZ" dirty="0" smtClean="0"/>
              <a:t>nejmocnější? Pravdomluvné </a:t>
            </a:r>
          </a:p>
          <a:p>
            <a:pPr indent="0">
              <a:buNone/>
            </a:pPr>
            <a:r>
              <a:rPr lang="cs-CZ" dirty="0" smtClean="0"/>
              <a:t>    slovo</a:t>
            </a:r>
            <a:r>
              <a:rPr lang="cs-CZ" dirty="0"/>
              <a:t>. </a:t>
            </a:r>
            <a:endParaRPr lang="cs-CZ" dirty="0" smtClean="0"/>
          </a:p>
          <a:p>
            <a:pPr indent="0">
              <a:buNone/>
            </a:pPr>
            <a:endParaRPr lang="cs-CZ" dirty="0" smtClean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95536" y="5949280"/>
            <a:ext cx="1584176" cy="707886"/>
          </a:xfrm>
          <a:prstGeom prst="roundRect">
            <a:avLst>
              <a:gd name="adj" fmla="val 6881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2" action="ppaction://hlinksldjump"/>
              </a:rPr>
              <a:t>ÚKOL Č.1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3825280" y="5949280"/>
            <a:ext cx="1584176" cy="707886"/>
          </a:xfrm>
          <a:prstGeom prst="roundRect">
            <a:avLst>
              <a:gd name="adj" fmla="val 6881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 action="ppaction://hlinksldjump"/>
              </a:rPr>
              <a:t>ÚKOL Č.2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7049469" y="5945444"/>
            <a:ext cx="1584176" cy="707886"/>
          </a:xfrm>
          <a:prstGeom prst="roundRect">
            <a:avLst>
              <a:gd name="adj" fmla="val 6881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4" action="ppaction://hlinksldjump"/>
              </a:rPr>
              <a:t>ÚKOL Č.3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8421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 flipV="1">
            <a:off x="395536" y="3861048"/>
            <a:ext cx="0" cy="2578937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350284" y="3861048"/>
            <a:ext cx="2421516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V="1">
            <a:off x="2771800" y="2431085"/>
            <a:ext cx="0" cy="144016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771800" y="2420888"/>
            <a:ext cx="2952328" cy="36004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5724128" y="1484784"/>
            <a:ext cx="0" cy="936104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5724128" y="1481856"/>
            <a:ext cx="3197988" cy="292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bdélník 20"/>
          <p:cNvSpPr/>
          <p:nvPr/>
        </p:nvSpPr>
        <p:spPr>
          <a:xfrm>
            <a:off x="1036699" y="3362098"/>
            <a:ext cx="15295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2800" b="1" dirty="0"/>
              <a:t>1. stupeň</a:t>
            </a:r>
            <a:endParaRPr lang="cs-CZ" sz="2800" dirty="0"/>
          </a:p>
        </p:txBody>
      </p:sp>
      <p:sp>
        <p:nvSpPr>
          <p:cNvPr id="22" name="Obdélník 21"/>
          <p:cNvSpPr/>
          <p:nvPr/>
        </p:nvSpPr>
        <p:spPr>
          <a:xfrm>
            <a:off x="3523314" y="1952836"/>
            <a:ext cx="15808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2800" b="1" dirty="0" smtClean="0"/>
              <a:t>2. </a:t>
            </a:r>
            <a:r>
              <a:rPr lang="cs-CZ" sz="2800" b="1" dirty="0"/>
              <a:t>stupeň</a:t>
            </a:r>
            <a:endParaRPr lang="cs-CZ" sz="2800" dirty="0"/>
          </a:p>
        </p:txBody>
      </p:sp>
      <p:sp>
        <p:nvSpPr>
          <p:cNvPr id="23" name="Obdélník 22"/>
          <p:cNvSpPr/>
          <p:nvPr/>
        </p:nvSpPr>
        <p:spPr>
          <a:xfrm>
            <a:off x="6444208" y="980728"/>
            <a:ext cx="15776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2800" b="1" dirty="0" smtClean="0"/>
              <a:t>3. </a:t>
            </a:r>
            <a:r>
              <a:rPr lang="cs-CZ" sz="2800" b="1" dirty="0"/>
              <a:t>stupeň</a:t>
            </a:r>
            <a:endParaRPr lang="cs-CZ" sz="2800" dirty="0"/>
          </a:p>
        </p:txBody>
      </p:sp>
      <p:sp>
        <p:nvSpPr>
          <p:cNvPr id="24" name="Obdélník 23"/>
          <p:cNvSpPr/>
          <p:nvPr/>
        </p:nvSpPr>
        <p:spPr>
          <a:xfrm>
            <a:off x="395536" y="3936830"/>
            <a:ext cx="33123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základní míra </a:t>
            </a:r>
            <a:endParaRPr lang="cs-CZ" sz="2400" dirty="0" smtClean="0">
              <a:solidFill>
                <a:srgbClr val="002060"/>
              </a:solidFill>
            </a:endParaRPr>
          </a:p>
          <a:p>
            <a:pPr>
              <a:defRPr/>
            </a:pPr>
            <a:r>
              <a:rPr lang="cs-CZ" sz="2400" dirty="0" smtClean="0">
                <a:solidFill>
                  <a:srgbClr val="002060"/>
                </a:solidFill>
              </a:rPr>
              <a:t>vlastnosti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771800" y="243889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větší míra vlastnosti 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5765483" y="1581019"/>
            <a:ext cx="31566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nejvyšší míra vlastnosti</a:t>
            </a:r>
          </a:p>
        </p:txBody>
      </p:sp>
      <p:sp>
        <p:nvSpPr>
          <p:cNvPr id="29" name="Obdélník 28"/>
          <p:cNvSpPr/>
          <p:nvPr/>
        </p:nvSpPr>
        <p:spPr>
          <a:xfrm>
            <a:off x="3131840" y="2900555"/>
            <a:ext cx="31627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1</a:t>
            </a:r>
            <a:r>
              <a:rPr lang="cs-CZ" sz="2800" b="1" dirty="0">
                <a:solidFill>
                  <a:srgbClr val="FF0000"/>
                </a:solidFill>
              </a:rPr>
              <a:t>. ST.  +  -Í</a:t>
            </a:r>
            <a:endParaRPr lang="cs-CZ" sz="2800" dirty="0">
              <a:solidFill>
                <a:srgbClr val="FF0000"/>
              </a:solidFill>
            </a:endParaRPr>
          </a:p>
          <a:p>
            <a:r>
              <a:rPr lang="cs-CZ" sz="2800" dirty="0">
                <a:solidFill>
                  <a:srgbClr val="FF0000"/>
                </a:solidFill>
              </a:rPr>
              <a:t>    </a:t>
            </a:r>
            <a:r>
              <a:rPr lang="cs-CZ" sz="2800" dirty="0" smtClean="0">
                <a:solidFill>
                  <a:srgbClr val="FF0000"/>
                </a:solidFill>
              </a:rPr>
              <a:t>              </a:t>
            </a:r>
            <a:r>
              <a:rPr lang="cs-CZ" sz="2800" b="1" dirty="0">
                <a:solidFill>
                  <a:srgbClr val="FF0000"/>
                </a:solidFill>
              </a:rPr>
              <a:t>-ŠÍ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     </a:t>
            </a:r>
            <a:r>
              <a:rPr lang="cs-CZ" sz="2800" b="1" dirty="0" smtClean="0">
                <a:solidFill>
                  <a:srgbClr val="FF0000"/>
                </a:solidFill>
              </a:rPr>
              <a:t>         </a:t>
            </a:r>
            <a:r>
              <a:rPr lang="cs-CZ" sz="2800" b="1" dirty="0">
                <a:solidFill>
                  <a:srgbClr val="FF0000"/>
                </a:solidFill>
              </a:rPr>
              <a:t>-EJŠÍ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              -ĚJŠÍ</a:t>
            </a:r>
            <a:endParaRPr lang="cs-CZ" sz="2800" dirty="0" smtClean="0"/>
          </a:p>
          <a:p>
            <a:pPr>
              <a:defRPr/>
            </a:pPr>
            <a:r>
              <a:rPr lang="cs-CZ" sz="2800" dirty="0" smtClean="0"/>
              <a:t>   </a:t>
            </a:r>
          </a:p>
          <a:p>
            <a:pPr>
              <a:defRPr/>
            </a:pPr>
            <a:r>
              <a:rPr lang="cs-CZ" sz="2800" dirty="0"/>
              <a:t> </a:t>
            </a:r>
            <a:r>
              <a:rPr lang="cs-CZ" sz="2800" dirty="0" smtClean="0"/>
              <a:t>   lehč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 smtClean="0"/>
              <a:t>    bohat</a:t>
            </a:r>
            <a:r>
              <a:rPr lang="cs-CZ" sz="2800" b="1" dirty="0" smtClean="0">
                <a:solidFill>
                  <a:srgbClr val="FF0000"/>
                </a:solidFill>
              </a:rPr>
              <a:t>ší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 smtClean="0"/>
              <a:t>    moudř</a:t>
            </a:r>
            <a:r>
              <a:rPr lang="cs-CZ" sz="2800" b="1" dirty="0" smtClean="0">
                <a:solidFill>
                  <a:srgbClr val="FF0000"/>
                </a:solidFill>
              </a:rPr>
              <a:t>ejší</a:t>
            </a:r>
            <a:r>
              <a:rPr lang="cs-CZ" sz="2800" dirty="0">
                <a:solidFill>
                  <a:srgbClr val="FF0000"/>
                </a:solidFill>
              </a:rPr>
              <a:t/>
            </a:r>
            <a:br>
              <a:rPr lang="cs-CZ" sz="2800" dirty="0">
                <a:solidFill>
                  <a:srgbClr val="FF0000"/>
                </a:solidFill>
              </a:rPr>
            </a:br>
            <a:r>
              <a:rPr lang="cs-CZ" sz="2800" dirty="0" smtClean="0">
                <a:solidFill>
                  <a:srgbClr val="FF0000"/>
                </a:solidFill>
              </a:rPr>
              <a:t>    </a:t>
            </a:r>
            <a:r>
              <a:rPr lang="cs-CZ" sz="2800" dirty="0" smtClean="0"/>
              <a:t>krásn</a:t>
            </a:r>
            <a:r>
              <a:rPr lang="cs-CZ" sz="2800" b="1" dirty="0" smtClean="0">
                <a:solidFill>
                  <a:srgbClr val="FF0000"/>
                </a:solidFill>
              </a:rPr>
              <a:t>ější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132901" y="1992614"/>
            <a:ext cx="278921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>
              <a:defRPr/>
            </a:pPr>
            <a:r>
              <a:rPr lang="cs-CZ" sz="2800" b="1" dirty="0" smtClean="0">
                <a:solidFill>
                  <a:srgbClr val="FF0000"/>
                </a:solidFill>
              </a:rPr>
              <a:t>NEJ-  </a:t>
            </a:r>
            <a:r>
              <a:rPr lang="cs-CZ" sz="2800" b="1" dirty="0">
                <a:solidFill>
                  <a:srgbClr val="FF0000"/>
                </a:solidFill>
              </a:rPr>
              <a:t>+  2. ST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>
              <a:defRPr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>
              <a:defRPr/>
            </a:pPr>
            <a:r>
              <a:rPr lang="cs-CZ" sz="2800" b="1" dirty="0" smtClean="0">
                <a:solidFill>
                  <a:srgbClr val="FF0000"/>
                </a:solidFill>
              </a:rPr>
              <a:t>    nej</a:t>
            </a:r>
            <a:r>
              <a:rPr lang="cs-CZ" sz="2800" dirty="0" smtClean="0"/>
              <a:t>lehčí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 smtClean="0"/>
              <a:t>    </a:t>
            </a:r>
            <a:r>
              <a:rPr lang="cs-CZ" sz="2800" b="1" dirty="0" smtClean="0">
                <a:solidFill>
                  <a:srgbClr val="FF0000"/>
                </a:solidFill>
              </a:rPr>
              <a:t>nej</a:t>
            </a:r>
            <a:r>
              <a:rPr lang="cs-CZ" sz="2800" dirty="0" smtClean="0"/>
              <a:t>bohatší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 smtClean="0"/>
              <a:t>    </a:t>
            </a:r>
            <a:r>
              <a:rPr lang="cs-CZ" sz="2800" b="1" dirty="0" smtClean="0">
                <a:solidFill>
                  <a:srgbClr val="FF0000"/>
                </a:solidFill>
              </a:rPr>
              <a:t>nej</a:t>
            </a:r>
            <a:r>
              <a:rPr lang="cs-CZ" sz="2800" dirty="0" smtClean="0"/>
              <a:t>moudřejší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 smtClean="0"/>
              <a:t>    </a:t>
            </a:r>
            <a:r>
              <a:rPr lang="cs-CZ" sz="2800" b="1" dirty="0" smtClean="0">
                <a:solidFill>
                  <a:srgbClr val="FF0000"/>
                </a:solidFill>
              </a:rPr>
              <a:t>nej</a:t>
            </a:r>
            <a:r>
              <a:rPr lang="cs-CZ" sz="2800" dirty="0" smtClean="0"/>
              <a:t>krásnější</a:t>
            </a:r>
            <a:endParaRPr lang="cs-CZ" sz="2800" dirty="0"/>
          </a:p>
        </p:txBody>
      </p:sp>
      <p:sp>
        <p:nvSpPr>
          <p:cNvPr id="31" name="Obdélník 30"/>
          <p:cNvSpPr/>
          <p:nvPr/>
        </p:nvSpPr>
        <p:spPr>
          <a:xfrm>
            <a:off x="395536" y="4670270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/>
              <a:t>lehký</a:t>
            </a:r>
            <a:br>
              <a:rPr lang="cs-CZ" sz="2800" dirty="0"/>
            </a:br>
            <a:r>
              <a:rPr lang="cs-CZ" sz="2800" dirty="0"/>
              <a:t>bohatý</a:t>
            </a:r>
            <a:br>
              <a:rPr lang="cs-CZ" sz="2800" dirty="0"/>
            </a:br>
            <a:r>
              <a:rPr lang="cs-CZ" sz="2800" dirty="0"/>
              <a:t>moudrý</a:t>
            </a:r>
            <a:br>
              <a:rPr lang="cs-CZ" sz="2800" dirty="0"/>
            </a:br>
            <a:r>
              <a:rPr lang="cs-CZ" sz="2800" dirty="0"/>
              <a:t>krásný</a:t>
            </a:r>
          </a:p>
        </p:txBody>
      </p:sp>
      <p:sp>
        <p:nvSpPr>
          <p:cNvPr id="33" name="Ovál 32"/>
          <p:cNvSpPr/>
          <p:nvPr/>
        </p:nvSpPr>
        <p:spPr>
          <a:xfrm>
            <a:off x="5956130" y="2326667"/>
            <a:ext cx="2430367" cy="686109"/>
          </a:xfrm>
          <a:prstGeom prst="ellipse">
            <a:avLst/>
          </a:prstGeom>
          <a:noFill/>
          <a:ln w="317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2846463" y="2780928"/>
            <a:ext cx="3109667" cy="2104786"/>
          </a:xfrm>
          <a:prstGeom prst="ellipse">
            <a:avLst/>
          </a:prstGeom>
          <a:noFill/>
          <a:ln w="317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22487" y="558526"/>
            <a:ext cx="581041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5400" i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STUPŇOVÁNÍ</a:t>
            </a:r>
            <a:endParaRPr lang="cs-CZ" sz="5400" i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2" name="Pětiúhelník 11"/>
          <p:cNvSpPr/>
          <p:nvPr/>
        </p:nvSpPr>
        <p:spPr>
          <a:xfrm>
            <a:off x="193640" y="431086"/>
            <a:ext cx="4975791" cy="1099283"/>
          </a:xfrm>
          <a:prstGeom prst="homePlate">
            <a:avLst/>
          </a:prstGeom>
          <a:noFill/>
          <a:ln w="698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256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95536" y="1340768"/>
            <a:ext cx="8291264" cy="755104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cs-CZ" u="sng" dirty="0" smtClean="0">
                <a:solidFill>
                  <a:srgbClr val="FF0000"/>
                </a:solidFill>
              </a:rPr>
              <a:t>HLÁSKOVÉ ZMĚNY PŘI ODVOZOVÁNÍ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cs-CZ" sz="2800" dirty="0" smtClean="0"/>
              <a:t>   </a:t>
            </a:r>
            <a:r>
              <a:rPr lang="cs-CZ" sz="2800" dirty="0" smtClean="0">
                <a:solidFill>
                  <a:srgbClr val="00B050"/>
                </a:solidFill>
              </a:rPr>
              <a:t>Při </a:t>
            </a:r>
            <a:r>
              <a:rPr lang="cs-CZ" sz="2800" dirty="0">
                <a:solidFill>
                  <a:srgbClr val="00B050"/>
                </a:solidFill>
              </a:rPr>
              <a:t>tvoření 2. stupně se někdy od tvaru 1. stupně odsouvá přípona nebo koncovka a dochází k hláskovým změnám.</a:t>
            </a:r>
          </a:p>
          <a:p>
            <a:endParaRPr lang="cs-CZ" sz="28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0008545"/>
              </p:ext>
            </p:extLst>
          </p:nvPr>
        </p:nvGraphicFramePr>
        <p:xfrm>
          <a:off x="1115616" y="3789040"/>
          <a:ext cx="6696744" cy="2590800"/>
        </p:xfrm>
        <a:graphic>
          <a:graphicData uri="http://schemas.openxmlformats.org/drawingml/2006/table">
            <a:tbl>
              <a:tblPr/>
              <a:tblGrid>
                <a:gridCol w="1368152"/>
                <a:gridCol w="5328592"/>
              </a:tblGrid>
              <a:tr h="302136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>
                          <a:solidFill>
                            <a:srgbClr val="7030A0"/>
                          </a:solidFill>
                        </a:rPr>
                        <a:t>s → š</a:t>
                      </a:r>
                      <a:endParaRPr lang="cs-CZ" sz="2800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i="1" dirty="0" err="1" smtClean="0"/>
                        <a:t>vy</a:t>
                      </a:r>
                      <a:r>
                        <a:rPr lang="cs-CZ" sz="2800" i="1" dirty="0" err="1" smtClean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cs-CZ" sz="2800" i="1" dirty="0" err="1" smtClean="0"/>
                        <a:t>-oký</a:t>
                      </a:r>
                      <a:r>
                        <a:rPr lang="cs-CZ" sz="2800" i="1" dirty="0" smtClean="0"/>
                        <a:t> </a:t>
                      </a:r>
                      <a:r>
                        <a:rPr lang="cs-CZ" sz="2800" i="1" dirty="0"/>
                        <a:t>→ </a:t>
                      </a:r>
                      <a:r>
                        <a:rPr lang="cs-CZ" sz="2800" i="1" dirty="0" smtClean="0"/>
                        <a:t>vy</a:t>
                      </a:r>
                      <a:r>
                        <a:rPr lang="cs-CZ" sz="2800" i="1" dirty="0" smtClean="0">
                          <a:solidFill>
                            <a:srgbClr val="FF0000"/>
                          </a:solidFill>
                        </a:rPr>
                        <a:t>š</a:t>
                      </a:r>
                      <a:r>
                        <a:rPr lang="cs-CZ" sz="2800" i="1" dirty="0" smtClean="0"/>
                        <a:t>-</a:t>
                      </a:r>
                      <a:r>
                        <a:rPr lang="cs-CZ" sz="2800" i="1" dirty="0" err="1" smtClean="0"/>
                        <a:t>ší</a:t>
                      </a:r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>
                          <a:solidFill>
                            <a:srgbClr val="7030A0"/>
                          </a:solidFill>
                        </a:rPr>
                        <a:t>h → ž</a:t>
                      </a:r>
                      <a:endParaRPr lang="cs-CZ" sz="2800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i="1" dirty="0"/>
                        <a:t>dra</a:t>
                      </a:r>
                      <a:r>
                        <a:rPr lang="cs-CZ" sz="2800" i="1" dirty="0">
                          <a:solidFill>
                            <a:srgbClr val="FF0000"/>
                          </a:solidFill>
                        </a:rPr>
                        <a:t>h</a:t>
                      </a:r>
                      <a:r>
                        <a:rPr lang="cs-CZ" sz="2800" i="1" dirty="0"/>
                        <a:t>-ý → dra</a:t>
                      </a:r>
                      <a:r>
                        <a:rPr lang="cs-CZ" sz="2800" i="1" dirty="0">
                          <a:solidFill>
                            <a:srgbClr val="FF0000"/>
                          </a:solidFill>
                        </a:rPr>
                        <a:t>ž</a:t>
                      </a:r>
                      <a:r>
                        <a:rPr lang="cs-CZ" sz="2800" i="1" dirty="0"/>
                        <a:t>-</a:t>
                      </a:r>
                      <a:r>
                        <a:rPr lang="cs-CZ" sz="2800" i="1" dirty="0" err="1"/>
                        <a:t>ší</a:t>
                      </a:r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>
                          <a:solidFill>
                            <a:srgbClr val="7030A0"/>
                          </a:solidFill>
                        </a:rPr>
                        <a:t>d → z</a:t>
                      </a:r>
                      <a:endParaRPr lang="cs-CZ" sz="2800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i="1" dirty="0"/>
                        <a:t>sna</a:t>
                      </a:r>
                      <a:r>
                        <a:rPr lang="cs-CZ" sz="2800" i="1" dirty="0">
                          <a:solidFill>
                            <a:srgbClr val="FF0000"/>
                          </a:solidFill>
                        </a:rPr>
                        <a:t>d-</a:t>
                      </a:r>
                      <a:r>
                        <a:rPr lang="cs-CZ" sz="2800" i="1" dirty="0"/>
                        <a:t>ný → </a:t>
                      </a:r>
                      <a:r>
                        <a:rPr lang="cs-CZ" sz="2800" i="1" dirty="0" err="1"/>
                        <a:t>sna</a:t>
                      </a:r>
                      <a:r>
                        <a:rPr lang="cs-CZ" sz="2800" i="1" dirty="0" err="1">
                          <a:solidFill>
                            <a:srgbClr val="FF0000"/>
                          </a:solidFill>
                        </a:rPr>
                        <a:t>z</a:t>
                      </a:r>
                      <a:r>
                        <a:rPr lang="cs-CZ" sz="2800" i="1" dirty="0" err="1"/>
                        <a:t>-ší</a:t>
                      </a:r>
                      <a:r>
                        <a:rPr lang="cs-CZ" sz="2800" i="1" dirty="0"/>
                        <a:t> (i </a:t>
                      </a:r>
                      <a:r>
                        <a:rPr lang="cs-CZ" sz="2800" i="1" dirty="0" err="1"/>
                        <a:t>snadn-ější</a:t>
                      </a:r>
                      <a:r>
                        <a:rPr lang="cs-CZ" sz="2800" i="1" dirty="0"/>
                        <a:t>)</a:t>
                      </a:r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>
                          <a:solidFill>
                            <a:srgbClr val="7030A0"/>
                          </a:solidFill>
                        </a:rPr>
                        <a:t>ch → š</a:t>
                      </a:r>
                      <a:endParaRPr lang="cs-CZ" sz="2800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i="1" dirty="0"/>
                        <a:t>ti</a:t>
                      </a:r>
                      <a:r>
                        <a:rPr lang="cs-CZ" sz="2800" i="1" dirty="0">
                          <a:solidFill>
                            <a:srgbClr val="FF0000"/>
                          </a:solidFill>
                        </a:rPr>
                        <a:t>ch</a:t>
                      </a:r>
                      <a:r>
                        <a:rPr lang="cs-CZ" sz="2800" i="1" dirty="0"/>
                        <a:t>-ý → ti</a:t>
                      </a:r>
                      <a:r>
                        <a:rPr lang="cs-CZ" sz="2800" i="1" dirty="0">
                          <a:solidFill>
                            <a:srgbClr val="FF0000"/>
                          </a:solidFill>
                        </a:rPr>
                        <a:t>š</a:t>
                      </a:r>
                      <a:r>
                        <a:rPr lang="cs-CZ" sz="2800" i="1" dirty="0"/>
                        <a:t>-</a:t>
                      </a:r>
                      <a:r>
                        <a:rPr lang="cs-CZ" sz="2800" i="1" dirty="0" err="1"/>
                        <a:t>ší</a:t>
                      </a:r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>
                          <a:solidFill>
                            <a:srgbClr val="7030A0"/>
                          </a:solidFill>
                        </a:rPr>
                        <a:t>z → ž</a:t>
                      </a:r>
                      <a:endParaRPr lang="cs-CZ" sz="2800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i="1" dirty="0" err="1"/>
                        <a:t>blí</a:t>
                      </a:r>
                      <a:r>
                        <a:rPr lang="cs-CZ" sz="2800" i="1" dirty="0" err="1">
                          <a:solidFill>
                            <a:srgbClr val="FF0000"/>
                          </a:solidFill>
                        </a:rPr>
                        <a:t>z</a:t>
                      </a:r>
                      <a:r>
                        <a:rPr lang="cs-CZ" sz="2800" i="1" dirty="0" err="1"/>
                        <a:t>-ký</a:t>
                      </a:r>
                      <a:r>
                        <a:rPr lang="cs-CZ" sz="2800" i="1" dirty="0"/>
                        <a:t> → bli</a:t>
                      </a:r>
                      <a:r>
                        <a:rPr lang="cs-CZ" sz="2800" i="1" dirty="0">
                          <a:solidFill>
                            <a:srgbClr val="FF0000"/>
                          </a:solidFill>
                        </a:rPr>
                        <a:t>ž</a:t>
                      </a:r>
                      <a:r>
                        <a:rPr lang="cs-CZ" sz="2800" i="1" dirty="0"/>
                        <a:t>-</a:t>
                      </a:r>
                      <a:r>
                        <a:rPr lang="cs-CZ" sz="2800" i="1" dirty="0" err="1"/>
                        <a:t>ší</a:t>
                      </a:r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Obdélník 1"/>
          <p:cNvSpPr/>
          <p:nvPr/>
        </p:nvSpPr>
        <p:spPr>
          <a:xfrm>
            <a:off x="-252535" y="3284984"/>
            <a:ext cx="158417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!</a:t>
            </a:r>
            <a:endParaRPr lang="cs-CZ" sz="9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2514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láček 1"/>
          <p:cNvSpPr/>
          <p:nvPr/>
        </p:nvSpPr>
        <p:spPr>
          <a:xfrm>
            <a:off x="827584" y="260648"/>
            <a:ext cx="7416824" cy="4032447"/>
          </a:xfrm>
          <a:prstGeom prst="cloudCallou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 rot="20533277">
            <a:off x="1816023" y="1082772"/>
            <a:ext cx="59532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17220" indent="-571500">
              <a:buFont typeface="Wingdings" pitchFamily="2" charset="2"/>
              <a:buChar char="Ø"/>
            </a:pPr>
            <a:r>
              <a:rPr lang="cs-CZ" sz="3600" i="1" dirty="0">
                <a:solidFill>
                  <a:srgbClr val="002060"/>
                </a:solidFill>
              </a:rPr>
              <a:t>Proč dochází k hláskovým změnám?</a:t>
            </a:r>
          </a:p>
          <a:p>
            <a:pPr marL="617220" indent="-571500">
              <a:buFont typeface="Wingdings" pitchFamily="2" charset="2"/>
              <a:buChar char="Ø"/>
            </a:pPr>
            <a:r>
              <a:rPr lang="cs-CZ" sz="3600" i="1" dirty="0" smtClean="0">
                <a:solidFill>
                  <a:srgbClr val="002060"/>
                </a:solidFill>
              </a:rPr>
              <a:t>Proč </a:t>
            </a:r>
            <a:r>
              <a:rPr lang="cs-CZ" sz="3600" i="1" dirty="0">
                <a:solidFill>
                  <a:srgbClr val="002060"/>
                </a:solidFill>
              </a:rPr>
              <a:t>nepoužíváme </a:t>
            </a:r>
            <a:r>
              <a:rPr lang="cs-CZ" sz="3600" i="1" dirty="0" smtClean="0">
                <a:solidFill>
                  <a:srgbClr val="002060"/>
                </a:solidFill>
              </a:rPr>
              <a:t>např</a:t>
            </a:r>
            <a:r>
              <a:rPr lang="cs-CZ" sz="3600" i="1" dirty="0">
                <a:solidFill>
                  <a:srgbClr val="002060"/>
                </a:solidFill>
              </a:rPr>
              <a:t>. tvar </a:t>
            </a:r>
            <a:r>
              <a:rPr lang="cs-CZ" sz="3600" i="1" dirty="0" err="1">
                <a:solidFill>
                  <a:srgbClr val="002060"/>
                </a:solidFill>
              </a:rPr>
              <a:t>tichší</a:t>
            </a:r>
            <a:r>
              <a:rPr lang="cs-CZ" sz="3600" i="1" dirty="0">
                <a:solidFill>
                  <a:srgbClr val="002060"/>
                </a:solidFill>
              </a:rPr>
              <a:t>? </a:t>
            </a:r>
          </a:p>
        </p:txBody>
      </p:sp>
      <p:sp>
        <p:nvSpPr>
          <p:cNvPr id="4" name="Obdélník 3"/>
          <p:cNvSpPr/>
          <p:nvPr/>
        </p:nvSpPr>
        <p:spPr>
          <a:xfrm>
            <a:off x="2915816" y="5090992"/>
            <a:ext cx="547260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 algn="ctr">
              <a:buNone/>
            </a:pPr>
            <a:r>
              <a:rPr lang="cs-CZ" sz="2800" dirty="0" smtClean="0"/>
              <a:t>KVŮLI LEPŠÍ VÝSLOVNOSTI</a:t>
            </a:r>
          </a:p>
          <a:p>
            <a:pPr marL="45720" indent="0" algn="ctr">
              <a:buNone/>
            </a:pPr>
            <a:r>
              <a:rPr lang="cs-CZ" sz="2800" dirty="0" smtClean="0"/>
              <a:t>/při </a:t>
            </a:r>
            <a:r>
              <a:rPr lang="cs-CZ" sz="2800" dirty="0"/>
              <a:t>vyslovování tvaru </a:t>
            </a:r>
            <a:r>
              <a:rPr lang="cs-CZ" sz="2800" dirty="0" err="1"/>
              <a:t>tichší</a:t>
            </a:r>
            <a:r>
              <a:rPr lang="cs-CZ" sz="2800" dirty="0"/>
              <a:t> bychom zbytečně namáhali hlasivky a </a:t>
            </a:r>
            <a:r>
              <a:rPr lang="cs-CZ" sz="2800" dirty="0" smtClean="0"/>
              <a:t>mluvidla/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68860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476672"/>
            <a:ext cx="8820472" cy="936104"/>
          </a:xfrm>
        </p:spPr>
        <p:txBody>
          <a:bodyPr>
            <a:normAutofit fontScale="90000"/>
          </a:bodyPr>
          <a:lstStyle/>
          <a:p>
            <a:pPr marL="0" lv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</a:rPr>
              <a:t>UTVOŘ DANÝ STUPEŇ  PŘÍDAVNÉHO JMÉNA</a:t>
            </a:r>
            <a:r>
              <a:rPr lang="cs-CZ" sz="4800" dirty="0"/>
              <a:t/>
            </a:r>
            <a:br>
              <a:rPr lang="cs-CZ" sz="4800" dirty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07504" y="1412776"/>
            <a:ext cx="9036496" cy="504056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cs-CZ" dirty="0" smtClean="0"/>
              <a:t>1. ________ </a:t>
            </a:r>
            <a:r>
              <a:rPr lang="cs-CZ" dirty="0"/>
              <a:t> </a:t>
            </a:r>
            <a:r>
              <a:rPr lang="cs-CZ" dirty="0" smtClean="0"/>
              <a:t>(vysoký </a:t>
            </a:r>
            <a:r>
              <a:rPr lang="cs-CZ" dirty="0"/>
              <a:t>3. st</a:t>
            </a:r>
            <a:r>
              <a:rPr lang="cs-CZ" dirty="0" smtClean="0"/>
              <a:t>.) vrch </a:t>
            </a:r>
            <a:r>
              <a:rPr lang="cs-CZ" dirty="0"/>
              <a:t>Českého lesa je </a:t>
            </a:r>
            <a:r>
              <a:rPr lang="cs-CZ" dirty="0" err="1" smtClean="0"/>
              <a:t>Čerchov</a:t>
            </a:r>
            <a:r>
              <a:rPr lang="cs-CZ" dirty="0" smtClean="0"/>
              <a:t>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2.</a:t>
            </a:r>
            <a:r>
              <a:rPr lang="cs-CZ" dirty="0"/>
              <a:t> </a:t>
            </a:r>
            <a:r>
              <a:rPr lang="cs-CZ" dirty="0" smtClean="0"/>
              <a:t>Hedvábí je _________ </a:t>
            </a:r>
            <a:r>
              <a:rPr lang="cs-CZ" dirty="0"/>
              <a:t>(hebký 2. st.) </a:t>
            </a:r>
            <a:r>
              <a:rPr lang="cs-CZ" dirty="0" smtClean="0"/>
              <a:t>než </a:t>
            </a:r>
            <a:r>
              <a:rPr lang="cs-CZ" dirty="0"/>
              <a:t>bavlna. 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3.</a:t>
            </a:r>
            <a:r>
              <a:rPr lang="cs-CZ" dirty="0"/>
              <a:t> </a:t>
            </a:r>
            <a:r>
              <a:rPr lang="cs-CZ" dirty="0" smtClean="0"/>
              <a:t>Staří </a:t>
            </a:r>
            <a:r>
              <a:rPr lang="cs-CZ" dirty="0"/>
              <a:t>lidé </a:t>
            </a:r>
            <a:r>
              <a:rPr lang="cs-CZ" dirty="0" smtClean="0"/>
              <a:t>mají _______ </a:t>
            </a:r>
            <a:r>
              <a:rPr lang="cs-CZ" dirty="0"/>
              <a:t>( křehký 2. st.) </a:t>
            </a:r>
            <a:r>
              <a:rPr lang="cs-CZ" dirty="0" smtClean="0"/>
              <a:t>kosti </a:t>
            </a:r>
            <a:r>
              <a:rPr lang="cs-CZ" dirty="0"/>
              <a:t>než </a:t>
            </a:r>
            <a:r>
              <a:rPr lang="cs-CZ" dirty="0" smtClean="0"/>
              <a:t>  mladí</a:t>
            </a:r>
            <a:r>
              <a:rPr lang="cs-CZ" dirty="0"/>
              <a:t>.  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4.</a:t>
            </a:r>
            <a:r>
              <a:rPr lang="cs-CZ" dirty="0"/>
              <a:t> </a:t>
            </a:r>
            <a:r>
              <a:rPr lang="cs-CZ" dirty="0" smtClean="0"/>
              <a:t>Toto řešení je  ________ (jednoduchý 3. st.).  </a:t>
            </a:r>
            <a:endParaRPr lang="cs-CZ" dirty="0"/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5.</a:t>
            </a:r>
            <a:r>
              <a:rPr lang="cs-CZ" dirty="0"/>
              <a:t> </a:t>
            </a:r>
            <a:r>
              <a:rPr lang="cs-CZ" dirty="0" smtClean="0"/>
              <a:t>Konečně </a:t>
            </a:r>
            <a:r>
              <a:rPr lang="cs-CZ" dirty="0"/>
              <a:t>má </a:t>
            </a:r>
            <a:r>
              <a:rPr lang="cs-CZ" dirty="0" smtClean="0"/>
              <a:t>Jana __________ </a:t>
            </a:r>
            <a:r>
              <a:rPr lang="cs-CZ" dirty="0"/>
              <a:t>(dobrý 2. st</a:t>
            </a:r>
            <a:r>
              <a:rPr lang="cs-CZ" dirty="0" smtClean="0"/>
              <a:t>.)   náladu. </a:t>
            </a:r>
          </a:p>
          <a:p>
            <a:pPr marL="45720" indent="0">
              <a:buNone/>
            </a:pPr>
            <a:r>
              <a:rPr lang="cs-CZ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6083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476672"/>
            <a:ext cx="8820472" cy="936104"/>
          </a:xfrm>
        </p:spPr>
        <p:txBody>
          <a:bodyPr>
            <a:normAutofit fontScale="90000"/>
          </a:bodyPr>
          <a:lstStyle/>
          <a:p>
            <a:pPr marL="0" lv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</a:rPr>
              <a:t>ŘEŠENÍ</a:t>
            </a:r>
            <a:r>
              <a:rPr lang="cs-CZ" sz="4800" dirty="0"/>
              <a:t/>
            </a:r>
            <a:br>
              <a:rPr lang="cs-CZ" sz="4800" dirty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07504" y="1412776"/>
            <a:ext cx="9036496" cy="504056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cs-CZ" dirty="0" smtClean="0"/>
              <a:t>1. </a:t>
            </a:r>
            <a:r>
              <a:rPr lang="cs-CZ" dirty="0" smtClean="0">
                <a:solidFill>
                  <a:srgbClr val="FF0000"/>
                </a:solidFill>
              </a:rPr>
              <a:t>NEJVYŠŠÍ</a:t>
            </a:r>
            <a:r>
              <a:rPr lang="cs-CZ" dirty="0" smtClean="0"/>
              <a:t> vrch </a:t>
            </a:r>
            <a:r>
              <a:rPr lang="cs-CZ" dirty="0"/>
              <a:t>Českého lesa je </a:t>
            </a:r>
            <a:r>
              <a:rPr lang="cs-CZ" dirty="0" err="1" smtClean="0"/>
              <a:t>Čerchov</a:t>
            </a:r>
            <a:r>
              <a:rPr lang="cs-CZ" dirty="0" smtClean="0"/>
              <a:t>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2.</a:t>
            </a:r>
            <a:r>
              <a:rPr lang="cs-CZ" dirty="0"/>
              <a:t> </a:t>
            </a:r>
            <a:r>
              <a:rPr lang="cs-CZ" dirty="0" smtClean="0"/>
              <a:t>Hedvábí je  </a:t>
            </a:r>
            <a:r>
              <a:rPr lang="cs-CZ" dirty="0" smtClean="0">
                <a:solidFill>
                  <a:srgbClr val="FF0000"/>
                </a:solidFill>
              </a:rPr>
              <a:t>HEBČÍ</a:t>
            </a:r>
            <a:r>
              <a:rPr lang="cs-CZ" dirty="0" smtClean="0"/>
              <a:t> než </a:t>
            </a:r>
            <a:r>
              <a:rPr lang="cs-CZ" dirty="0"/>
              <a:t>bavlna. 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3.</a:t>
            </a:r>
            <a:r>
              <a:rPr lang="cs-CZ" dirty="0"/>
              <a:t> </a:t>
            </a:r>
            <a:r>
              <a:rPr lang="cs-CZ" dirty="0" smtClean="0"/>
              <a:t>Staří </a:t>
            </a:r>
            <a:r>
              <a:rPr lang="cs-CZ" dirty="0"/>
              <a:t>lidé </a:t>
            </a:r>
            <a:r>
              <a:rPr lang="cs-CZ" dirty="0" smtClean="0"/>
              <a:t>mají  </a:t>
            </a:r>
            <a:r>
              <a:rPr lang="cs-CZ" dirty="0" smtClean="0">
                <a:solidFill>
                  <a:srgbClr val="FF0000"/>
                </a:solidFill>
              </a:rPr>
              <a:t>KŘEHČÍ</a:t>
            </a:r>
            <a:r>
              <a:rPr lang="cs-CZ" dirty="0" smtClean="0"/>
              <a:t> kosti </a:t>
            </a:r>
            <a:r>
              <a:rPr lang="cs-CZ" dirty="0"/>
              <a:t>než </a:t>
            </a:r>
            <a:r>
              <a:rPr lang="cs-CZ" dirty="0" smtClean="0"/>
              <a:t>  mladí</a:t>
            </a:r>
            <a:r>
              <a:rPr lang="cs-CZ" dirty="0"/>
              <a:t>.  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4.</a:t>
            </a:r>
            <a:r>
              <a:rPr lang="cs-CZ" dirty="0"/>
              <a:t>  Toto řešení je  </a:t>
            </a:r>
            <a:r>
              <a:rPr lang="cs-CZ" dirty="0" smtClean="0">
                <a:solidFill>
                  <a:srgbClr val="FF0000"/>
                </a:solidFill>
              </a:rPr>
              <a:t>NEJJEDNODUŠŠÍ.</a:t>
            </a:r>
            <a:r>
              <a:rPr lang="cs-CZ" dirty="0" smtClean="0"/>
              <a:t> </a:t>
            </a:r>
            <a:endParaRPr lang="cs-CZ" dirty="0"/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5.</a:t>
            </a:r>
            <a:r>
              <a:rPr lang="cs-CZ" dirty="0"/>
              <a:t> </a:t>
            </a:r>
            <a:r>
              <a:rPr lang="cs-CZ" dirty="0" smtClean="0"/>
              <a:t>Konečně </a:t>
            </a:r>
            <a:r>
              <a:rPr lang="cs-CZ" dirty="0"/>
              <a:t>má </a:t>
            </a:r>
            <a:r>
              <a:rPr lang="cs-CZ" dirty="0" smtClean="0"/>
              <a:t>Jana </a:t>
            </a:r>
            <a:r>
              <a:rPr lang="cs-CZ" dirty="0" smtClean="0">
                <a:solidFill>
                  <a:srgbClr val="FF0000"/>
                </a:solidFill>
              </a:rPr>
              <a:t>LEPŠÍ</a:t>
            </a:r>
            <a:r>
              <a:rPr lang="cs-CZ" dirty="0" smtClean="0"/>
              <a:t>  náladu. </a:t>
            </a:r>
          </a:p>
          <a:p>
            <a:pPr marL="45720" indent="0">
              <a:buNone/>
            </a:pPr>
            <a:r>
              <a:rPr lang="cs-CZ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277418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496943" cy="114300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cs-CZ" sz="3600" u="sng" dirty="0" smtClean="0">
                <a:solidFill>
                  <a:srgbClr val="FF0000"/>
                </a:solidFill>
              </a:rPr>
              <a:t>NA KAŽDÉM ŘÁDKU NAJDI 1 ŠPATNĚ NAPSANÝ 2. STUPEŇ PŘÍD. JMÉNA </a:t>
            </a:r>
            <a:endParaRPr lang="cs-CZ" sz="3600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7992888" cy="46805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3600" dirty="0" smtClean="0"/>
              <a:t>1. kratší, hlubší, tišší, jednoduší </a:t>
            </a:r>
          </a:p>
          <a:p>
            <a:pPr marL="45720" indent="0">
              <a:buNone/>
            </a:pPr>
            <a:r>
              <a:rPr lang="cs-CZ" sz="3600" dirty="0" smtClean="0"/>
              <a:t>2. </a:t>
            </a:r>
            <a:r>
              <a:rPr lang="cs-CZ" sz="3600" dirty="0" err="1" smtClean="0"/>
              <a:t>prudčí</a:t>
            </a:r>
            <a:r>
              <a:rPr lang="cs-CZ" sz="3600" dirty="0" smtClean="0"/>
              <a:t>, sladší, nižší, mělčí</a:t>
            </a:r>
          </a:p>
          <a:p>
            <a:pPr marL="45720" indent="0">
              <a:buNone/>
            </a:pPr>
            <a:r>
              <a:rPr lang="cs-CZ" sz="3600" dirty="0" smtClean="0"/>
              <a:t>3. řidší, hlubší, </a:t>
            </a:r>
            <a:r>
              <a:rPr lang="cs-CZ" sz="3600" dirty="0" err="1" smtClean="0"/>
              <a:t>uzší</a:t>
            </a:r>
            <a:r>
              <a:rPr lang="cs-CZ" sz="3600" dirty="0" smtClean="0"/>
              <a:t>, měkčí</a:t>
            </a:r>
          </a:p>
          <a:p>
            <a:pPr marL="45720" indent="0">
              <a:buNone/>
            </a:pPr>
            <a:r>
              <a:rPr lang="cs-CZ" sz="3600" dirty="0" smtClean="0"/>
              <a:t>4. hezčí, </a:t>
            </a:r>
            <a:r>
              <a:rPr lang="cs-CZ" sz="3600" dirty="0" err="1" smtClean="0"/>
              <a:t>drahší</a:t>
            </a:r>
            <a:r>
              <a:rPr lang="cs-CZ" sz="3600" dirty="0" smtClean="0"/>
              <a:t>, křehčí, vlhčí</a:t>
            </a:r>
          </a:p>
          <a:p>
            <a:pPr marL="45720" indent="0">
              <a:buNone/>
            </a:pPr>
            <a:r>
              <a:rPr lang="cs-CZ" sz="3600" dirty="0" smtClean="0"/>
              <a:t> 5. menší, </a:t>
            </a:r>
            <a:r>
              <a:rPr lang="cs-CZ" sz="3600" dirty="0" err="1" smtClean="0"/>
              <a:t>větčí</a:t>
            </a:r>
            <a:r>
              <a:rPr lang="cs-CZ" sz="3600" dirty="0" smtClean="0"/>
              <a:t>, zlejší, hustší</a:t>
            </a:r>
          </a:p>
          <a:p>
            <a:pPr marL="45720" indent="0">
              <a:buNone/>
            </a:pPr>
            <a:r>
              <a:rPr lang="cs-CZ" sz="3600" dirty="0" smtClean="0"/>
              <a:t> 6. </a:t>
            </a:r>
            <a:r>
              <a:rPr lang="cs-CZ" sz="3600" dirty="0" smtClean="0">
                <a:solidFill>
                  <a:schemeClr val="tx2">
                    <a:lumMod val="50000"/>
                  </a:schemeClr>
                </a:solidFill>
              </a:rPr>
              <a:t>zlejší</a:t>
            </a:r>
            <a:r>
              <a:rPr lang="cs-CZ" sz="3600" dirty="0" smtClean="0"/>
              <a:t>, </a:t>
            </a:r>
            <a:r>
              <a:rPr lang="cs-CZ" sz="3600" dirty="0"/>
              <a:t>lepší, tenčí, kluzčí</a:t>
            </a:r>
          </a:p>
        </p:txBody>
      </p:sp>
    </p:spTree>
    <p:extLst>
      <p:ext uri="{BB962C8B-B14F-4D97-AF65-F5344CB8AC3E}">
        <p14:creationId xmlns:p14="http://schemas.microsoft.com/office/powerpoint/2010/main" val="428465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u="sng" dirty="0" smtClean="0">
                <a:solidFill>
                  <a:srgbClr val="FF0000"/>
                </a:solidFill>
              </a:rPr>
              <a:t>ŘEŠENÍ</a:t>
            </a:r>
            <a:endParaRPr lang="cs-CZ" sz="3600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19256" cy="4353347"/>
          </a:xfrm>
        </p:spPr>
        <p:txBody>
          <a:bodyPr>
            <a:normAutofit/>
          </a:bodyPr>
          <a:lstStyle/>
          <a:p>
            <a:pPr marL="788670" indent="-742950">
              <a:buAutoNum type="arabicPeriod"/>
            </a:pPr>
            <a:r>
              <a:rPr lang="cs-CZ" sz="3600" dirty="0" smtClean="0"/>
              <a:t>kratší, hlubší, tišší, </a:t>
            </a:r>
            <a:r>
              <a:rPr lang="cs-CZ" sz="3600" u="sng" dirty="0" smtClean="0"/>
              <a:t>jednodu</a:t>
            </a:r>
            <a:r>
              <a:rPr lang="cs-CZ" sz="3600" u="sng" dirty="0" smtClean="0">
                <a:solidFill>
                  <a:srgbClr val="FF0000"/>
                </a:solidFill>
              </a:rPr>
              <a:t>šš</a:t>
            </a:r>
            <a:r>
              <a:rPr lang="cs-CZ" sz="3600" u="sng" dirty="0" smtClean="0"/>
              <a:t>í</a:t>
            </a:r>
            <a:r>
              <a:rPr lang="cs-CZ" sz="3600" dirty="0" smtClean="0"/>
              <a:t> </a:t>
            </a:r>
          </a:p>
          <a:p>
            <a:pPr marL="788670" indent="-742950">
              <a:buAutoNum type="arabicPeriod"/>
            </a:pPr>
            <a:r>
              <a:rPr lang="cs-CZ" sz="3600" u="sng" dirty="0" smtClean="0"/>
              <a:t>prud</a:t>
            </a:r>
            <a:r>
              <a:rPr lang="cs-CZ" sz="3600" u="sng" dirty="0" smtClean="0">
                <a:solidFill>
                  <a:srgbClr val="FF0000"/>
                </a:solidFill>
              </a:rPr>
              <a:t>š</a:t>
            </a:r>
            <a:r>
              <a:rPr lang="cs-CZ" sz="3600" u="sng" dirty="0" smtClean="0"/>
              <a:t>í,</a:t>
            </a:r>
            <a:r>
              <a:rPr lang="cs-CZ" sz="3600" dirty="0" smtClean="0"/>
              <a:t> sladší, nižší, mělčí</a:t>
            </a:r>
          </a:p>
          <a:p>
            <a:pPr marL="45720" indent="0">
              <a:buNone/>
            </a:pPr>
            <a:r>
              <a:rPr lang="cs-CZ" sz="3600" dirty="0" smtClean="0"/>
              <a:t>3. řidší, hlubší, </a:t>
            </a:r>
            <a:r>
              <a:rPr lang="cs-CZ" sz="3600" u="sng" dirty="0" smtClean="0"/>
              <a:t>u</a:t>
            </a:r>
            <a:r>
              <a:rPr lang="cs-CZ" sz="3600" u="sng" dirty="0" smtClean="0">
                <a:solidFill>
                  <a:srgbClr val="FF0000"/>
                </a:solidFill>
              </a:rPr>
              <a:t>ž</a:t>
            </a:r>
            <a:r>
              <a:rPr lang="cs-CZ" sz="3600" u="sng" dirty="0" smtClean="0"/>
              <a:t>ší</a:t>
            </a:r>
            <a:r>
              <a:rPr lang="cs-CZ" sz="3600" dirty="0" smtClean="0"/>
              <a:t>, měkčí</a:t>
            </a:r>
          </a:p>
          <a:p>
            <a:pPr marL="45720" indent="0">
              <a:buNone/>
            </a:pPr>
            <a:r>
              <a:rPr lang="cs-CZ" sz="3600" dirty="0" smtClean="0"/>
              <a:t>4. hezčí, </a:t>
            </a:r>
            <a:r>
              <a:rPr lang="cs-CZ" sz="3600" u="sng" dirty="0" smtClean="0"/>
              <a:t>dra</a:t>
            </a:r>
            <a:r>
              <a:rPr lang="cs-CZ" sz="3600" u="sng" dirty="0" smtClean="0">
                <a:solidFill>
                  <a:srgbClr val="FF0000"/>
                </a:solidFill>
              </a:rPr>
              <a:t>žš</a:t>
            </a:r>
            <a:r>
              <a:rPr lang="cs-CZ" sz="3600" u="sng" dirty="0" smtClean="0"/>
              <a:t>í</a:t>
            </a:r>
            <a:r>
              <a:rPr lang="cs-CZ" sz="3600" dirty="0" smtClean="0"/>
              <a:t>, křehčí, vlhčí</a:t>
            </a:r>
          </a:p>
          <a:p>
            <a:pPr marL="45720" indent="0">
              <a:buNone/>
            </a:pPr>
            <a:r>
              <a:rPr lang="cs-CZ" sz="3600" dirty="0" smtClean="0"/>
              <a:t>5. menší, vět</a:t>
            </a:r>
            <a:r>
              <a:rPr lang="cs-CZ" sz="3600" dirty="0" smtClean="0">
                <a:solidFill>
                  <a:srgbClr val="FF0000"/>
                </a:solidFill>
              </a:rPr>
              <a:t>š</a:t>
            </a:r>
            <a:r>
              <a:rPr lang="cs-CZ" sz="3600" dirty="0" smtClean="0"/>
              <a:t>í, hustší, vyšší</a:t>
            </a:r>
          </a:p>
          <a:p>
            <a:pPr marL="45720" indent="0">
              <a:buNone/>
            </a:pPr>
            <a:r>
              <a:rPr lang="cs-CZ" sz="3600" dirty="0" smtClean="0"/>
              <a:t>6. </a:t>
            </a:r>
            <a:r>
              <a:rPr lang="cs-CZ" sz="3600" dirty="0" smtClean="0">
                <a:solidFill>
                  <a:srgbClr val="FF0000"/>
                </a:solidFill>
              </a:rPr>
              <a:t>horší</a:t>
            </a:r>
            <a:r>
              <a:rPr lang="cs-CZ" sz="3600" dirty="0" smtClean="0"/>
              <a:t>, lepší, tenčí, kluzčí 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7730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91264" cy="2160240"/>
          </a:xfrm>
        </p:spPr>
        <p:txBody>
          <a:bodyPr>
            <a:normAutofit fontScale="90000"/>
          </a:bodyPr>
          <a:lstStyle/>
          <a:p>
            <a:pPr lvl="0"/>
            <a:r>
              <a:rPr lang="cs-CZ" u="sng" dirty="0" smtClean="0">
                <a:solidFill>
                  <a:srgbClr val="FF0000"/>
                </a:solidFill>
              </a:rPr>
              <a:t>ROZHODNI, KDE NAPÍŠEŠ  JEN –J- A KDE –JJ-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72816"/>
            <a:ext cx="8712968" cy="5085184"/>
          </a:xfrm>
        </p:spPr>
        <p:txBody>
          <a:bodyPr>
            <a:normAutofit fontScale="92500" lnSpcReduction="10000"/>
          </a:bodyPr>
          <a:lstStyle/>
          <a:p>
            <a:pPr indent="0">
              <a:buNone/>
            </a:pPr>
            <a:r>
              <a:rPr lang="cs-CZ" sz="3000" dirty="0" smtClean="0"/>
              <a:t>1. Před </a:t>
            </a:r>
            <a:r>
              <a:rPr lang="cs-CZ" sz="3000" dirty="0"/>
              <a:t>přísným pohledem svého otce jsem byl čím dál </a:t>
            </a:r>
            <a:r>
              <a:rPr lang="cs-CZ" sz="3000" dirty="0" err="1" smtClean="0"/>
              <a:t>ne_jistější</a:t>
            </a:r>
            <a:r>
              <a:rPr lang="cs-CZ" sz="3000" dirty="0"/>
              <a:t>.</a:t>
            </a:r>
          </a:p>
          <a:p>
            <a:pPr indent="0">
              <a:buNone/>
            </a:pPr>
            <a:r>
              <a:rPr lang="cs-CZ" sz="3000" dirty="0"/>
              <a:t> </a:t>
            </a:r>
          </a:p>
          <a:p>
            <a:pPr indent="0">
              <a:buNone/>
            </a:pPr>
            <a:r>
              <a:rPr lang="cs-CZ" sz="3000" dirty="0" smtClean="0"/>
              <a:t>2. Jana </a:t>
            </a:r>
            <a:r>
              <a:rPr lang="cs-CZ" sz="3000" dirty="0"/>
              <a:t>je </a:t>
            </a:r>
            <a:r>
              <a:rPr lang="cs-CZ" sz="3000" dirty="0" err="1" smtClean="0"/>
              <a:t>ne_jistější</a:t>
            </a:r>
            <a:r>
              <a:rPr lang="cs-CZ" sz="3000" dirty="0" smtClean="0"/>
              <a:t> </a:t>
            </a:r>
            <a:r>
              <a:rPr lang="cs-CZ" sz="3000" dirty="0"/>
              <a:t>v matematice, ale fyzika jí nejde.</a:t>
            </a:r>
          </a:p>
          <a:p>
            <a:pPr indent="0">
              <a:buNone/>
            </a:pPr>
            <a:r>
              <a:rPr lang="cs-CZ" sz="3000" dirty="0"/>
              <a:t> </a:t>
            </a:r>
          </a:p>
          <a:p>
            <a:pPr indent="0">
              <a:buNone/>
            </a:pPr>
            <a:r>
              <a:rPr lang="cs-CZ" sz="3000" dirty="0" smtClean="0"/>
              <a:t>3. Dnes </a:t>
            </a:r>
            <a:r>
              <a:rPr lang="cs-CZ" sz="3000" dirty="0"/>
              <a:t>je </a:t>
            </a:r>
            <a:r>
              <a:rPr lang="cs-CZ" sz="3000" dirty="0" err="1" smtClean="0"/>
              <a:t>ne_jasnější</a:t>
            </a:r>
            <a:r>
              <a:rPr lang="cs-CZ" sz="3000" dirty="0" smtClean="0"/>
              <a:t> </a:t>
            </a:r>
            <a:r>
              <a:rPr lang="cs-CZ" sz="3000" dirty="0"/>
              <a:t>obloha v tomto týdnu</a:t>
            </a:r>
            <a:r>
              <a:rPr lang="cs-CZ" sz="3000" dirty="0" smtClean="0"/>
              <a:t>.</a:t>
            </a:r>
          </a:p>
          <a:p>
            <a:pPr indent="0">
              <a:buNone/>
            </a:pPr>
            <a:endParaRPr lang="cs-CZ" sz="3000" dirty="0" smtClean="0"/>
          </a:p>
          <a:p>
            <a:pPr indent="0">
              <a:buNone/>
            </a:pPr>
            <a:r>
              <a:rPr lang="cs-CZ" sz="3000" dirty="0" smtClean="0"/>
              <a:t>4. </a:t>
            </a:r>
            <a:r>
              <a:rPr lang="cs-CZ" sz="3000" dirty="0" err="1" smtClean="0"/>
              <a:t>Ne_jedovatější</a:t>
            </a:r>
            <a:r>
              <a:rPr lang="cs-CZ" sz="3000" dirty="0" smtClean="0"/>
              <a:t> hadi v našich zemích nežijí.</a:t>
            </a:r>
          </a:p>
          <a:p>
            <a:pPr indent="0">
              <a:buNone/>
            </a:pPr>
            <a:endParaRPr lang="cs-CZ" sz="3000" dirty="0"/>
          </a:p>
          <a:p>
            <a:pPr indent="0">
              <a:buNone/>
            </a:pPr>
            <a:r>
              <a:rPr lang="cs-CZ" sz="3000" dirty="0" smtClean="0"/>
              <a:t>5. Užovky žijící u nás jsou </a:t>
            </a:r>
            <a:r>
              <a:rPr lang="cs-CZ" sz="3000" dirty="0" err="1" smtClean="0"/>
              <a:t>ne_jedovaté</a:t>
            </a:r>
            <a:r>
              <a:rPr lang="cs-CZ" sz="3000" dirty="0" smtClean="0"/>
              <a:t>. </a:t>
            </a:r>
          </a:p>
          <a:p>
            <a:pPr indent="0">
              <a:buNone/>
            </a:pPr>
            <a:r>
              <a:rPr lang="cs-CZ" sz="3000" dirty="0" smtClean="0"/>
              <a:t> </a:t>
            </a:r>
            <a:endParaRPr lang="cs-CZ" sz="3000" dirty="0"/>
          </a:p>
          <a:p>
            <a:pPr indent="0">
              <a:buNone/>
            </a:pPr>
            <a:r>
              <a:rPr lang="cs-CZ" sz="3000" dirty="0" smtClean="0"/>
              <a:t>6. Obraz </a:t>
            </a:r>
            <a:r>
              <a:rPr lang="cs-CZ" sz="3000" dirty="0"/>
              <a:t>byl </a:t>
            </a:r>
            <a:r>
              <a:rPr lang="cs-CZ" sz="3000" dirty="0" err="1" smtClean="0"/>
              <a:t>ne_jasnější</a:t>
            </a:r>
            <a:r>
              <a:rPr lang="cs-CZ" sz="3000" dirty="0" smtClean="0"/>
              <a:t>  a ne _jasnější, </a:t>
            </a:r>
            <a:r>
              <a:rPr lang="cs-CZ" sz="3000" dirty="0"/>
              <a:t>až se úplně ztratil.</a:t>
            </a:r>
          </a:p>
          <a:p>
            <a:pPr indent="0">
              <a:buNone/>
            </a:pPr>
            <a:r>
              <a:rPr lang="cs-CZ" sz="3000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584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91264" cy="1224136"/>
          </a:xfrm>
        </p:spPr>
        <p:txBody>
          <a:bodyPr>
            <a:normAutofit fontScale="90000"/>
          </a:bodyPr>
          <a:lstStyle/>
          <a:p>
            <a:pPr lvl="0"/>
            <a:r>
              <a:rPr lang="cs-CZ" u="sng" dirty="0" smtClean="0">
                <a:solidFill>
                  <a:srgbClr val="FF0000"/>
                </a:solidFill>
              </a:rPr>
              <a:t>ŘEŠENÍ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424936" cy="5877272"/>
          </a:xfrm>
        </p:spPr>
        <p:txBody>
          <a:bodyPr>
            <a:normAutofit lnSpcReduction="10000"/>
          </a:bodyPr>
          <a:lstStyle/>
          <a:p>
            <a:pPr indent="0">
              <a:buNone/>
            </a:pPr>
            <a:r>
              <a:rPr lang="cs-CZ" sz="3000" dirty="0" smtClean="0"/>
              <a:t>1. Před </a:t>
            </a:r>
            <a:r>
              <a:rPr lang="cs-CZ" sz="3000" dirty="0"/>
              <a:t>přísným pohledem svého otce jsem byl čím dál </a:t>
            </a:r>
            <a:r>
              <a:rPr lang="cs-CZ" sz="3000" dirty="0" smtClean="0"/>
              <a:t>ne</a:t>
            </a:r>
            <a:r>
              <a:rPr lang="cs-CZ" sz="3000" dirty="0" smtClean="0">
                <a:solidFill>
                  <a:srgbClr val="FF0000"/>
                </a:solidFill>
              </a:rPr>
              <a:t>j</a:t>
            </a:r>
            <a:r>
              <a:rPr lang="cs-CZ" sz="3000" dirty="0" smtClean="0"/>
              <a:t>istější</a:t>
            </a:r>
            <a:r>
              <a:rPr lang="cs-CZ" sz="3000" dirty="0"/>
              <a:t>.</a:t>
            </a:r>
          </a:p>
          <a:p>
            <a:pPr indent="0">
              <a:buNone/>
            </a:pPr>
            <a:r>
              <a:rPr lang="cs-CZ" sz="3000" dirty="0"/>
              <a:t> </a:t>
            </a:r>
          </a:p>
          <a:p>
            <a:pPr indent="0">
              <a:buNone/>
            </a:pPr>
            <a:r>
              <a:rPr lang="cs-CZ" sz="3000" dirty="0" smtClean="0"/>
              <a:t>2. Jana </a:t>
            </a:r>
            <a:r>
              <a:rPr lang="cs-CZ" sz="3000" dirty="0"/>
              <a:t>je </a:t>
            </a:r>
            <a:r>
              <a:rPr lang="cs-CZ" sz="3000" dirty="0" smtClean="0"/>
              <a:t>ne</a:t>
            </a:r>
            <a:r>
              <a:rPr lang="cs-CZ" sz="3000" dirty="0" smtClean="0">
                <a:solidFill>
                  <a:srgbClr val="FF0000"/>
                </a:solidFill>
              </a:rPr>
              <a:t>jj</a:t>
            </a:r>
            <a:r>
              <a:rPr lang="cs-CZ" sz="3000" dirty="0" smtClean="0"/>
              <a:t>istější </a:t>
            </a:r>
            <a:r>
              <a:rPr lang="cs-CZ" sz="3000" dirty="0"/>
              <a:t>v matematice, ale fyzika jí nejde.</a:t>
            </a:r>
          </a:p>
          <a:p>
            <a:pPr indent="0">
              <a:buNone/>
            </a:pPr>
            <a:r>
              <a:rPr lang="cs-CZ" sz="3000" dirty="0"/>
              <a:t> </a:t>
            </a:r>
          </a:p>
          <a:p>
            <a:pPr indent="0">
              <a:buNone/>
            </a:pPr>
            <a:r>
              <a:rPr lang="cs-CZ" sz="3000" dirty="0" smtClean="0"/>
              <a:t>3. Dnes </a:t>
            </a:r>
            <a:r>
              <a:rPr lang="cs-CZ" sz="3000" dirty="0"/>
              <a:t>je </a:t>
            </a:r>
            <a:r>
              <a:rPr lang="cs-CZ" sz="3000" dirty="0" smtClean="0"/>
              <a:t>ne</a:t>
            </a:r>
            <a:r>
              <a:rPr lang="cs-CZ" sz="3000" dirty="0" smtClean="0">
                <a:solidFill>
                  <a:srgbClr val="FF0000"/>
                </a:solidFill>
              </a:rPr>
              <a:t>jj</a:t>
            </a:r>
            <a:r>
              <a:rPr lang="cs-CZ" sz="3000" dirty="0" smtClean="0"/>
              <a:t>asnější </a:t>
            </a:r>
            <a:r>
              <a:rPr lang="cs-CZ" sz="3000" dirty="0"/>
              <a:t>obloha v tomto týdnu</a:t>
            </a:r>
            <a:r>
              <a:rPr lang="cs-CZ" sz="3000" dirty="0" smtClean="0"/>
              <a:t>.</a:t>
            </a:r>
          </a:p>
          <a:p>
            <a:pPr indent="0">
              <a:buNone/>
            </a:pPr>
            <a:endParaRPr lang="cs-CZ" sz="3000" dirty="0" smtClean="0"/>
          </a:p>
          <a:p>
            <a:pPr indent="0">
              <a:buNone/>
            </a:pPr>
            <a:r>
              <a:rPr lang="cs-CZ" sz="3000" dirty="0" smtClean="0"/>
              <a:t>4. Ne</a:t>
            </a:r>
            <a:r>
              <a:rPr lang="cs-CZ" sz="3000" dirty="0" smtClean="0">
                <a:solidFill>
                  <a:srgbClr val="FF0000"/>
                </a:solidFill>
              </a:rPr>
              <a:t>jj</a:t>
            </a:r>
            <a:r>
              <a:rPr lang="cs-CZ" sz="3000" dirty="0" smtClean="0"/>
              <a:t>edovatější hadi v našich zemích nežijí.</a:t>
            </a:r>
          </a:p>
          <a:p>
            <a:pPr indent="0">
              <a:buNone/>
            </a:pPr>
            <a:endParaRPr lang="cs-CZ" sz="3000" dirty="0"/>
          </a:p>
          <a:p>
            <a:pPr indent="0">
              <a:buNone/>
            </a:pPr>
            <a:r>
              <a:rPr lang="cs-CZ" sz="3000" dirty="0" smtClean="0"/>
              <a:t>5. Užovky žijící u nás jsou ne</a:t>
            </a:r>
            <a:r>
              <a:rPr lang="cs-CZ" sz="3000" dirty="0" smtClean="0">
                <a:solidFill>
                  <a:srgbClr val="FF0000"/>
                </a:solidFill>
              </a:rPr>
              <a:t>j</a:t>
            </a:r>
            <a:r>
              <a:rPr lang="cs-CZ" sz="3000" dirty="0" smtClean="0"/>
              <a:t>edovaté. </a:t>
            </a:r>
          </a:p>
          <a:p>
            <a:pPr indent="0">
              <a:buNone/>
            </a:pPr>
            <a:endParaRPr lang="cs-CZ" sz="3000" dirty="0"/>
          </a:p>
          <a:p>
            <a:pPr indent="0">
              <a:buNone/>
            </a:pPr>
            <a:r>
              <a:rPr lang="cs-CZ" sz="3000" dirty="0" smtClean="0"/>
              <a:t>6. Obraz </a:t>
            </a:r>
            <a:r>
              <a:rPr lang="cs-CZ" sz="3000" dirty="0"/>
              <a:t>byl </a:t>
            </a:r>
            <a:r>
              <a:rPr lang="cs-CZ" sz="3000" dirty="0" smtClean="0"/>
              <a:t>ne</a:t>
            </a:r>
            <a:r>
              <a:rPr lang="cs-CZ" sz="3000" dirty="0" smtClean="0">
                <a:solidFill>
                  <a:srgbClr val="FF0000"/>
                </a:solidFill>
              </a:rPr>
              <a:t>j</a:t>
            </a:r>
            <a:r>
              <a:rPr lang="cs-CZ" sz="3000" dirty="0" smtClean="0"/>
              <a:t>asnější a ne</a:t>
            </a:r>
            <a:r>
              <a:rPr lang="cs-CZ" sz="3000" dirty="0" smtClean="0">
                <a:solidFill>
                  <a:srgbClr val="FF0000"/>
                </a:solidFill>
              </a:rPr>
              <a:t>j</a:t>
            </a:r>
            <a:r>
              <a:rPr lang="cs-CZ" sz="3000" dirty="0" smtClean="0"/>
              <a:t>asnější, </a:t>
            </a:r>
            <a:r>
              <a:rPr lang="cs-CZ" sz="3000" dirty="0"/>
              <a:t>až se úplně ztratil.</a:t>
            </a:r>
          </a:p>
          <a:p>
            <a:pPr indent="0">
              <a:buNone/>
            </a:pPr>
            <a:r>
              <a:rPr lang="cs-CZ" sz="3000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6795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POZOR NA PRAVOPIS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9036496" cy="5544616"/>
          </a:xfrm>
        </p:spPr>
        <p:txBody>
          <a:bodyPr>
            <a:normAutofit/>
          </a:bodyPr>
          <a:lstStyle/>
          <a:p>
            <a:pPr marL="240030" indent="-514350">
              <a:buFont typeface="+mj-lt"/>
              <a:buAutoNum type="arabicPeriod"/>
            </a:pPr>
            <a:r>
              <a:rPr lang="cs-CZ" dirty="0" smtClean="0"/>
              <a:t>Jirka je </a:t>
            </a:r>
            <a:r>
              <a:rPr lang="cs-CZ" dirty="0" err="1" smtClean="0"/>
              <a:t>upřím</a:t>
            </a:r>
            <a:r>
              <a:rPr lang="cs-CZ" dirty="0" smtClean="0"/>
              <a:t>__</a:t>
            </a:r>
            <a:r>
              <a:rPr lang="cs-CZ" dirty="0" err="1" smtClean="0"/>
              <a:t>jší</a:t>
            </a:r>
            <a:r>
              <a:rPr lang="cs-CZ" dirty="0" smtClean="0"/>
              <a:t> než já.</a:t>
            </a:r>
          </a:p>
          <a:p>
            <a:pPr marL="240030" indent="-514350">
              <a:buFont typeface="+mj-lt"/>
              <a:buAutoNum type="arabicPeriod"/>
            </a:pPr>
            <a:endParaRPr lang="cs-CZ" dirty="0" smtClean="0"/>
          </a:p>
          <a:p>
            <a:pPr marL="240030" indent="-514350">
              <a:buFont typeface="+mj-lt"/>
              <a:buAutoNum type="arabicPeriod"/>
            </a:pPr>
            <a:r>
              <a:rPr lang="cs-CZ" dirty="0" smtClean="0"/>
              <a:t>Šaty byly ušity z ne __</a:t>
            </a:r>
            <a:r>
              <a:rPr lang="cs-CZ" dirty="0" err="1" smtClean="0"/>
              <a:t>em</a:t>
            </a:r>
            <a:r>
              <a:rPr lang="cs-CZ" dirty="0" smtClean="0"/>
              <a:t>__</a:t>
            </a:r>
            <a:r>
              <a:rPr lang="cs-CZ" dirty="0" err="1" smtClean="0"/>
              <a:t>jšího</a:t>
            </a:r>
            <a:r>
              <a:rPr lang="cs-CZ" dirty="0" smtClean="0"/>
              <a:t> hedvábí.</a:t>
            </a:r>
          </a:p>
          <a:p>
            <a:pPr marL="240030" indent="-514350">
              <a:buFont typeface="+mj-lt"/>
              <a:buAutoNum type="arabicPeriod"/>
            </a:pPr>
            <a:endParaRPr lang="cs-CZ" dirty="0" smtClean="0"/>
          </a:p>
          <a:p>
            <a:pPr marL="240030" indent="-514350">
              <a:buFont typeface="+mj-lt"/>
              <a:buAutoNum type="arabicPeriod"/>
            </a:pPr>
            <a:r>
              <a:rPr lang="cs-CZ" dirty="0" smtClean="0"/>
              <a:t>Noc byla tem__</a:t>
            </a:r>
            <a:r>
              <a:rPr lang="cs-CZ" dirty="0" err="1" smtClean="0"/>
              <a:t>jší</a:t>
            </a:r>
            <a:r>
              <a:rPr lang="cs-CZ" dirty="0" smtClean="0"/>
              <a:t> a tem__</a:t>
            </a:r>
            <a:r>
              <a:rPr lang="cs-CZ" dirty="0" err="1" smtClean="0"/>
              <a:t>jší</a:t>
            </a:r>
            <a:r>
              <a:rPr lang="cs-CZ" dirty="0" smtClean="0"/>
              <a:t>.</a:t>
            </a:r>
          </a:p>
          <a:p>
            <a:pPr marL="240030" indent="-514350">
              <a:buFont typeface="+mj-lt"/>
              <a:buAutoNum type="arabicPeriod"/>
            </a:pPr>
            <a:endParaRPr lang="cs-CZ" dirty="0" smtClean="0"/>
          </a:p>
          <a:p>
            <a:pPr marL="240030" indent="-514350">
              <a:buFont typeface="+mj-lt"/>
              <a:buAutoNum type="arabicPeriod"/>
            </a:pPr>
            <a:r>
              <a:rPr lang="cs-CZ" dirty="0" smtClean="0"/>
              <a:t>Po absolvování kurzu jsem byl daleko </a:t>
            </a:r>
            <a:r>
              <a:rPr lang="cs-CZ" dirty="0" err="1" smtClean="0"/>
              <a:t>sebevědom</a:t>
            </a:r>
            <a:r>
              <a:rPr lang="cs-CZ" dirty="0" smtClean="0"/>
              <a:t>__</a:t>
            </a:r>
            <a:r>
              <a:rPr lang="cs-CZ" dirty="0" err="1" smtClean="0"/>
              <a:t>jší</a:t>
            </a:r>
            <a:r>
              <a:rPr lang="cs-CZ" dirty="0" smtClean="0"/>
              <a:t>.</a:t>
            </a:r>
          </a:p>
          <a:p>
            <a:pPr marL="240030" indent="-514350">
              <a:buFont typeface="+mj-lt"/>
              <a:buAutoNum type="arabicPeriod"/>
            </a:pPr>
            <a:endParaRPr lang="cs-CZ" dirty="0" smtClean="0"/>
          </a:p>
          <a:p>
            <a:pPr marL="240030" indent="-514350">
              <a:buFont typeface="+mj-lt"/>
              <a:buAutoNum type="arabicPeriod"/>
            </a:pPr>
            <a:r>
              <a:rPr lang="cs-CZ" dirty="0" smtClean="0"/>
              <a:t>Karel Čapek patří k </a:t>
            </a:r>
            <a:r>
              <a:rPr lang="cs-CZ" dirty="0" err="1" smtClean="0"/>
              <a:t>nejznám</a:t>
            </a:r>
            <a:r>
              <a:rPr lang="cs-CZ" dirty="0" smtClean="0"/>
              <a:t>__ </a:t>
            </a:r>
            <a:r>
              <a:rPr lang="cs-CZ" dirty="0" err="1" smtClean="0"/>
              <a:t>jším</a:t>
            </a:r>
            <a:r>
              <a:rPr lang="cs-CZ" dirty="0" smtClean="0"/>
              <a:t> českým spisovatelům.</a:t>
            </a:r>
          </a:p>
          <a:p>
            <a:pPr marL="240030" indent="-514350">
              <a:buFont typeface="+mj-lt"/>
              <a:buAutoNum type="arabicPeriod"/>
            </a:pPr>
            <a:endParaRPr lang="cs-CZ" dirty="0" smtClean="0"/>
          </a:p>
          <a:p>
            <a:pPr marL="240030" indent="-514350">
              <a:buFont typeface="+mj-lt"/>
              <a:buAutoNum type="arabicPeriod"/>
            </a:pPr>
            <a:r>
              <a:rPr lang="cs-CZ" dirty="0" smtClean="0"/>
              <a:t>Dnes je  příjem __ </a:t>
            </a:r>
            <a:r>
              <a:rPr lang="cs-CZ" dirty="0" err="1" smtClean="0"/>
              <a:t>jší</a:t>
            </a:r>
            <a:r>
              <a:rPr lang="cs-CZ" dirty="0" smtClean="0"/>
              <a:t> sedět venku než doma.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7309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9036496" cy="5544616"/>
          </a:xfrm>
        </p:spPr>
        <p:txBody>
          <a:bodyPr>
            <a:normAutofit/>
          </a:bodyPr>
          <a:lstStyle/>
          <a:p>
            <a:pPr marL="240030" indent="-514350">
              <a:buFont typeface="+mj-lt"/>
              <a:buAutoNum type="arabicPeriod"/>
            </a:pPr>
            <a:r>
              <a:rPr lang="cs-CZ" dirty="0" smtClean="0"/>
              <a:t>Jirka je upří</a:t>
            </a:r>
            <a:r>
              <a:rPr lang="cs-CZ" dirty="0" smtClean="0">
                <a:solidFill>
                  <a:srgbClr val="FF0000"/>
                </a:solidFill>
              </a:rPr>
              <a:t>mně</a:t>
            </a:r>
            <a:r>
              <a:rPr lang="cs-CZ" dirty="0" smtClean="0"/>
              <a:t>jší než já.</a:t>
            </a:r>
          </a:p>
          <a:p>
            <a:pPr marL="240030" indent="-514350">
              <a:buFont typeface="+mj-lt"/>
              <a:buAutoNum type="arabicPeriod"/>
            </a:pPr>
            <a:endParaRPr lang="cs-CZ" dirty="0" smtClean="0"/>
          </a:p>
          <a:p>
            <a:pPr marL="240030" indent="-514350">
              <a:buFont typeface="+mj-lt"/>
              <a:buAutoNum type="arabicPeriod"/>
            </a:pPr>
            <a:r>
              <a:rPr lang="cs-CZ" dirty="0" smtClean="0"/>
              <a:t>Šaty byly ušity z ne</a:t>
            </a:r>
            <a:r>
              <a:rPr lang="cs-CZ" dirty="0" smtClean="0">
                <a:solidFill>
                  <a:srgbClr val="FF0000"/>
                </a:solidFill>
              </a:rPr>
              <a:t>jj</a:t>
            </a:r>
            <a:r>
              <a:rPr lang="cs-CZ" dirty="0" smtClean="0"/>
              <a:t>e</a:t>
            </a:r>
            <a:r>
              <a:rPr lang="cs-CZ" dirty="0" smtClean="0">
                <a:solidFill>
                  <a:srgbClr val="FF0000"/>
                </a:solidFill>
              </a:rPr>
              <a:t>mně</a:t>
            </a:r>
            <a:r>
              <a:rPr lang="cs-CZ" dirty="0" smtClean="0"/>
              <a:t>jšího hedvábí.</a:t>
            </a:r>
          </a:p>
          <a:p>
            <a:pPr marL="240030" indent="-514350">
              <a:buFont typeface="+mj-lt"/>
              <a:buAutoNum type="arabicPeriod"/>
            </a:pPr>
            <a:endParaRPr lang="cs-CZ" dirty="0" smtClean="0"/>
          </a:p>
          <a:p>
            <a:pPr marL="240030" indent="-514350">
              <a:buFont typeface="+mj-lt"/>
              <a:buAutoNum type="arabicPeriod"/>
            </a:pPr>
            <a:r>
              <a:rPr lang="cs-CZ" dirty="0" smtClean="0"/>
              <a:t>Noc byla te</a:t>
            </a:r>
            <a:r>
              <a:rPr lang="cs-CZ" dirty="0" smtClean="0">
                <a:solidFill>
                  <a:srgbClr val="FF0000"/>
                </a:solidFill>
              </a:rPr>
              <a:t>mně</a:t>
            </a:r>
            <a:r>
              <a:rPr lang="cs-CZ" dirty="0" smtClean="0"/>
              <a:t>jší a te</a:t>
            </a:r>
            <a:r>
              <a:rPr lang="cs-CZ" dirty="0" smtClean="0">
                <a:solidFill>
                  <a:srgbClr val="FF0000"/>
                </a:solidFill>
              </a:rPr>
              <a:t>mně</a:t>
            </a:r>
            <a:r>
              <a:rPr lang="cs-CZ" dirty="0" smtClean="0"/>
              <a:t>jší.</a:t>
            </a:r>
          </a:p>
          <a:p>
            <a:pPr marL="240030" indent="-514350">
              <a:buFont typeface="+mj-lt"/>
              <a:buAutoNum type="arabicPeriod"/>
            </a:pPr>
            <a:endParaRPr lang="cs-CZ" dirty="0" smtClean="0"/>
          </a:p>
          <a:p>
            <a:pPr marL="240030" indent="-514350">
              <a:buFont typeface="+mj-lt"/>
              <a:buAutoNum type="arabicPeriod"/>
            </a:pPr>
            <a:r>
              <a:rPr lang="cs-CZ" dirty="0" smtClean="0"/>
              <a:t>Po absolvování kurzu jsem byl daleko sebevědo</a:t>
            </a:r>
            <a:r>
              <a:rPr lang="cs-CZ" dirty="0" smtClean="0">
                <a:solidFill>
                  <a:srgbClr val="FF0000"/>
                </a:solidFill>
              </a:rPr>
              <a:t>mě</a:t>
            </a:r>
            <a:r>
              <a:rPr lang="cs-CZ" dirty="0" smtClean="0"/>
              <a:t>jší.</a:t>
            </a:r>
          </a:p>
          <a:p>
            <a:pPr marL="240030" indent="-514350">
              <a:buFont typeface="+mj-lt"/>
              <a:buAutoNum type="arabicPeriod"/>
            </a:pPr>
            <a:endParaRPr lang="cs-CZ" dirty="0" smtClean="0"/>
          </a:p>
          <a:p>
            <a:pPr marL="240030" indent="-514350">
              <a:buFont typeface="+mj-lt"/>
              <a:buAutoNum type="arabicPeriod"/>
            </a:pPr>
            <a:r>
              <a:rPr lang="cs-CZ" dirty="0" smtClean="0"/>
              <a:t>Karel Čapek patří k nejzná</a:t>
            </a:r>
            <a:r>
              <a:rPr lang="cs-CZ" dirty="0" smtClean="0">
                <a:solidFill>
                  <a:srgbClr val="FF0000"/>
                </a:solidFill>
              </a:rPr>
              <a:t>mě</a:t>
            </a:r>
            <a:r>
              <a:rPr lang="cs-CZ" dirty="0" smtClean="0"/>
              <a:t>jším českým spisovatelům.</a:t>
            </a:r>
          </a:p>
          <a:p>
            <a:pPr marL="240030" indent="-514350">
              <a:buFont typeface="+mj-lt"/>
              <a:buAutoNum type="arabicPeriod"/>
            </a:pPr>
            <a:endParaRPr lang="cs-CZ" dirty="0" smtClean="0"/>
          </a:p>
          <a:p>
            <a:pPr marL="240030" indent="-514350">
              <a:buFont typeface="+mj-lt"/>
              <a:buAutoNum type="arabicPeriod"/>
            </a:pPr>
            <a:r>
              <a:rPr lang="cs-CZ" dirty="0" smtClean="0"/>
              <a:t>Dnes je  příje</a:t>
            </a:r>
            <a:r>
              <a:rPr lang="cs-CZ" dirty="0" smtClean="0">
                <a:solidFill>
                  <a:srgbClr val="FF0000"/>
                </a:solidFill>
              </a:rPr>
              <a:t>mně</a:t>
            </a:r>
            <a:r>
              <a:rPr lang="cs-CZ" dirty="0" smtClean="0"/>
              <a:t>jší sedět venku než doma.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93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   </a:t>
            </a:r>
            <a:r>
              <a:rPr lang="cs-CZ" sz="3200" dirty="0">
                <a:solidFill>
                  <a:srgbClr val="002060"/>
                </a:solidFill>
              </a:rPr>
              <a:t>ODKUD ZNÁŠ TENTO TEXT? </a:t>
            </a:r>
          </a:p>
          <a:p>
            <a:pPr indent="0">
              <a:buNone/>
            </a:pPr>
            <a:r>
              <a:rPr lang="cs-CZ" sz="3200" dirty="0">
                <a:solidFill>
                  <a:srgbClr val="002060"/>
                </a:solidFill>
              </a:rPr>
              <a:t>       KDO JE AUTOREM? </a:t>
            </a:r>
          </a:p>
          <a:p>
            <a:pPr>
              <a:buFont typeface="Wingdings" pitchFamily="2" charset="2"/>
              <a:buChar char="Ø"/>
            </a:pPr>
            <a:endParaRPr lang="cs-CZ" sz="3200" dirty="0" smtClean="0"/>
          </a:p>
          <a:p>
            <a:pPr>
              <a:buFont typeface="Wingdings" pitchFamily="2" charset="2"/>
              <a:buChar char="Ø"/>
            </a:pPr>
            <a:endParaRPr lang="cs-CZ" sz="3200" dirty="0"/>
          </a:p>
          <a:p>
            <a:pPr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   1. </a:t>
            </a:r>
            <a:r>
              <a:rPr lang="cs-CZ" sz="3200" dirty="0"/>
              <a:t>Píseň Náměšť  od Jaroslava </a:t>
            </a:r>
            <a:r>
              <a:rPr lang="cs-CZ" sz="3200" dirty="0" err="1"/>
              <a:t>Hutky</a:t>
            </a:r>
            <a:endParaRPr lang="cs-CZ" sz="3200" dirty="0"/>
          </a:p>
          <a:p>
            <a:endParaRPr lang="cs-CZ" sz="5400" dirty="0"/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6732240" y="5085184"/>
            <a:ext cx="1300078" cy="76944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4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hlinkClick r:id="rId2" action="ppaction://hlinksldjump"/>
              </a:rPr>
              <a:t>zpět</a:t>
            </a:r>
            <a:endParaRPr lang="cs-CZ" sz="4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61265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5257800"/>
          </a:xfrm>
        </p:spPr>
        <p:txBody>
          <a:bodyPr>
            <a:normAutofit/>
          </a:bodyPr>
          <a:lstStyle/>
          <a:p>
            <a:r>
              <a:rPr lang="cs-CZ" sz="3600" dirty="0">
                <a:solidFill>
                  <a:srgbClr val="002060"/>
                </a:solidFill>
              </a:rPr>
              <a:t>2. NAJDI 1., 2. A  3. STUPNĚ PŘÍDAVNÝCH  </a:t>
            </a:r>
          </a:p>
          <a:p>
            <a:pPr indent="0">
              <a:buNone/>
            </a:pPr>
            <a:r>
              <a:rPr lang="cs-CZ" sz="3600" dirty="0">
                <a:solidFill>
                  <a:srgbClr val="002060"/>
                </a:solidFill>
              </a:rPr>
              <a:t>       JMEN</a:t>
            </a:r>
            <a:r>
              <a:rPr lang="cs-CZ" sz="3600" dirty="0" smtClean="0">
                <a:solidFill>
                  <a:srgbClr val="002060"/>
                </a:solidFill>
              </a:rPr>
              <a:t>.</a:t>
            </a:r>
          </a:p>
          <a:p>
            <a:pPr indent="0">
              <a:buNone/>
            </a:pPr>
            <a:endParaRPr lang="cs-CZ" sz="2000" dirty="0" smtClean="0"/>
          </a:p>
          <a:p>
            <a:pPr indent="0">
              <a:buNone/>
            </a:pPr>
            <a:r>
              <a:rPr lang="cs-CZ" sz="2400" dirty="0" smtClean="0"/>
              <a:t>1</a:t>
            </a:r>
            <a:r>
              <a:rPr lang="cs-CZ" sz="2400" dirty="0"/>
              <a:t>. </a:t>
            </a:r>
            <a:r>
              <a:rPr lang="cs-CZ" sz="2400" dirty="0">
                <a:solidFill>
                  <a:srgbClr val="0070C0"/>
                </a:solidFill>
              </a:rPr>
              <a:t>Krásný</a:t>
            </a:r>
            <a:r>
              <a:rPr lang="cs-CZ" sz="2400" dirty="0"/>
              <a:t> je vzduch, </a:t>
            </a:r>
            <a:r>
              <a:rPr lang="cs-CZ" sz="2400" dirty="0">
                <a:solidFill>
                  <a:srgbClr val="FF0000"/>
                </a:solidFill>
              </a:rPr>
              <a:t>krásnější</a:t>
            </a:r>
            <a:r>
              <a:rPr lang="cs-CZ" sz="2400" dirty="0"/>
              <a:t> je moře. </a:t>
            </a:r>
            <a:br>
              <a:rPr lang="cs-CZ" sz="2400" dirty="0"/>
            </a:br>
            <a:r>
              <a:rPr lang="cs-CZ" sz="2400" dirty="0"/>
              <a:t>    Co je </a:t>
            </a:r>
            <a:r>
              <a:rPr lang="cs-CZ" sz="2400" dirty="0">
                <a:solidFill>
                  <a:srgbClr val="00B050"/>
                </a:solidFill>
              </a:rPr>
              <a:t>nejkrásnější</a:t>
            </a:r>
            <a:r>
              <a:rPr lang="cs-CZ" sz="2400" dirty="0"/>
              <a:t>? Co je </a:t>
            </a:r>
            <a:r>
              <a:rPr lang="cs-CZ" sz="2400" dirty="0">
                <a:solidFill>
                  <a:srgbClr val="00B050"/>
                </a:solidFill>
              </a:rPr>
              <a:t>nejkrásnější</a:t>
            </a:r>
            <a:r>
              <a:rPr lang="cs-CZ" sz="2400" dirty="0"/>
              <a:t>? </a:t>
            </a:r>
            <a:r>
              <a:rPr lang="cs-CZ" sz="2400" dirty="0">
                <a:solidFill>
                  <a:srgbClr val="0070C0"/>
                </a:solidFill>
              </a:rPr>
              <a:t>Usměvavé</a:t>
            </a:r>
            <a:r>
              <a:rPr lang="cs-CZ" sz="2400" dirty="0"/>
              <a:t> tváře. </a:t>
            </a:r>
            <a:br>
              <a:rPr lang="cs-CZ" sz="2400" dirty="0"/>
            </a:br>
            <a:r>
              <a:rPr lang="cs-CZ" sz="2400" dirty="0"/>
              <a:t>2. </a:t>
            </a:r>
            <a:r>
              <a:rPr lang="cs-CZ" sz="2400" dirty="0">
                <a:solidFill>
                  <a:srgbClr val="0070C0"/>
                </a:solidFill>
              </a:rPr>
              <a:t>Pevný</a:t>
            </a:r>
            <a:r>
              <a:rPr lang="cs-CZ" sz="2400" dirty="0"/>
              <a:t> je stůl, </a:t>
            </a:r>
            <a:r>
              <a:rPr lang="cs-CZ" sz="2400" dirty="0">
                <a:solidFill>
                  <a:srgbClr val="FF0000"/>
                </a:solidFill>
              </a:rPr>
              <a:t>pevnější</a:t>
            </a:r>
            <a:r>
              <a:rPr lang="cs-CZ" sz="2400" dirty="0"/>
              <a:t> je hora. </a:t>
            </a:r>
            <a:br>
              <a:rPr lang="cs-CZ" sz="2400" dirty="0"/>
            </a:br>
            <a:r>
              <a:rPr lang="cs-CZ" sz="2400" dirty="0"/>
              <a:t>    Co je </a:t>
            </a:r>
            <a:r>
              <a:rPr lang="cs-CZ" sz="2400" dirty="0">
                <a:solidFill>
                  <a:srgbClr val="00B050"/>
                </a:solidFill>
              </a:rPr>
              <a:t>nejpevnější</a:t>
            </a:r>
            <a:r>
              <a:rPr lang="cs-CZ" sz="2400" dirty="0"/>
              <a:t>? Co je </a:t>
            </a:r>
            <a:r>
              <a:rPr lang="cs-CZ" sz="2400" dirty="0">
                <a:solidFill>
                  <a:srgbClr val="00B050"/>
                </a:solidFill>
              </a:rPr>
              <a:t>nejpevnější</a:t>
            </a:r>
            <a:r>
              <a:rPr lang="cs-CZ" sz="2400" dirty="0"/>
              <a:t>? Ta </a:t>
            </a:r>
            <a:r>
              <a:rPr lang="cs-CZ" sz="2400" dirty="0">
                <a:solidFill>
                  <a:srgbClr val="0070C0"/>
                </a:solidFill>
              </a:rPr>
              <a:t>člověčí</a:t>
            </a:r>
            <a:r>
              <a:rPr lang="cs-CZ" sz="2400" dirty="0"/>
              <a:t> víra. </a:t>
            </a:r>
            <a:br>
              <a:rPr lang="cs-CZ" sz="2400" dirty="0"/>
            </a:br>
            <a:r>
              <a:rPr lang="cs-CZ" sz="2400" dirty="0"/>
              <a:t>3. </a:t>
            </a:r>
            <a:r>
              <a:rPr lang="cs-CZ" sz="2400" dirty="0">
                <a:solidFill>
                  <a:srgbClr val="0070C0"/>
                </a:solidFill>
              </a:rPr>
              <a:t>Pustá</a:t>
            </a:r>
            <a:r>
              <a:rPr lang="cs-CZ" sz="2400" dirty="0"/>
              <a:t> je poušť i </a:t>
            </a:r>
            <a:r>
              <a:rPr lang="cs-CZ" sz="2400" dirty="0">
                <a:solidFill>
                  <a:srgbClr val="0070C0"/>
                </a:solidFill>
              </a:rPr>
              <a:t>nebeské</a:t>
            </a:r>
            <a:r>
              <a:rPr lang="cs-CZ" sz="2400" dirty="0"/>
              <a:t> dálky. </a:t>
            </a:r>
            <a:br>
              <a:rPr lang="cs-CZ" sz="2400" dirty="0"/>
            </a:br>
            <a:r>
              <a:rPr lang="cs-CZ" sz="2400" dirty="0"/>
              <a:t>    Co je </a:t>
            </a:r>
            <a:r>
              <a:rPr lang="cs-CZ" sz="2400" dirty="0">
                <a:solidFill>
                  <a:srgbClr val="00B050"/>
                </a:solidFill>
              </a:rPr>
              <a:t>nejpustější</a:t>
            </a:r>
            <a:r>
              <a:rPr lang="cs-CZ" sz="2400" dirty="0"/>
              <a:t>? Co je </a:t>
            </a:r>
            <a:r>
              <a:rPr lang="cs-CZ" sz="2400" dirty="0">
                <a:solidFill>
                  <a:srgbClr val="00B050"/>
                </a:solidFill>
              </a:rPr>
              <a:t>nejpustější</a:t>
            </a:r>
            <a:r>
              <a:rPr lang="cs-CZ" sz="2400" dirty="0"/>
              <a:t>? Žít život bez lásky. </a:t>
            </a:r>
            <a:br>
              <a:rPr lang="cs-CZ" sz="2400" dirty="0"/>
            </a:br>
            <a:r>
              <a:rPr lang="cs-CZ" sz="2400" dirty="0"/>
              <a:t>4. </a:t>
            </a:r>
            <a:r>
              <a:rPr lang="cs-CZ" sz="2400" dirty="0">
                <a:solidFill>
                  <a:srgbClr val="0070C0"/>
                </a:solidFill>
              </a:rPr>
              <a:t>Mocná</a:t>
            </a:r>
            <a:r>
              <a:rPr lang="cs-CZ" sz="2400" dirty="0"/>
              <a:t> je zbraň, </a:t>
            </a:r>
            <a:r>
              <a:rPr lang="cs-CZ" sz="2400" dirty="0">
                <a:solidFill>
                  <a:srgbClr val="FF0000"/>
                </a:solidFill>
              </a:rPr>
              <a:t>mocnější</a:t>
            </a:r>
            <a:r>
              <a:rPr lang="cs-CZ" sz="2400" dirty="0"/>
              <a:t> je právo. </a:t>
            </a:r>
            <a:br>
              <a:rPr lang="cs-CZ" sz="2400" dirty="0"/>
            </a:br>
            <a:r>
              <a:rPr lang="cs-CZ" sz="2400" dirty="0"/>
              <a:t>    Co je </a:t>
            </a:r>
            <a:r>
              <a:rPr lang="cs-CZ" sz="2400" dirty="0">
                <a:solidFill>
                  <a:srgbClr val="00B050"/>
                </a:solidFill>
              </a:rPr>
              <a:t>nejmocnější</a:t>
            </a:r>
            <a:r>
              <a:rPr lang="cs-CZ" sz="2400" dirty="0"/>
              <a:t>? Co je </a:t>
            </a:r>
            <a:r>
              <a:rPr lang="cs-CZ" sz="2400" dirty="0">
                <a:solidFill>
                  <a:srgbClr val="00B050"/>
                </a:solidFill>
              </a:rPr>
              <a:t>nejmocnější</a:t>
            </a:r>
            <a:r>
              <a:rPr lang="cs-CZ" sz="2400" dirty="0"/>
              <a:t>? </a:t>
            </a:r>
            <a:r>
              <a:rPr lang="cs-CZ" sz="2400" dirty="0">
                <a:solidFill>
                  <a:srgbClr val="0070C0"/>
                </a:solidFill>
              </a:rPr>
              <a:t>Pravdomluvné</a:t>
            </a:r>
            <a:r>
              <a:rPr lang="cs-CZ" sz="2400" dirty="0"/>
              <a:t> </a:t>
            </a:r>
          </a:p>
          <a:p>
            <a:pPr indent="0">
              <a:buNone/>
            </a:pPr>
            <a:r>
              <a:rPr lang="cs-CZ" sz="2400" dirty="0"/>
              <a:t>    slovo. </a:t>
            </a:r>
          </a:p>
          <a:p>
            <a:pPr indent="0">
              <a:buNone/>
            </a:pPr>
            <a:r>
              <a:rPr lang="cs-CZ" sz="2400" dirty="0">
                <a:solidFill>
                  <a:srgbClr val="0070C0"/>
                </a:solidFill>
              </a:rPr>
              <a:t>1.stupeň   </a:t>
            </a:r>
            <a:r>
              <a:rPr lang="cs-CZ" sz="2400" dirty="0"/>
              <a:t>                  </a:t>
            </a:r>
            <a:r>
              <a:rPr lang="cs-CZ" sz="2400" dirty="0" smtClean="0"/>
              <a:t>         </a:t>
            </a:r>
            <a:r>
              <a:rPr lang="cs-CZ" sz="2400" dirty="0">
                <a:solidFill>
                  <a:srgbClr val="FF0000"/>
                </a:solidFill>
              </a:rPr>
              <a:t>2. stupeň        </a:t>
            </a:r>
            <a:r>
              <a:rPr lang="cs-CZ" sz="2400" dirty="0" smtClean="0">
                <a:solidFill>
                  <a:srgbClr val="FF0000"/>
                </a:solidFill>
              </a:rPr>
              <a:t>                        </a:t>
            </a:r>
            <a:r>
              <a:rPr lang="cs-CZ" sz="2400" dirty="0">
                <a:solidFill>
                  <a:srgbClr val="00B050"/>
                </a:solidFill>
              </a:rPr>
              <a:t>3.stupeň</a:t>
            </a: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6876256" y="332656"/>
            <a:ext cx="1872629" cy="76944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4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hlinkClick r:id="rId2" action="ppaction://hlinksldjump"/>
              </a:rPr>
              <a:t>zpět</a:t>
            </a:r>
            <a:endParaRPr lang="cs-CZ" sz="4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3346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2060"/>
                </a:solidFill>
              </a:rPr>
              <a:t>POSLEDNÍ </a:t>
            </a:r>
            <a:r>
              <a:rPr lang="cs-CZ" sz="4000" dirty="0">
                <a:solidFill>
                  <a:srgbClr val="002060"/>
                </a:solidFill>
              </a:rPr>
              <a:t>ČÁST TEXTU CHYBÍ, UMÍŠ </a:t>
            </a:r>
          </a:p>
          <a:p>
            <a:pPr indent="0">
              <a:buNone/>
            </a:pPr>
            <a:r>
              <a:rPr lang="cs-CZ" sz="4000" dirty="0">
                <a:solidFill>
                  <a:srgbClr val="002060"/>
                </a:solidFill>
              </a:rPr>
              <a:t>  </a:t>
            </a:r>
            <a:r>
              <a:rPr lang="cs-CZ" sz="4000" dirty="0" smtClean="0">
                <a:solidFill>
                  <a:srgbClr val="002060"/>
                </a:solidFill>
              </a:rPr>
              <a:t> JI </a:t>
            </a:r>
            <a:r>
              <a:rPr lang="cs-CZ" sz="4000" dirty="0">
                <a:solidFill>
                  <a:srgbClr val="002060"/>
                </a:solidFill>
              </a:rPr>
              <a:t>DOPLNIT?</a:t>
            </a:r>
            <a:r>
              <a:rPr lang="cs-CZ" sz="4000" dirty="0"/>
              <a:t> </a:t>
            </a:r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r>
              <a:rPr lang="cs-CZ" sz="3600" dirty="0" smtClean="0"/>
              <a:t>  </a:t>
            </a:r>
            <a:endParaRPr lang="cs-CZ" sz="3600" dirty="0"/>
          </a:p>
          <a:p>
            <a:pPr indent="0">
              <a:buNone/>
            </a:pPr>
            <a:r>
              <a:rPr lang="cs-CZ" sz="3600" dirty="0" smtClean="0"/>
              <a:t>     Velká </a:t>
            </a:r>
            <a:r>
              <a:rPr lang="cs-CZ" sz="3600" dirty="0"/>
              <a:t>je zem šplouchá po ní voda. </a:t>
            </a:r>
            <a:br>
              <a:rPr lang="cs-CZ" sz="3600" dirty="0"/>
            </a:br>
            <a:r>
              <a:rPr lang="cs-CZ" sz="3600" dirty="0"/>
              <a:t>    </a:t>
            </a:r>
            <a:r>
              <a:rPr lang="cs-CZ" sz="3600" dirty="0" smtClean="0"/>
              <a:t> Co </a:t>
            </a:r>
            <a:r>
              <a:rPr lang="cs-CZ" sz="3600" dirty="0"/>
              <a:t>je však největší? Co je však největší?  </a:t>
            </a:r>
            <a:r>
              <a:rPr lang="cs-CZ" sz="3600" dirty="0" smtClean="0"/>
              <a:t> </a:t>
            </a:r>
          </a:p>
          <a:p>
            <a:pPr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 Ta </a:t>
            </a:r>
            <a:r>
              <a:rPr lang="cs-CZ" sz="3600" dirty="0"/>
              <a:t>lidská svoboda.</a:t>
            </a: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5652119" y="5224797"/>
            <a:ext cx="1872629" cy="76944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4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hlinkClick r:id="rId2" action="ppaction://hlinksldjump"/>
              </a:rPr>
              <a:t>zpět</a:t>
            </a:r>
            <a:endParaRPr lang="cs-CZ" sz="4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51246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620688"/>
            <a:ext cx="7024744" cy="1143000"/>
          </a:xfrm>
        </p:spPr>
        <p:txBody>
          <a:bodyPr/>
          <a:lstStyle/>
          <a:p>
            <a:r>
              <a:rPr lang="cs-CZ" dirty="0"/>
              <a:t>ZDROJE A ODKAZY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844824"/>
            <a:ext cx="7344816" cy="3987805"/>
          </a:xfrm>
        </p:spPr>
        <p:txBody>
          <a:bodyPr>
            <a:normAutofit fontScale="92500"/>
          </a:bodyPr>
          <a:lstStyle/>
          <a:p>
            <a:r>
              <a:rPr lang="cs-CZ" dirty="0"/>
              <a:t>STÝBLÍK, Vlastimil a kol. </a:t>
            </a:r>
            <a:r>
              <a:rPr lang="cs-CZ" i="1" dirty="0"/>
              <a:t>Český jazyk pro 8.ročník základní školy</a:t>
            </a:r>
            <a:r>
              <a:rPr lang="cs-CZ" dirty="0"/>
              <a:t>. Praha: SPN - pedagogické nakladatelství, 1998, ISBN 80-85937-92-1.</a:t>
            </a:r>
          </a:p>
          <a:p>
            <a:r>
              <a:rPr lang="cs-CZ" dirty="0"/>
              <a:t>STÝBLÍK, Vlastimil a kol. </a:t>
            </a:r>
            <a:r>
              <a:rPr lang="cs-CZ" i="1" dirty="0"/>
              <a:t>Český jazyk pro 7.ročník základní školy</a:t>
            </a:r>
            <a:r>
              <a:rPr lang="cs-CZ" dirty="0"/>
              <a:t>. Praha: SPN - pedagogické nakladatelství, 1997, ISBN 80-85937-70-0.</a:t>
            </a:r>
          </a:p>
          <a:p>
            <a:r>
              <a:rPr lang="cs-CZ" dirty="0"/>
              <a:t>STÝBLÍK, Vlastimil a kol. </a:t>
            </a:r>
            <a:r>
              <a:rPr lang="cs-CZ" i="1" dirty="0"/>
              <a:t>Český jazyk pro 9.ročník základní školy</a:t>
            </a:r>
            <a:r>
              <a:rPr lang="cs-CZ" dirty="0"/>
              <a:t>. Praha: SPN - pedagogické nakladatelství, 1998, ISBN 80-85937-87-5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234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Lidský motiv</Template>
  <TotalTime>4856</TotalTime>
  <Words>747</Words>
  <Application>Microsoft Office PowerPoint</Application>
  <PresentationFormat>Předvádění na obrazovce (4:3)</PresentationFormat>
  <Paragraphs>175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Human</vt:lpstr>
      <vt:lpstr>Prezentace aplikace PowerPoint</vt:lpstr>
      <vt:lpstr>Anotace</vt:lpstr>
      <vt:lpstr>STUPŇOVÁNÍ PŘÍDAVNÝCH JMEN</vt:lpstr>
      <vt:lpstr>Prezentace aplikace PowerPoint</vt:lpstr>
      <vt:lpstr>Prezentace aplikace PowerPoint</vt:lpstr>
      <vt:lpstr>HLÁSKOVÉ ZMĚNY PŘI ODVOZOVÁNÍ </vt:lpstr>
      <vt:lpstr>Prezentace aplikace PowerPoint</vt:lpstr>
      <vt:lpstr>UTVOŘ DANÝ STUPEŇ  PŘÍDAVNÉHO JMÉNA </vt:lpstr>
      <vt:lpstr>ŘEŠENÍ </vt:lpstr>
      <vt:lpstr>NA KAŽDÉM ŘÁDKU NAJDI 1 ŠPATNĚ NAPSANÝ 2. STUPEŇ PŘÍD. JMÉNA </vt:lpstr>
      <vt:lpstr>ŘEŠENÍ</vt:lpstr>
      <vt:lpstr>ROZHODNI, KDE NAPÍŠEŠ  JEN –J- A KDE –JJ- </vt:lpstr>
      <vt:lpstr>ŘEŠENÍ </vt:lpstr>
      <vt:lpstr>POZOR NA PRAVOPIS</vt:lpstr>
      <vt:lpstr>ŘEŠENÍ</vt:lpstr>
      <vt:lpstr>ÚKOL Č.1</vt:lpstr>
      <vt:lpstr>ÚKOL Č.2</vt:lpstr>
      <vt:lpstr>ÚKOL Č.3</vt:lpstr>
      <vt:lpstr>ZDROJE A 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Steidlová</dc:creator>
  <cp:lastModifiedBy>Steidlová</cp:lastModifiedBy>
  <cp:revision>30</cp:revision>
  <dcterms:created xsi:type="dcterms:W3CDTF">2012-08-19T19:11:52Z</dcterms:created>
  <dcterms:modified xsi:type="dcterms:W3CDTF">2012-09-02T11:45:16Z</dcterms:modified>
</cp:coreProperties>
</file>