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78" r:id="rId2"/>
    <p:sldId id="279" r:id="rId3"/>
    <p:sldId id="256" r:id="rId4"/>
    <p:sldId id="287" r:id="rId5"/>
    <p:sldId id="257" r:id="rId6"/>
    <p:sldId id="258" r:id="rId7"/>
    <p:sldId id="283" r:id="rId8"/>
    <p:sldId id="285" r:id="rId9"/>
    <p:sldId id="292" r:id="rId10"/>
    <p:sldId id="294" r:id="rId11"/>
    <p:sldId id="286" r:id="rId12"/>
    <p:sldId id="295" r:id="rId13"/>
    <p:sldId id="293" r:id="rId14"/>
    <p:sldId id="291" r:id="rId15"/>
    <p:sldId id="288" r:id="rId16"/>
    <p:sldId id="284" r:id="rId17"/>
    <p:sldId id="259" r:id="rId18"/>
    <p:sldId id="266" r:id="rId19"/>
    <p:sldId id="267" r:id="rId20"/>
    <p:sldId id="268" r:id="rId21"/>
    <p:sldId id="29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5" autoAdjust="0"/>
    <p:restoredTop sz="94660"/>
  </p:normalViewPr>
  <p:slideViewPr>
    <p:cSldViewPr>
      <p:cViewPr varScale="1">
        <p:scale>
          <a:sx n="69" d="100"/>
          <a:sy n="69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VY_32_INOVACE_14_MLUVNICKÉ KATEGORIE SLOVES  I 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 smtClean="0"/>
            <a:t>Téma: MLUVNICKÉ KATEGORIE SLOVES I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 smtClean="0"/>
            <a:t>Sada:  ČESKÝ JAZYK 9.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53DB9A-AFD5-4A73-9BDC-3E15FBC0D648}" type="presOf" srcId="{DAEA276B-ECF9-46F6-A7D3-4693B2D32BC4}" destId="{CDED6FE3-AD8F-4ACC-B6B8-710EDDD97598}" srcOrd="0" destOrd="0" presId="urn:microsoft.com/office/officeart/2005/8/layout/target3"/>
    <dgm:cxn modelId="{9AE80711-3A14-4562-9430-B6AFA0AFDBB1}" type="presOf" srcId="{DAEA276B-ECF9-46F6-A7D3-4693B2D32BC4}" destId="{F69A1436-182C-465B-AD7F-FE48E0C090C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144F90EB-E024-41EF-85F6-8ABE7ECD980F}" type="presOf" srcId="{445C7998-7549-48B0-BD68-D4F0167F02E5}" destId="{4D19AB04-24FA-40C2-B203-52AE3D15E171}" srcOrd="1" destOrd="0" presId="urn:microsoft.com/office/officeart/2005/8/layout/target3"/>
    <dgm:cxn modelId="{523BB6B3-D2D9-4208-BA54-F9C5EC3BF262}" type="presOf" srcId="{EBC41103-E2E5-4D48-9B4B-425520D3D098}" destId="{F969C235-9271-4D34-B740-D627A121CAD0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5ABF5FD-6D8F-4A5F-9C5C-D8EC36C58574}" type="presOf" srcId="{FBBFC3EA-9D9D-4F3A-BEA6-9C2C0E46BF20}" destId="{832BF48F-0145-4429-9E02-8FCA946CCE9E}" srcOrd="1" destOrd="0" presId="urn:microsoft.com/office/officeart/2005/8/layout/target3"/>
    <dgm:cxn modelId="{0CC33DF8-60F3-4225-A270-5A10E347F5A2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76ACDC1-3937-4D24-9EF7-8AE6100B766F}" type="presOf" srcId="{445C7998-7549-48B0-BD68-D4F0167F02E5}" destId="{BC35EE03-4121-4EF9-923D-7CB6D30D358D}" srcOrd="0" destOrd="0" presId="urn:microsoft.com/office/officeart/2005/8/layout/target3"/>
    <dgm:cxn modelId="{CB678AC8-F156-45ED-ACD9-ADDD601FC622}" type="presOf" srcId="{C73C7642-F245-4585-8F88-243F9FAEF6CA}" destId="{97289DF2-90F4-4EC2-A9FC-633B00BAB610}" srcOrd="0" destOrd="0" presId="urn:microsoft.com/office/officeart/2005/8/layout/target3"/>
    <dgm:cxn modelId="{A74E983E-DB52-48C0-A6F1-209F8158C3E4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510C888-6BC7-49E3-8FE5-BEFF3018D1AF}" type="presOf" srcId="{019433A1-1324-4DE1-9E6F-32B851095F74}" destId="{E7297F21-D4FD-4A41-AE58-814D01A6B5E7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C017435-8898-4CA6-87A0-A68AAC0C0C38}" type="presOf" srcId="{EBC41103-E2E5-4D48-9B4B-425520D3D098}" destId="{50C2F88D-8688-44C2-A854-691F34009D3B}" srcOrd="0" destOrd="0" presId="urn:microsoft.com/office/officeart/2005/8/layout/target3"/>
    <dgm:cxn modelId="{A0F974AD-57C4-4713-87D5-5448311695DA}" type="presOf" srcId="{C73C7642-F245-4585-8F88-243F9FAEF6CA}" destId="{AA41A67C-3D3F-4AE9-9E0F-5D7F7BB2E741}" srcOrd="1" destOrd="0" presId="urn:microsoft.com/office/officeart/2005/8/layout/target3"/>
    <dgm:cxn modelId="{4E0454E4-2E86-443A-9C56-E9E59F80A6DB}" type="presOf" srcId="{019433A1-1324-4DE1-9E6F-32B851095F74}" destId="{A3817367-F2BC-482F-8832-FA00B51DCCF3}" srcOrd="0" destOrd="0" presId="urn:microsoft.com/office/officeart/2005/8/layout/target3"/>
    <dgm:cxn modelId="{2B3CD864-8B7F-4E2C-B6BD-CBD2CE4908E7}" type="presParOf" srcId="{71045F8C-00FA-488E-A7BD-E2E6753D979D}" destId="{3577EC6B-C980-4F34-8C69-4365E7B8FC8C}" srcOrd="0" destOrd="0" presId="urn:microsoft.com/office/officeart/2005/8/layout/target3"/>
    <dgm:cxn modelId="{F865EBCA-3511-462C-BA11-DF3D56B35A6F}" type="presParOf" srcId="{71045F8C-00FA-488E-A7BD-E2E6753D979D}" destId="{6940EB87-DC1D-4BC3-9408-9AC2E1FFC039}" srcOrd="1" destOrd="0" presId="urn:microsoft.com/office/officeart/2005/8/layout/target3"/>
    <dgm:cxn modelId="{E9966A55-5364-4D69-A2C3-20DBDD8FB1CF}" type="presParOf" srcId="{71045F8C-00FA-488E-A7BD-E2E6753D979D}" destId="{BC35EE03-4121-4EF9-923D-7CB6D30D358D}" srcOrd="2" destOrd="0" presId="urn:microsoft.com/office/officeart/2005/8/layout/target3"/>
    <dgm:cxn modelId="{A38AB97E-9D2C-4D56-8A85-1D241C4690CB}" type="presParOf" srcId="{71045F8C-00FA-488E-A7BD-E2E6753D979D}" destId="{C95EEA27-3CBF-4645-A92D-9D8AF5C1CBFC}" srcOrd="3" destOrd="0" presId="urn:microsoft.com/office/officeart/2005/8/layout/target3"/>
    <dgm:cxn modelId="{9FC0B31C-D99A-4F2E-93D2-225128D99FAB}" type="presParOf" srcId="{71045F8C-00FA-488E-A7BD-E2E6753D979D}" destId="{851BB866-B6AE-4566-893F-4C635BA974FC}" srcOrd="4" destOrd="0" presId="urn:microsoft.com/office/officeart/2005/8/layout/target3"/>
    <dgm:cxn modelId="{C354E443-EE03-4C78-BA98-B75D507FC57B}" type="presParOf" srcId="{71045F8C-00FA-488E-A7BD-E2E6753D979D}" destId="{643EA938-EDE0-4533-ACCC-D2BD6F3A527C}" srcOrd="5" destOrd="0" presId="urn:microsoft.com/office/officeart/2005/8/layout/target3"/>
    <dgm:cxn modelId="{9D533D0E-373D-4654-B202-CE69F4CAB0C6}" type="presParOf" srcId="{71045F8C-00FA-488E-A7BD-E2E6753D979D}" destId="{92F31B18-D66D-4CC7-89B9-378928DE877D}" srcOrd="6" destOrd="0" presId="urn:microsoft.com/office/officeart/2005/8/layout/target3"/>
    <dgm:cxn modelId="{0D83C380-AEE4-4530-91D0-8F37D040687D}" type="presParOf" srcId="{71045F8C-00FA-488E-A7BD-E2E6753D979D}" destId="{902074E1-B931-4618-97F1-FADBE82E9C3C}" srcOrd="7" destOrd="0" presId="urn:microsoft.com/office/officeart/2005/8/layout/target3"/>
    <dgm:cxn modelId="{FC7337FD-8C0A-4BA0-903B-9820536CCB30}" type="presParOf" srcId="{71045F8C-00FA-488E-A7BD-E2E6753D979D}" destId="{A3817367-F2BC-482F-8832-FA00B51DCCF3}" srcOrd="8" destOrd="0" presId="urn:microsoft.com/office/officeart/2005/8/layout/target3"/>
    <dgm:cxn modelId="{477C97E4-21BD-4C88-A8CD-AD94E770DD8E}" type="presParOf" srcId="{71045F8C-00FA-488E-A7BD-E2E6753D979D}" destId="{626ABFF6-56C8-4386-B662-68EC364EED9D}" srcOrd="9" destOrd="0" presId="urn:microsoft.com/office/officeart/2005/8/layout/target3"/>
    <dgm:cxn modelId="{F31F4765-E967-4C6F-8AF3-502CEF324735}" type="presParOf" srcId="{71045F8C-00FA-488E-A7BD-E2E6753D979D}" destId="{6DB11F1C-D028-4800-9625-6611CA9DE6D4}" srcOrd="10" destOrd="0" presId="urn:microsoft.com/office/officeart/2005/8/layout/target3"/>
    <dgm:cxn modelId="{1A8137D0-936F-417D-B1A7-198C1365C690}" type="presParOf" srcId="{71045F8C-00FA-488E-A7BD-E2E6753D979D}" destId="{CDED6FE3-AD8F-4ACC-B6B8-710EDDD97598}" srcOrd="11" destOrd="0" presId="urn:microsoft.com/office/officeart/2005/8/layout/target3"/>
    <dgm:cxn modelId="{75301C9B-970C-4203-9A9C-0733FE80E226}" type="presParOf" srcId="{71045F8C-00FA-488E-A7BD-E2E6753D979D}" destId="{397AC6D7-84A6-4150-958F-83C92D9ACF38}" srcOrd="12" destOrd="0" presId="urn:microsoft.com/office/officeart/2005/8/layout/target3"/>
    <dgm:cxn modelId="{9E589529-1391-4C5F-8AC3-1651E20814B1}" type="presParOf" srcId="{71045F8C-00FA-488E-A7BD-E2E6753D979D}" destId="{D7419528-33A6-416D-9E64-B3F7915C5149}" srcOrd="13" destOrd="0" presId="urn:microsoft.com/office/officeart/2005/8/layout/target3"/>
    <dgm:cxn modelId="{987CA97F-5F0E-409E-A481-09C6E894026C}" type="presParOf" srcId="{71045F8C-00FA-488E-A7BD-E2E6753D979D}" destId="{97289DF2-90F4-4EC2-A9FC-633B00BAB610}" srcOrd="14" destOrd="0" presId="urn:microsoft.com/office/officeart/2005/8/layout/target3"/>
    <dgm:cxn modelId="{F0686012-7794-4AFF-A034-77CD358812FB}" type="presParOf" srcId="{71045F8C-00FA-488E-A7BD-E2E6753D979D}" destId="{234EBA9D-95B4-4C20-A84E-6F65F1085DC6}" srcOrd="15" destOrd="0" presId="urn:microsoft.com/office/officeart/2005/8/layout/target3"/>
    <dgm:cxn modelId="{260061BC-D8A6-4BD4-AC80-735B221B4A2F}" type="presParOf" srcId="{71045F8C-00FA-488E-A7BD-E2E6753D979D}" destId="{12255512-213F-41DF-90A6-8B4CD74A2B52}" srcOrd="16" destOrd="0" presId="urn:microsoft.com/office/officeart/2005/8/layout/target3"/>
    <dgm:cxn modelId="{F377F2A3-BBD1-4A56-90A5-7A22C3849FF3}" type="presParOf" srcId="{71045F8C-00FA-488E-A7BD-E2E6753D979D}" destId="{50C2F88D-8688-44C2-A854-691F34009D3B}" srcOrd="17" destOrd="0" presId="urn:microsoft.com/office/officeart/2005/8/layout/target3"/>
    <dgm:cxn modelId="{3A3C8BF4-0998-4F41-A832-B4F1038CE3C7}" type="presParOf" srcId="{71045F8C-00FA-488E-A7BD-E2E6753D979D}" destId="{4D19AB04-24FA-40C2-B203-52AE3D15E171}" srcOrd="18" destOrd="0" presId="urn:microsoft.com/office/officeart/2005/8/layout/target3"/>
    <dgm:cxn modelId="{DD3CF98E-5D91-4F9F-B7B3-E7ECD0CB97C0}" type="presParOf" srcId="{71045F8C-00FA-488E-A7BD-E2E6753D979D}" destId="{832BF48F-0145-4429-9E02-8FCA946CCE9E}" srcOrd="19" destOrd="0" presId="urn:microsoft.com/office/officeart/2005/8/layout/target3"/>
    <dgm:cxn modelId="{0078AAEE-379F-4FC5-985E-327081511CEB}" type="presParOf" srcId="{71045F8C-00FA-488E-A7BD-E2E6753D979D}" destId="{E7297F21-D4FD-4A41-AE58-814D01A6B5E7}" srcOrd="20" destOrd="0" presId="urn:microsoft.com/office/officeart/2005/8/layout/target3"/>
    <dgm:cxn modelId="{160ECD6E-648D-480F-88D0-47DEB3330E4B}" type="presParOf" srcId="{71045F8C-00FA-488E-A7BD-E2E6753D979D}" destId="{F69A1436-182C-465B-AD7F-FE48E0C090C1}" srcOrd="21" destOrd="0" presId="urn:microsoft.com/office/officeart/2005/8/layout/target3"/>
    <dgm:cxn modelId="{E8184113-5F64-46AF-9563-0957EA57D752}" type="presParOf" srcId="{71045F8C-00FA-488E-A7BD-E2E6753D979D}" destId="{AA41A67C-3D3F-4AE9-9E0F-5D7F7BB2E741}" srcOrd="22" destOrd="0" presId="urn:microsoft.com/office/officeart/2005/8/layout/target3"/>
    <dgm:cxn modelId="{28D7FD61-8280-4512-9903-6A09E7479336}" type="presParOf" srcId="{71045F8C-00FA-488E-A7BD-E2E6753D979D}" destId="{F969C235-9271-4D34-B740-D627A121CAD0}" srcOrd="23" destOrd="0" presId="urn:microsoft.com/office/officeart/2005/8/layout/target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Mgr. Vendula </a:t>
          </a:r>
          <a:r>
            <a:rPr lang="cs-CZ" sz="1300" kern="1200" dirty="0" err="1" smtClean="0"/>
            <a:t>Steidlová</a:t>
          </a:r>
          <a:r>
            <a:rPr lang="cs-CZ" sz="1300" kern="1200" dirty="0" smtClean="0"/>
            <a:t>  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VY_32_INOVACE_14_MLUVNICKÉ KATEGORIE SLOVES  I 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 ČESKÝ JAZYK 9. ročník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MLUVNICKÉ KATEGORIE SLOVES I 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3408C-DA8C-48EC-AD5F-02C5CCC7F009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EF80A-EDF7-4806-94A6-71AB0E3310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5479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F80A-EDF7-4806-94A6-71AB0E3310E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0157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F80A-EDF7-4806-94A6-71AB0E3310E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2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5020493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54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115616" y="476672"/>
            <a:ext cx="7024744" cy="1143000"/>
          </a:xfrm>
        </p:spPr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62007"/>
              </p:ext>
            </p:extLst>
          </p:nvPr>
        </p:nvGraphicFramePr>
        <p:xfrm>
          <a:off x="827584" y="1916832"/>
          <a:ext cx="7416824" cy="403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49685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Opakování mluvnických kategorií sloves – </a:t>
                      </a:r>
                      <a:r>
                        <a:rPr lang="cs-CZ" u="sng" dirty="0" smtClean="0"/>
                        <a:t>osoba, číslo, způsob a čas</a:t>
                      </a:r>
                      <a:r>
                        <a:rPr lang="cs-CZ" dirty="0" smtClean="0"/>
                        <a:t>, shrnutí základních pravidel a procvičení těchto kategorií s přihlédnutím na pravopis /správné tvary </a:t>
                      </a:r>
                      <a:r>
                        <a:rPr lang="cs-CZ" dirty="0" err="1" smtClean="0"/>
                        <a:t>rozkazov</a:t>
                      </a:r>
                      <a:r>
                        <a:rPr lang="cs-CZ" dirty="0" smtClean="0"/>
                        <a:t>. způsobu, podmiňovacího způsobu/  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Správné řešení následuje  na snímku za </a:t>
                      </a:r>
                      <a:r>
                        <a:rPr lang="cs-CZ" dirty="0" smtClean="0"/>
                        <a:t>úkolem.</a:t>
                      </a:r>
                    </a:p>
                    <a:p>
                      <a:r>
                        <a:rPr lang="cs-CZ" dirty="0" smtClean="0"/>
                        <a:t>Prezentace obsahuje animace.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978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132856"/>
            <a:ext cx="7003112" cy="1702160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</a:rPr>
              <a:t>MLUVNICKÉ KATEGORIE </a:t>
            </a:r>
            <a:br>
              <a:rPr lang="cs-CZ" sz="5400" b="1" dirty="0" smtClean="0">
                <a:solidFill>
                  <a:srgbClr val="002060"/>
                </a:solidFill>
              </a:rPr>
            </a:br>
            <a:r>
              <a:rPr lang="cs-CZ" sz="5400" b="1" dirty="0" smtClean="0">
                <a:solidFill>
                  <a:srgbClr val="002060"/>
                </a:solidFill>
              </a:rPr>
              <a:t>SLOVES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4860032" y="3068960"/>
            <a:ext cx="3093779" cy="2324717"/>
          </a:xfrm>
        </p:spPr>
        <p:txBody>
          <a:bodyPr>
            <a:noAutofit/>
          </a:bodyPr>
          <a:lstStyle/>
          <a:p>
            <a:pPr marL="571500" indent="-571500">
              <a:buFont typeface="Wingdings" pitchFamily="2" charset="2"/>
              <a:buChar char="ü"/>
            </a:pPr>
            <a:r>
              <a:rPr lang="cs-CZ" sz="4000" dirty="0" smtClean="0">
                <a:solidFill>
                  <a:srgbClr val="002060"/>
                </a:solidFill>
              </a:rPr>
              <a:t>OSOBA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cs-CZ" sz="4000" dirty="0" smtClean="0">
                <a:solidFill>
                  <a:srgbClr val="002060"/>
                </a:solidFill>
              </a:rPr>
              <a:t> ČÍSLO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cs-CZ" sz="4000" dirty="0" smtClean="0">
                <a:solidFill>
                  <a:srgbClr val="002060"/>
                </a:solidFill>
              </a:rPr>
              <a:t> ZPŮSOB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cs-CZ" sz="4000" dirty="0" smtClean="0">
                <a:solidFill>
                  <a:srgbClr val="002060"/>
                </a:solidFill>
              </a:rPr>
              <a:t> ČAS</a:t>
            </a:r>
            <a:endParaRPr lang="cs-CZ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05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597" y="2314151"/>
            <a:ext cx="100091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      Ve </a:t>
            </a:r>
            <a:r>
              <a:rPr lang="cs-CZ" sz="3600" dirty="0"/>
              <a:t>škole probírají </a:t>
            </a:r>
            <a:r>
              <a:rPr lang="cs-CZ" sz="3600" dirty="0" smtClean="0"/>
              <a:t>časování sloves.</a:t>
            </a:r>
          </a:p>
          <a:p>
            <a:r>
              <a:rPr lang="cs-CZ" sz="3600" dirty="0" smtClean="0"/>
              <a:t>      "Já jdu, ty jdeš, jak to bude</a:t>
            </a:r>
          </a:p>
          <a:p>
            <a:r>
              <a:rPr lang="cs-CZ" sz="3600" dirty="0" smtClean="0"/>
              <a:t>        dále, Petře</a:t>
            </a:r>
            <a:r>
              <a:rPr lang="cs-CZ" sz="3600" dirty="0"/>
              <a:t>?" ptá se učitelka. </a:t>
            </a:r>
            <a:r>
              <a:rPr lang="cs-CZ" sz="3600" dirty="0" smtClean="0"/>
              <a:t>   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   "</a:t>
            </a:r>
            <a:r>
              <a:rPr lang="cs-CZ" sz="3600" dirty="0"/>
              <a:t>Nezůstane tu ani noha."</a:t>
            </a:r>
          </a:p>
        </p:txBody>
      </p:sp>
      <p:sp>
        <p:nvSpPr>
          <p:cNvPr id="3" name="Obláček 2"/>
          <p:cNvSpPr/>
          <p:nvPr/>
        </p:nvSpPr>
        <p:spPr>
          <a:xfrm>
            <a:off x="395536" y="343689"/>
            <a:ext cx="8087135" cy="5184576"/>
          </a:xfrm>
          <a:prstGeom prst="cloudCallout">
            <a:avLst/>
          </a:prstGeom>
          <a:noFill/>
          <a:ln w="3492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77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71600" y="260648"/>
            <a:ext cx="7024744" cy="1143000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U SLOVESA URČUJEME</a:t>
            </a:r>
            <a:endParaRPr lang="cs-CZ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971600" y="1916832"/>
            <a:ext cx="7056784" cy="4392488"/>
          </a:xfrm>
        </p:spPr>
        <p:txBody>
          <a:bodyPr>
            <a:no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002060"/>
                </a:solidFill>
              </a:rPr>
              <a:t>OSOBA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 ČÍSLO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 ZPŮSOB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 ČAS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 SLOVESNÝ ROD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 VID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 SLOVESNÁ TŘÍDA A VZOR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011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cs-CZ" b="1" u="sng" dirty="0" smtClean="0"/>
              <a:t>OSOBA + ČÍSLO</a:t>
            </a:r>
            <a:endParaRPr lang="cs-CZ" b="1" u="sng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7477"/>
              </p:ext>
            </p:extLst>
          </p:nvPr>
        </p:nvGraphicFramePr>
        <p:xfrm>
          <a:off x="755577" y="2204864"/>
          <a:ext cx="7704856" cy="3352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/>
                <a:gridCol w="2952328"/>
                <a:gridCol w="3168352"/>
              </a:tblGrid>
              <a:tr h="2448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číslo jednotné</a:t>
                      </a:r>
                      <a:endParaRPr lang="cs-CZ" sz="2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číslo množné</a:t>
                      </a:r>
                      <a:endParaRPr lang="cs-CZ" sz="28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244826"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cs-CZ" sz="2800" dirty="0" smtClean="0"/>
                        <a:t>1. osoba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  JÁ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MY</a:t>
                      </a:r>
                      <a:endParaRPr lang="cs-CZ" sz="2800" dirty="0"/>
                    </a:p>
                  </a:txBody>
                  <a:tcPr/>
                </a:tc>
              </a:tr>
              <a:tr h="244826"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2. osoba</a:t>
                      </a:r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TY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VY</a:t>
                      </a:r>
                      <a:endParaRPr lang="cs-CZ" sz="2800" dirty="0"/>
                    </a:p>
                  </a:txBody>
                  <a:tcPr/>
                </a:tc>
              </a:tr>
              <a:tr h="244826"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3. osoba</a:t>
                      </a:r>
                      <a:endParaRPr lang="cs-CZ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ON, ONA, ONO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ONI, ONY, ONA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20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952618" cy="1008112"/>
          </a:xfrm>
        </p:spPr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ZPŮSOB OZNAMOVACÍ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 ČAS MINULÝ – psal jsem</a:t>
            </a:r>
          </a:p>
          <a:p>
            <a:endParaRPr lang="cs-CZ" sz="3600" dirty="0" smtClean="0"/>
          </a:p>
          <a:p>
            <a:r>
              <a:rPr lang="cs-CZ" sz="3600" dirty="0" smtClean="0"/>
              <a:t> ČAS PŘÍTOMNÝ – píšu</a:t>
            </a:r>
          </a:p>
          <a:p>
            <a:endParaRPr lang="cs-CZ" sz="3600" dirty="0" smtClean="0"/>
          </a:p>
          <a:p>
            <a:r>
              <a:rPr lang="cs-CZ" sz="3600" dirty="0" smtClean="0"/>
              <a:t> ČAS BUDOUCÍ – budu psát</a:t>
            </a:r>
          </a:p>
          <a:p>
            <a:pPr marL="68580" indent="0">
              <a:buNone/>
            </a:pPr>
            <a:r>
              <a:rPr lang="cs-CZ" sz="3600" dirty="0" smtClean="0"/>
              <a:t>                       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8321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952618" cy="1008112"/>
          </a:xfrm>
        </p:spPr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ZPŮSOB ROZKAZOVACÍ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 !!!  </a:t>
            </a:r>
            <a:r>
              <a:rPr lang="cs-CZ" sz="3600" u="sng" dirty="0" smtClean="0"/>
              <a:t>ČAS NEURČUJEME </a:t>
            </a:r>
            <a:r>
              <a:rPr lang="cs-CZ" sz="3600" dirty="0" smtClean="0"/>
              <a:t>!!!</a:t>
            </a:r>
          </a:p>
          <a:p>
            <a:endParaRPr lang="cs-CZ" sz="3600" dirty="0"/>
          </a:p>
          <a:p>
            <a:pPr marL="68580" indent="0" algn="ctr">
              <a:buNone/>
            </a:pPr>
            <a:r>
              <a:rPr lang="cs-CZ" sz="3600" dirty="0" smtClean="0"/>
              <a:t>   - piš</a:t>
            </a:r>
          </a:p>
          <a:p>
            <a:pPr marL="68580" indent="0" algn="ctr">
              <a:buNone/>
            </a:pPr>
            <a:r>
              <a:rPr lang="cs-CZ" sz="3600" dirty="0" smtClean="0"/>
              <a:t>   - pište</a:t>
            </a:r>
          </a:p>
          <a:p>
            <a:pPr marL="68580" indent="0" algn="ctr">
              <a:buNone/>
            </a:pPr>
            <a:r>
              <a:rPr lang="cs-CZ" sz="3600" dirty="0" smtClean="0"/>
              <a:t>   - pišme</a:t>
            </a:r>
          </a:p>
          <a:p>
            <a:pPr marL="68580" indent="0">
              <a:buNone/>
            </a:pPr>
            <a:r>
              <a:rPr lang="cs-CZ" sz="3600" dirty="0" smtClean="0"/>
              <a:t>                       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32491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27664"/>
            <a:ext cx="7992888" cy="139322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NAJDI V KAŽDÉM ŘÁDKU JEDEN ŠPATNĚ NAPSANÝ ROZKAZOVACÍ ZPŮSOB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3140968"/>
            <a:ext cx="6777317" cy="322094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sz="3600" dirty="0">
                <a:solidFill>
                  <a:schemeClr val="tx1"/>
                </a:solidFill>
              </a:rPr>
              <a:t>VEZMI, BUŤ, CHTĚJ, NEZKAZ</a:t>
            </a:r>
          </a:p>
          <a:p>
            <a:r>
              <a:rPr lang="cs-CZ" sz="3600" dirty="0">
                <a:solidFill>
                  <a:schemeClr val="tx1"/>
                </a:solidFill>
              </a:rPr>
              <a:t> VEM, VIZ, NEHAS, POPROS</a:t>
            </a:r>
          </a:p>
          <a:p>
            <a:r>
              <a:rPr lang="cs-CZ" sz="3600" dirty="0">
                <a:solidFill>
                  <a:schemeClr val="tx1"/>
                </a:solidFill>
              </a:rPr>
              <a:t>  UHAS, PŘIHLAŠ SE, POMOZ</a:t>
            </a:r>
          </a:p>
          <a:p>
            <a:r>
              <a:rPr lang="cs-CZ" sz="3600" dirty="0">
                <a:solidFill>
                  <a:schemeClr val="tx1"/>
                </a:solidFill>
              </a:rPr>
              <a:t> JEZ, NEZKAŽ, POHROZ, JEĎ</a:t>
            </a:r>
          </a:p>
        </p:txBody>
      </p:sp>
    </p:spTree>
    <p:extLst>
      <p:ext uri="{BB962C8B-B14F-4D97-AF65-F5344CB8AC3E}">
        <p14:creationId xmlns:p14="http://schemas.microsoft.com/office/powerpoint/2010/main" val="186334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3600" dirty="0" smtClean="0"/>
              <a:t>VEZMI, </a:t>
            </a:r>
            <a:r>
              <a:rPr lang="cs-CZ" sz="3600" dirty="0" smtClean="0">
                <a:solidFill>
                  <a:srgbClr val="FF0000"/>
                </a:solidFill>
              </a:rPr>
              <a:t>BUŤ</a:t>
            </a:r>
            <a:r>
              <a:rPr lang="cs-CZ" sz="3600" dirty="0" smtClean="0"/>
              <a:t>, CHTĚJ, NEZKAZ</a:t>
            </a:r>
          </a:p>
          <a:p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VEM</a:t>
            </a:r>
            <a:r>
              <a:rPr lang="cs-CZ" sz="3600" dirty="0" smtClean="0"/>
              <a:t>, VIZ, NEHAS, POPROS</a:t>
            </a:r>
          </a:p>
          <a:p>
            <a:r>
              <a:rPr lang="cs-CZ" sz="3600" dirty="0" smtClean="0"/>
              <a:t>  UHAS, </a:t>
            </a:r>
            <a:r>
              <a:rPr lang="cs-CZ" sz="3600" dirty="0" smtClean="0">
                <a:solidFill>
                  <a:srgbClr val="FF0000"/>
                </a:solidFill>
              </a:rPr>
              <a:t>PŘIHLAŠ SE</a:t>
            </a:r>
            <a:r>
              <a:rPr lang="cs-CZ" sz="3600" dirty="0" smtClean="0"/>
              <a:t>, POMOZ</a:t>
            </a:r>
          </a:p>
          <a:p>
            <a:r>
              <a:rPr lang="cs-CZ" sz="3600" dirty="0" smtClean="0"/>
              <a:t> JEZ, </a:t>
            </a:r>
            <a:r>
              <a:rPr lang="cs-CZ" sz="3600" dirty="0" smtClean="0">
                <a:solidFill>
                  <a:srgbClr val="FF0000"/>
                </a:solidFill>
              </a:rPr>
              <a:t>NEZKAŽ</a:t>
            </a:r>
            <a:r>
              <a:rPr lang="cs-CZ" sz="3600" dirty="0" smtClean="0"/>
              <a:t>, POHROZ, JEĎ</a:t>
            </a:r>
          </a:p>
          <a:p>
            <a:pPr marL="6858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337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18654" y="593894"/>
            <a:ext cx="7096752" cy="1349732"/>
          </a:xfrm>
        </p:spPr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ZPŮSOB PODMIŇOVACÍ</a:t>
            </a:r>
            <a:r>
              <a:rPr lang="cs-CZ" b="1" u="sng" dirty="0" smtClean="0"/>
              <a:t/>
            </a:r>
            <a:br>
              <a:rPr lang="cs-CZ" b="1" u="sng" dirty="0" smtClean="0"/>
            </a:br>
            <a:endParaRPr lang="cs-CZ" b="1" u="sng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971600" y="2132857"/>
            <a:ext cx="3594477" cy="1296144"/>
          </a:xfrm>
        </p:spPr>
        <p:txBody>
          <a:bodyPr>
            <a:normAutofit fontScale="85000" lnSpcReduction="10000"/>
          </a:bodyPr>
          <a:lstStyle/>
          <a:p>
            <a:r>
              <a:rPr lang="cs-CZ" sz="3100" u="sng" dirty="0"/>
              <a:t>způsob podmiňovací </a:t>
            </a:r>
          </a:p>
          <a:p>
            <a:pPr marL="68580"/>
            <a:r>
              <a:rPr lang="cs-CZ" sz="3100" u="sng" dirty="0"/>
              <a:t>přítomný</a:t>
            </a:r>
            <a:r>
              <a:rPr lang="cs-CZ" sz="3600" u="sng" dirty="0"/>
              <a:t>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43608" y="3140968"/>
            <a:ext cx="3417969" cy="3168352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já </a:t>
            </a:r>
            <a:r>
              <a:rPr lang="cs-CZ" dirty="0" smtClean="0">
                <a:solidFill>
                  <a:srgbClr val="FF0000"/>
                </a:solidFill>
              </a:rPr>
              <a:t>bych</a:t>
            </a:r>
            <a:r>
              <a:rPr lang="cs-CZ" dirty="0" smtClean="0"/>
              <a:t> psal  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ty </a:t>
            </a:r>
            <a:r>
              <a:rPr lang="cs-CZ" dirty="0" smtClean="0">
                <a:solidFill>
                  <a:srgbClr val="FF0000"/>
                </a:solidFill>
              </a:rPr>
              <a:t>bys</a:t>
            </a:r>
            <a:r>
              <a:rPr lang="cs-CZ" dirty="0" smtClean="0"/>
              <a:t> psal      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on </a:t>
            </a:r>
            <a:r>
              <a:rPr lang="cs-CZ" dirty="0" smtClean="0">
                <a:solidFill>
                  <a:srgbClr val="FF0000"/>
                </a:solidFill>
              </a:rPr>
              <a:t>by</a:t>
            </a:r>
            <a:r>
              <a:rPr lang="cs-CZ" dirty="0" smtClean="0"/>
              <a:t> psal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my </a:t>
            </a:r>
            <a:r>
              <a:rPr lang="cs-CZ" dirty="0" smtClean="0">
                <a:solidFill>
                  <a:srgbClr val="FF0000"/>
                </a:solidFill>
              </a:rPr>
              <a:t>bychom</a:t>
            </a:r>
            <a:r>
              <a:rPr lang="cs-CZ" dirty="0" smtClean="0"/>
              <a:t> psali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vy </a:t>
            </a:r>
            <a:r>
              <a:rPr lang="cs-CZ" dirty="0" smtClean="0">
                <a:solidFill>
                  <a:srgbClr val="FF0000"/>
                </a:solidFill>
              </a:rPr>
              <a:t>byste</a:t>
            </a:r>
            <a:r>
              <a:rPr lang="cs-CZ" dirty="0" smtClean="0"/>
              <a:t> psali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oni </a:t>
            </a:r>
            <a:r>
              <a:rPr lang="cs-CZ" dirty="0" smtClean="0">
                <a:solidFill>
                  <a:srgbClr val="FF0000"/>
                </a:solidFill>
              </a:rPr>
              <a:t>by</a:t>
            </a:r>
            <a:r>
              <a:rPr lang="cs-CZ" dirty="0" smtClean="0"/>
              <a:t> psali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932040" y="2276872"/>
            <a:ext cx="3633311" cy="1224136"/>
          </a:xfrm>
        </p:spPr>
        <p:txBody>
          <a:bodyPr>
            <a:normAutofit fontScale="92500"/>
          </a:bodyPr>
          <a:lstStyle/>
          <a:p>
            <a:r>
              <a:rPr lang="cs-CZ" sz="2800" u="sng" dirty="0"/>
              <a:t>způsob podmiňovací </a:t>
            </a:r>
          </a:p>
          <a:p>
            <a:pPr marL="68580"/>
            <a:r>
              <a:rPr lang="cs-CZ" sz="2800" u="sng" dirty="0" smtClean="0"/>
              <a:t>minulý </a:t>
            </a:r>
            <a:endParaRPr lang="cs-CZ" sz="2800" u="sng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706077" y="3068960"/>
            <a:ext cx="3888432" cy="316835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já </a:t>
            </a:r>
            <a:r>
              <a:rPr lang="cs-CZ" dirty="0" smtClean="0">
                <a:solidFill>
                  <a:srgbClr val="FF0000"/>
                </a:solidFill>
              </a:rPr>
              <a:t>bych byl </a:t>
            </a:r>
            <a:r>
              <a:rPr lang="cs-CZ" dirty="0" smtClean="0"/>
              <a:t>psal  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ty </a:t>
            </a:r>
            <a:r>
              <a:rPr lang="cs-CZ" dirty="0" smtClean="0">
                <a:solidFill>
                  <a:srgbClr val="FF0000"/>
                </a:solidFill>
              </a:rPr>
              <a:t>bys byl </a:t>
            </a:r>
            <a:r>
              <a:rPr lang="cs-CZ" dirty="0" smtClean="0"/>
              <a:t>psal      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on </a:t>
            </a:r>
            <a:r>
              <a:rPr lang="cs-CZ" dirty="0" smtClean="0">
                <a:solidFill>
                  <a:srgbClr val="FF0000"/>
                </a:solidFill>
              </a:rPr>
              <a:t>by byl </a:t>
            </a:r>
            <a:r>
              <a:rPr lang="cs-CZ" dirty="0" smtClean="0"/>
              <a:t>psal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my </a:t>
            </a:r>
            <a:r>
              <a:rPr lang="cs-CZ" dirty="0" smtClean="0">
                <a:solidFill>
                  <a:srgbClr val="FF0000"/>
                </a:solidFill>
              </a:rPr>
              <a:t>bychom byli </a:t>
            </a:r>
            <a:r>
              <a:rPr lang="cs-CZ" dirty="0" smtClean="0"/>
              <a:t>psali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vy </a:t>
            </a:r>
            <a:r>
              <a:rPr lang="cs-CZ" dirty="0" smtClean="0">
                <a:solidFill>
                  <a:srgbClr val="FF0000"/>
                </a:solidFill>
              </a:rPr>
              <a:t>byste byli </a:t>
            </a:r>
            <a:r>
              <a:rPr lang="cs-CZ" dirty="0" smtClean="0"/>
              <a:t>psali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oni </a:t>
            </a:r>
            <a:r>
              <a:rPr lang="cs-CZ" dirty="0" smtClean="0">
                <a:solidFill>
                  <a:srgbClr val="FF0000"/>
                </a:solidFill>
              </a:rPr>
              <a:t>by byli </a:t>
            </a:r>
            <a:r>
              <a:rPr lang="cs-CZ" dirty="0" smtClean="0"/>
              <a:t>psali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37754" y="1510479"/>
            <a:ext cx="41665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!!!  </a:t>
            </a:r>
            <a:r>
              <a:rPr lang="cs-CZ" sz="2800" u="sng" dirty="0"/>
              <a:t>ČAS NEURČUJEME </a:t>
            </a:r>
            <a:r>
              <a:rPr lang="cs-CZ" dirty="0"/>
              <a:t>!!!</a:t>
            </a:r>
          </a:p>
        </p:txBody>
      </p:sp>
      <p:sp>
        <p:nvSpPr>
          <p:cNvPr id="9" name="Obdélník 8"/>
          <p:cNvSpPr/>
          <p:nvPr/>
        </p:nvSpPr>
        <p:spPr>
          <a:xfrm>
            <a:off x="4800275" y="3212976"/>
            <a:ext cx="3600400" cy="30963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2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90027" y="1033304"/>
            <a:ext cx="7632848" cy="901353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KTERÝ TVAR PODMIŇOVACÍHO ZPŮSOBU JE NAPSANÝ SPRÁVNĚ </a:t>
            </a:r>
            <a:r>
              <a:rPr lang="cs-CZ" dirty="0" smtClean="0">
                <a:solidFill>
                  <a:srgbClr val="FF0000"/>
                </a:solidFill>
              </a:rPr>
              <a:t>?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 rot="1020755">
            <a:off x="467543" y="2564904"/>
            <a:ext cx="4536503" cy="15266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rgbClr val="002060"/>
                </a:solidFill>
              </a:rPr>
              <a:t>vy  </a:t>
            </a:r>
            <a:r>
              <a:rPr lang="cs-CZ" sz="4000" b="1" dirty="0" err="1" smtClean="0">
                <a:solidFill>
                  <a:srgbClr val="002060"/>
                </a:solidFill>
              </a:rPr>
              <a:t>byjste</a:t>
            </a:r>
            <a:r>
              <a:rPr lang="cs-CZ" sz="4000" b="1" dirty="0" smtClean="0">
                <a:solidFill>
                  <a:srgbClr val="002060"/>
                </a:solidFill>
              </a:rPr>
              <a:t> </a:t>
            </a:r>
            <a:r>
              <a:rPr lang="cs-CZ" sz="4000" b="1" dirty="0">
                <a:solidFill>
                  <a:srgbClr val="002060"/>
                </a:solidFill>
              </a:rPr>
              <a:t>šli</a:t>
            </a:r>
          </a:p>
        </p:txBody>
      </p:sp>
      <p:sp>
        <p:nvSpPr>
          <p:cNvPr id="9" name="Ovál 8"/>
          <p:cNvSpPr/>
          <p:nvPr/>
        </p:nvSpPr>
        <p:spPr>
          <a:xfrm rot="20734390">
            <a:off x="4527789" y="2454481"/>
            <a:ext cx="4366109" cy="15266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rgbClr val="002060"/>
                </a:solidFill>
              </a:rPr>
              <a:t>vy  </a:t>
            </a:r>
            <a:r>
              <a:rPr lang="cs-CZ" sz="4000" b="1" dirty="0" smtClean="0">
                <a:solidFill>
                  <a:srgbClr val="002060"/>
                </a:solidFill>
              </a:rPr>
              <a:t>byste </a:t>
            </a:r>
            <a:r>
              <a:rPr lang="cs-CZ" sz="4000" b="1" dirty="0">
                <a:solidFill>
                  <a:srgbClr val="002060"/>
                </a:solidFill>
              </a:rPr>
              <a:t>šli</a:t>
            </a:r>
          </a:p>
        </p:txBody>
      </p:sp>
      <p:sp>
        <p:nvSpPr>
          <p:cNvPr id="10" name="Ovál 9"/>
          <p:cNvSpPr/>
          <p:nvPr/>
        </p:nvSpPr>
        <p:spPr>
          <a:xfrm rot="1624911">
            <a:off x="4175737" y="4271061"/>
            <a:ext cx="4752528" cy="15266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rgbClr val="002060"/>
                </a:solidFill>
              </a:rPr>
              <a:t>vy  by </a:t>
            </a:r>
            <a:r>
              <a:rPr lang="cs-CZ" sz="4000" b="1" dirty="0" smtClean="0">
                <a:solidFill>
                  <a:srgbClr val="002060"/>
                </a:solidFill>
              </a:rPr>
              <a:t>jste </a:t>
            </a:r>
            <a:r>
              <a:rPr lang="cs-CZ" sz="4000" b="1" dirty="0">
                <a:solidFill>
                  <a:srgbClr val="002060"/>
                </a:solidFill>
              </a:rPr>
              <a:t>šli</a:t>
            </a:r>
          </a:p>
        </p:txBody>
      </p:sp>
      <p:sp>
        <p:nvSpPr>
          <p:cNvPr id="11" name="Ovál 10"/>
          <p:cNvSpPr/>
          <p:nvPr/>
        </p:nvSpPr>
        <p:spPr>
          <a:xfrm rot="20256523">
            <a:off x="471863" y="4438076"/>
            <a:ext cx="4536503" cy="15266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>
                <a:solidFill>
                  <a:srgbClr val="002060"/>
                </a:solidFill>
              </a:rPr>
              <a:t>vy  by </a:t>
            </a:r>
            <a:r>
              <a:rPr lang="cs-CZ" sz="4000" b="1" dirty="0" err="1">
                <a:solidFill>
                  <a:srgbClr val="002060"/>
                </a:solidFill>
              </a:rPr>
              <a:t>ste</a:t>
            </a:r>
            <a:r>
              <a:rPr lang="cs-CZ" sz="4000" b="1" dirty="0">
                <a:solidFill>
                  <a:srgbClr val="002060"/>
                </a:solidFill>
              </a:rPr>
              <a:t> šli</a:t>
            </a:r>
          </a:p>
        </p:txBody>
      </p:sp>
    </p:spTree>
    <p:extLst>
      <p:ext uri="{BB962C8B-B14F-4D97-AF65-F5344CB8AC3E}">
        <p14:creationId xmlns:p14="http://schemas.microsoft.com/office/powerpoint/2010/main" val="60360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7024744" cy="1143000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UTVOŘ DANÉ TVARY SLOVES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44824"/>
            <a:ext cx="7920880" cy="4248472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sz="3200" dirty="0" smtClean="0"/>
              <a:t>CHTÍT – 2.OSOBA, Č. MNOŽ., ZPŮSOB  PODMIŇOVACÍ  PŘÍTOMNÝ</a:t>
            </a:r>
          </a:p>
          <a:p>
            <a:pPr marL="6858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                    </a:t>
            </a:r>
            <a:r>
              <a:rPr lang="cs-CZ" sz="3200" dirty="0" smtClean="0">
                <a:solidFill>
                  <a:srgbClr val="FF0000"/>
                </a:solidFill>
              </a:rPr>
              <a:t>VY BYSTE CHTĚLI</a:t>
            </a:r>
          </a:p>
          <a:p>
            <a:pPr marL="68580" indent="0">
              <a:buNone/>
            </a:pPr>
            <a:endParaRPr lang="cs-CZ" sz="3200" dirty="0">
              <a:solidFill>
                <a:srgbClr val="FF0000"/>
              </a:solidFill>
            </a:endParaRPr>
          </a:p>
          <a:p>
            <a:r>
              <a:rPr lang="cs-CZ" sz="3200" dirty="0" smtClean="0"/>
              <a:t> JÍST – 1. OSOBA, Č. MNOŽNÉ, ZPŮSOB PODMIŇOVACÍ  MINULÝ</a:t>
            </a:r>
          </a:p>
          <a:p>
            <a:pPr marL="6858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              </a:t>
            </a:r>
            <a:r>
              <a:rPr lang="cs-CZ" sz="3200" dirty="0" smtClean="0">
                <a:solidFill>
                  <a:srgbClr val="FF0000"/>
                </a:solidFill>
              </a:rPr>
              <a:t>MY BYCHOM BYLI JEDLI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9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182523"/>
              </p:ext>
            </p:extLst>
          </p:nvPr>
        </p:nvGraphicFramePr>
        <p:xfrm>
          <a:off x="107912" y="1412776"/>
          <a:ext cx="4464495" cy="52120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66920"/>
                <a:gridCol w="566920"/>
                <a:gridCol w="637785"/>
                <a:gridCol w="496055"/>
                <a:gridCol w="566920"/>
                <a:gridCol w="566920"/>
                <a:gridCol w="496055"/>
                <a:gridCol w="566920"/>
              </a:tblGrid>
              <a:tr h="414038">
                <a:tc rowSpan="4"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rowSpan="3">
                  <a:txBody>
                    <a:bodyPr/>
                    <a:lstStyle/>
                    <a:p>
                      <a:r>
                        <a:rPr lang="cs-CZ" b="1" dirty="0" smtClean="0"/>
                        <a:t> </a:t>
                      </a:r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r>
                        <a:rPr lang="cs-CZ" b="1" dirty="0" smtClean="0"/>
                        <a:t> 2.</a:t>
                      </a:r>
                      <a:endParaRPr lang="cs-CZ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 gridSpan="5"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4.</a:t>
                      </a:r>
                      <a:endParaRPr lang="cs-CZ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099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17188">
                <a:tc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r>
                        <a:rPr lang="cs-CZ" b="1" dirty="0" smtClean="0"/>
                        <a:t> 5.</a:t>
                      </a:r>
                      <a:endParaRPr lang="cs-CZ" b="1" dirty="0"/>
                    </a:p>
                  </a:txBody>
                  <a:tcPr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3">
                  <a:txBody>
                    <a:bodyPr/>
                    <a:lstStyle/>
                    <a:p>
                      <a:endParaRPr lang="cs-CZ" b="1" dirty="0" smtClean="0"/>
                    </a:p>
                    <a:p>
                      <a:r>
                        <a:rPr lang="cs-CZ" b="1" dirty="0" smtClean="0"/>
                        <a:t>6.               8.</a:t>
                      </a:r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30990">
                <a:tc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7.</a:t>
                      </a:r>
                      <a:endParaRPr lang="cs-CZ" b="1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30990"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30990"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30990"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30990"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  <a:tr h="430990"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0990">
                <a:tc rowSpan="2" gridSpan="4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0990">
                <a:tc gridSpan="4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4499992" y="1513008"/>
            <a:ext cx="58014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4. POPROSIT – 2.os.,č.jedn, </a:t>
            </a:r>
          </a:p>
          <a:p>
            <a:r>
              <a:rPr lang="cs-CZ" sz="2400" dirty="0" err="1" smtClean="0">
                <a:solidFill>
                  <a:srgbClr val="FF0000"/>
                </a:solidFill>
              </a:rPr>
              <a:t>zp</a:t>
            </a:r>
            <a:r>
              <a:rPr lang="cs-CZ" sz="2400" dirty="0" smtClean="0">
                <a:solidFill>
                  <a:srgbClr val="FF0000"/>
                </a:solidFill>
              </a:rPr>
              <a:t>. rozkaz.</a:t>
            </a:r>
          </a:p>
          <a:p>
            <a:r>
              <a:rPr lang="cs-CZ" sz="2400" dirty="0" smtClean="0"/>
              <a:t>    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99992" y="225020"/>
            <a:ext cx="46111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2. DOKÁZAT </a:t>
            </a:r>
            <a:r>
              <a:rPr lang="cs-CZ" sz="2400" b="1" dirty="0"/>
              <a:t>- 2. os, č </a:t>
            </a:r>
            <a:r>
              <a:rPr lang="cs-CZ" sz="2400" b="1" dirty="0" err="1"/>
              <a:t>jedn</a:t>
            </a:r>
            <a:r>
              <a:rPr lang="cs-CZ" sz="2400" b="1" dirty="0"/>
              <a:t>.,</a:t>
            </a:r>
            <a:r>
              <a:rPr lang="cs-CZ" sz="2400" b="1" dirty="0" err="1" smtClean="0"/>
              <a:t>zp</a:t>
            </a:r>
            <a:r>
              <a:rPr lang="cs-CZ" sz="2400" b="1" dirty="0" smtClean="0"/>
              <a:t>. rozkaz.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3085386" y="1082353"/>
            <a:ext cx="57838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3. BÝT </a:t>
            </a:r>
            <a:r>
              <a:rPr lang="cs-CZ" sz="2400" b="1" dirty="0">
                <a:solidFill>
                  <a:srgbClr val="002060"/>
                </a:solidFill>
              </a:rPr>
              <a:t>- 2.os, č.mn, </a:t>
            </a:r>
            <a:r>
              <a:rPr lang="cs-CZ" sz="2400" b="1" dirty="0" err="1">
                <a:solidFill>
                  <a:srgbClr val="002060"/>
                </a:solidFill>
              </a:rPr>
              <a:t>zp.podm.přítomný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722977" y="2774443"/>
            <a:ext cx="45979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5</a:t>
            </a:r>
            <a:r>
              <a:rPr lang="cs-CZ" sz="2400" dirty="0" smtClean="0">
                <a:solidFill>
                  <a:srgbClr val="002060"/>
                </a:solidFill>
              </a:rPr>
              <a:t>. VĚDĚT - 2.os</a:t>
            </a:r>
            <a:r>
              <a:rPr lang="cs-CZ" sz="2400" dirty="0">
                <a:solidFill>
                  <a:srgbClr val="002060"/>
                </a:solidFill>
              </a:rPr>
              <a:t>, č.mn</a:t>
            </a:r>
            <a:r>
              <a:rPr lang="cs-CZ" sz="2400" dirty="0" smtClean="0">
                <a:solidFill>
                  <a:srgbClr val="002060"/>
                </a:solidFill>
              </a:rPr>
              <a:t>, </a:t>
            </a:r>
          </a:p>
          <a:p>
            <a:r>
              <a:rPr lang="cs-CZ" sz="2400" dirty="0">
                <a:solidFill>
                  <a:srgbClr val="002060"/>
                </a:solidFill>
              </a:rPr>
              <a:t> </a:t>
            </a:r>
            <a:r>
              <a:rPr lang="cs-CZ" sz="2400" dirty="0" smtClean="0">
                <a:solidFill>
                  <a:srgbClr val="002060"/>
                </a:solidFill>
              </a:rPr>
              <a:t>    </a:t>
            </a:r>
            <a:r>
              <a:rPr lang="cs-CZ" sz="2400" dirty="0" err="1" smtClean="0">
                <a:solidFill>
                  <a:srgbClr val="002060"/>
                </a:solidFill>
              </a:rPr>
              <a:t>zp</a:t>
            </a:r>
            <a:r>
              <a:rPr lang="cs-CZ" sz="2400" dirty="0" smtClean="0">
                <a:solidFill>
                  <a:srgbClr val="002060"/>
                </a:solidFill>
              </a:rPr>
              <a:t>. rozkaz.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89668" y="3861048"/>
            <a:ext cx="41994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6. DOSÁHNOUT </a:t>
            </a: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- 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3.os,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č.j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zp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</a:rPr>
              <a:t>ozn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, čas minulý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209225" y="4869160"/>
            <a:ext cx="51153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7. ZÁPOR SLOVESA BÝT - 3.os</a:t>
            </a:r>
            <a:r>
              <a:rPr lang="cs-CZ" sz="2400" dirty="0">
                <a:solidFill>
                  <a:srgbClr val="FF0000"/>
                </a:solidFill>
              </a:rPr>
              <a:t>, </a:t>
            </a:r>
            <a:r>
              <a:rPr lang="cs-CZ" sz="2400" dirty="0" err="1" smtClean="0">
                <a:solidFill>
                  <a:srgbClr val="FF0000"/>
                </a:solidFill>
              </a:rPr>
              <a:t>č.j</a:t>
            </a:r>
            <a:r>
              <a:rPr lang="cs-CZ" sz="2400" dirty="0" smtClean="0">
                <a:solidFill>
                  <a:srgbClr val="FF0000"/>
                </a:solidFill>
              </a:rPr>
              <a:t>, </a:t>
            </a:r>
            <a:r>
              <a:rPr lang="cs-CZ" sz="2400" dirty="0" err="1" smtClean="0">
                <a:solidFill>
                  <a:srgbClr val="FF0000"/>
                </a:solidFill>
              </a:rPr>
              <a:t>zp</a:t>
            </a:r>
            <a:r>
              <a:rPr lang="cs-CZ" sz="2400" dirty="0" smtClean="0">
                <a:solidFill>
                  <a:srgbClr val="FF0000"/>
                </a:solidFill>
              </a:rPr>
              <a:t>. oznam., čas přítomný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050035" y="5877272"/>
            <a:ext cx="49211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8. ŽÍT </a:t>
            </a:r>
            <a:r>
              <a:rPr lang="cs-CZ" sz="2400" b="1" dirty="0">
                <a:solidFill>
                  <a:srgbClr val="002060"/>
                </a:solidFill>
              </a:rPr>
              <a:t>- </a:t>
            </a:r>
            <a:r>
              <a:rPr lang="cs-CZ" sz="2400" b="1" dirty="0" smtClean="0">
                <a:solidFill>
                  <a:srgbClr val="002060"/>
                </a:solidFill>
              </a:rPr>
              <a:t>3.os</a:t>
            </a:r>
            <a:r>
              <a:rPr lang="cs-CZ" sz="2400" b="1" dirty="0">
                <a:solidFill>
                  <a:srgbClr val="002060"/>
                </a:solidFill>
              </a:rPr>
              <a:t>, č.mn, </a:t>
            </a:r>
            <a:r>
              <a:rPr lang="cs-CZ" sz="2400" b="1" dirty="0" err="1" smtClean="0">
                <a:solidFill>
                  <a:srgbClr val="002060"/>
                </a:solidFill>
              </a:rPr>
              <a:t>zp</a:t>
            </a:r>
            <a:r>
              <a:rPr lang="cs-CZ" sz="2400" b="1" dirty="0" smtClean="0">
                <a:solidFill>
                  <a:srgbClr val="002060"/>
                </a:solidFill>
              </a:rPr>
              <a:t>. </a:t>
            </a:r>
            <a:r>
              <a:rPr lang="cs-CZ" sz="2400" b="1" dirty="0" err="1" smtClean="0">
                <a:solidFill>
                  <a:srgbClr val="002060"/>
                </a:solidFill>
              </a:rPr>
              <a:t>ozn</a:t>
            </a:r>
            <a:r>
              <a:rPr lang="cs-CZ" sz="2400" b="1" dirty="0" smtClean="0">
                <a:solidFill>
                  <a:srgbClr val="002060"/>
                </a:solidFill>
              </a:rPr>
              <a:t>., čas přítomný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355975" y="230429"/>
            <a:ext cx="4633130" cy="82558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2897184" y="1118598"/>
            <a:ext cx="5950483" cy="4947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4455180" y="1844824"/>
            <a:ext cx="4392487" cy="8076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4644008" y="2774973"/>
            <a:ext cx="4345096" cy="83099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4789668" y="3829147"/>
            <a:ext cx="4199436" cy="9085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4209225" y="4830376"/>
            <a:ext cx="4865290" cy="9085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4067945" y="5877272"/>
            <a:ext cx="4921159" cy="9085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234154" y="187427"/>
            <a:ext cx="3833791" cy="894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34155" y="245338"/>
            <a:ext cx="3833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PÉCT – 1. os., </a:t>
            </a:r>
            <a:r>
              <a:rPr lang="cs-CZ" sz="2400" dirty="0" err="1" smtClean="0"/>
              <a:t>č.jed</a:t>
            </a:r>
            <a:r>
              <a:rPr lang="cs-CZ" sz="2400" dirty="0" smtClean="0"/>
              <a:t>, </a:t>
            </a:r>
          </a:p>
          <a:p>
            <a:r>
              <a:rPr lang="cs-CZ" sz="2400" dirty="0" err="1" smtClean="0"/>
              <a:t>zp</a:t>
            </a:r>
            <a:r>
              <a:rPr lang="cs-CZ" sz="2400" dirty="0" smtClean="0"/>
              <a:t>. oznam, čas přítomný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7152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241133"/>
              </p:ext>
            </p:extLst>
          </p:nvPr>
        </p:nvGraphicFramePr>
        <p:xfrm>
          <a:off x="1043608" y="1124744"/>
          <a:ext cx="5904656" cy="516859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76064"/>
                <a:gridCol w="648072"/>
                <a:gridCol w="720080"/>
                <a:gridCol w="720080"/>
                <a:gridCol w="648072"/>
                <a:gridCol w="720080"/>
                <a:gridCol w="864096"/>
                <a:gridCol w="1008112"/>
              </a:tblGrid>
              <a:tr h="354654">
                <a:tc rowSpan="4">
                  <a:txBody>
                    <a:bodyPr/>
                    <a:lstStyle/>
                    <a:p>
                      <a:endParaRPr lang="cs-CZ" sz="2400" b="1" dirty="0" smtClean="0"/>
                    </a:p>
                    <a:p>
                      <a:endParaRPr lang="cs-CZ" sz="2400" b="1" dirty="0" smtClean="0"/>
                    </a:p>
                    <a:p>
                      <a:endParaRPr lang="cs-CZ" sz="2400" b="1" dirty="0" smtClean="0"/>
                    </a:p>
                    <a:p>
                      <a:endParaRPr lang="cs-CZ" sz="2400" b="1" dirty="0" smtClean="0"/>
                    </a:p>
                    <a:p>
                      <a:r>
                        <a:rPr lang="cs-CZ" sz="2000" b="1" dirty="0" smtClean="0"/>
                        <a:t>1.</a:t>
                      </a:r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rowSpan="3">
                  <a:txBody>
                    <a:bodyPr/>
                    <a:lstStyle/>
                    <a:p>
                      <a:r>
                        <a:rPr lang="cs-CZ" b="1" dirty="0" smtClean="0"/>
                        <a:t> </a:t>
                      </a:r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r>
                        <a:rPr lang="cs-CZ" b="1" dirty="0" smtClean="0"/>
                        <a:t> 2.</a:t>
                      </a:r>
                      <a:endParaRPr lang="cs-CZ" b="1" dirty="0"/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B</a:t>
                      </a:r>
                      <a:endParaRPr lang="cs-CZ" sz="2400" b="1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 gridSpan="5"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4.</a:t>
                      </a:r>
                      <a:endParaRPr lang="cs-CZ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053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5519">
                <a:tc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endParaRPr lang="cs-CZ" b="1" dirty="0" smtClean="0"/>
                    </a:p>
                    <a:p>
                      <a:r>
                        <a:rPr lang="cs-CZ" b="1" dirty="0" smtClean="0"/>
                        <a:t> 5.</a:t>
                      </a:r>
                      <a:endParaRPr lang="cs-CZ" b="1" dirty="0"/>
                    </a:p>
                  </a:txBody>
                  <a:tcPr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="1" dirty="0" smtClean="0"/>
                        <a:t>  6.                       8.</a:t>
                      </a:r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25519">
                <a:tc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7.</a:t>
                      </a:r>
                      <a:endParaRPr lang="cs-CZ" b="1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Ž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5519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B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P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5519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R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J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05153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Č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5519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Ž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Ě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H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Í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  <a:tr h="425519">
                <a:tc gridSpan="2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Z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5519">
                <a:tc rowSpan="2" gridSpan="4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5519">
                <a:tc gridSpan="4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076056" y="1124744"/>
            <a:ext cx="1314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ŘEŠENÍ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423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836712"/>
            <a:ext cx="784887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CO ZNAMENÁ SLOVO V TAJENCE? 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4000" dirty="0" smtClean="0"/>
              <a:t>= tvoření různých slovesných tvarů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25146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409637"/>
              </p:ext>
            </p:extLst>
          </p:nvPr>
        </p:nvGraphicFramePr>
        <p:xfrm>
          <a:off x="467545" y="1556792"/>
          <a:ext cx="8208912" cy="476367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520280"/>
                <a:gridCol w="2304256"/>
                <a:gridCol w="3384376"/>
              </a:tblGrid>
              <a:tr h="149488">
                <a:tc rowSpan="3">
                  <a:txBody>
                    <a:bodyPr/>
                    <a:lstStyle/>
                    <a:p>
                      <a:r>
                        <a:rPr lang="cs-CZ" sz="2400" b="1" u="none" dirty="0" smtClean="0">
                          <a:solidFill>
                            <a:srgbClr val="002060"/>
                          </a:solidFill>
                        </a:rPr>
                        <a:t>ZPŮSOB</a:t>
                      </a:r>
                    </a:p>
                    <a:p>
                      <a:r>
                        <a:rPr lang="cs-CZ" sz="2400" b="1" u="none" dirty="0" smtClean="0">
                          <a:solidFill>
                            <a:srgbClr val="002060"/>
                          </a:solidFill>
                        </a:rPr>
                        <a:t>OZNAMOVACÍ</a:t>
                      </a:r>
                      <a:endParaRPr lang="cs-CZ" sz="2400" b="1" u="none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Č</a:t>
                      </a:r>
                      <a:r>
                        <a:rPr lang="cs-CZ" sz="2400" b="1" u="none" dirty="0" smtClean="0">
                          <a:solidFill>
                            <a:srgbClr val="002060"/>
                          </a:solidFill>
                        </a:rPr>
                        <a:t>A</a:t>
                      </a:r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S MINULÝ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rgbClr val="002060"/>
                          </a:solidFill>
                        </a:rPr>
                        <a:t>psal jsem</a:t>
                      </a:r>
                      <a:endParaRPr lang="cs-CZ" sz="2400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4371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ČAS PŘÍTOMNÝ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rgbClr val="002060"/>
                          </a:solidFill>
                        </a:rPr>
                        <a:t>píšu</a:t>
                      </a:r>
                      <a:endParaRPr lang="cs-CZ" sz="2400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320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ČAS BUDOUCÍ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rgbClr val="002060"/>
                          </a:solidFill>
                        </a:rPr>
                        <a:t>budu psát</a:t>
                      </a:r>
                      <a:endParaRPr lang="cs-CZ" sz="2400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290760">
                <a:tc>
                  <a:txBody>
                    <a:bodyPr/>
                    <a:lstStyle/>
                    <a:p>
                      <a:r>
                        <a:rPr lang="cs-CZ" sz="2400" b="1" u="none" dirty="0" smtClean="0"/>
                        <a:t>ZPŮSOB</a:t>
                      </a:r>
                    </a:p>
                    <a:p>
                      <a:r>
                        <a:rPr lang="cs-CZ" sz="2400" b="1" u="none" dirty="0" smtClean="0"/>
                        <a:t>ROZKAZOVACÍ</a:t>
                      </a:r>
                      <a:endParaRPr lang="cs-CZ" sz="2400" b="1" u="none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čas neurčujeme</a:t>
                      </a:r>
                      <a:endParaRPr lang="cs-CZ" sz="28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piš</a:t>
                      </a:r>
                    </a:p>
                    <a:p>
                      <a:r>
                        <a:rPr lang="cs-CZ" sz="2400" dirty="0" smtClean="0"/>
                        <a:t>pišme</a:t>
                      </a:r>
                    </a:p>
                    <a:p>
                      <a:r>
                        <a:rPr lang="cs-CZ" sz="2400" dirty="0" smtClean="0"/>
                        <a:t>pište</a:t>
                      </a:r>
                      <a:endParaRPr lang="cs-CZ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912591">
                <a:tc rowSpan="2">
                  <a:txBody>
                    <a:bodyPr/>
                    <a:lstStyle/>
                    <a:p>
                      <a:r>
                        <a:rPr lang="cs-CZ" sz="2400" b="1" u="none" dirty="0" smtClean="0">
                          <a:solidFill>
                            <a:srgbClr val="FF0000"/>
                          </a:solidFill>
                        </a:rPr>
                        <a:t>ZPŮSOB</a:t>
                      </a:r>
                    </a:p>
                    <a:p>
                      <a:r>
                        <a:rPr lang="cs-CZ" sz="2400" b="1" u="none" dirty="0" smtClean="0">
                          <a:solidFill>
                            <a:srgbClr val="FF0000"/>
                          </a:solidFill>
                        </a:rPr>
                        <a:t>PODMIŇOVACÍ</a:t>
                      </a:r>
                      <a:endParaRPr lang="cs-CZ" sz="2400" b="1" u="non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čas neurčujeme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způsob podmiňovací přítomný 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- psal bych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567982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způsob podmiňovací minulý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</a:rPr>
                        <a:t>-  byl bych psal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187624" y="472896"/>
            <a:ext cx="33842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PŘEHLED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23680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880610" cy="1080120"/>
          </a:xfrm>
        </p:spPr>
        <p:txBody>
          <a:bodyPr>
            <a:noAutofit/>
          </a:bodyPr>
          <a:lstStyle/>
          <a:p>
            <a:pPr algn="ctr"/>
            <a:r>
              <a:rPr lang="cs-CZ" sz="2800" b="1" dirty="0" smtClean="0"/>
              <a:t>KDE JSOU URČENY SPRÁVNĚ MLUVNICKÉ  KATEGORIE  SLOVESA? </a:t>
            </a:r>
            <a:endParaRPr lang="cs-CZ" sz="2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1772816"/>
            <a:ext cx="8208912" cy="4608512"/>
          </a:xfrm>
        </p:spPr>
        <p:txBody>
          <a:bodyPr>
            <a:normAutofit fontScale="92500"/>
          </a:bodyPr>
          <a:lstStyle/>
          <a:p>
            <a:pPr marL="68580" indent="0">
              <a:buNone/>
            </a:pPr>
            <a:r>
              <a:rPr lang="cs-CZ" sz="2800" dirty="0" smtClean="0"/>
              <a:t>1. </a:t>
            </a:r>
            <a:r>
              <a:rPr lang="cs-CZ" sz="2800" u="sng" dirty="0" smtClean="0"/>
              <a:t>Nepřátel se nelekejme</a:t>
            </a:r>
            <a:r>
              <a:rPr lang="cs-CZ" sz="2800" dirty="0" smtClean="0"/>
              <a:t>.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2800" dirty="0" smtClean="0"/>
              <a:t>1.os, č. mn., </a:t>
            </a:r>
            <a:r>
              <a:rPr lang="cs-CZ" sz="2800" dirty="0" err="1" smtClean="0"/>
              <a:t>zp</a:t>
            </a:r>
            <a:r>
              <a:rPr lang="cs-CZ" sz="2800" dirty="0" smtClean="0"/>
              <a:t>. oznamovací, čas přítomný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2800" dirty="0" smtClean="0"/>
              <a:t>1.os, č. mn., </a:t>
            </a:r>
            <a:r>
              <a:rPr lang="cs-CZ" sz="2800" dirty="0" err="1" smtClean="0"/>
              <a:t>zp</a:t>
            </a:r>
            <a:r>
              <a:rPr lang="cs-CZ" sz="2800" dirty="0" smtClean="0"/>
              <a:t>. rozkazovací, čas přítomný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2800" dirty="0" smtClean="0"/>
              <a:t>1. os, č. mn., </a:t>
            </a:r>
            <a:r>
              <a:rPr lang="cs-CZ" sz="2800" dirty="0" err="1" smtClean="0"/>
              <a:t>zp</a:t>
            </a:r>
            <a:r>
              <a:rPr lang="cs-CZ" sz="2800" dirty="0" smtClean="0"/>
              <a:t>. rozkazovací, čas neurčujeme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endParaRPr lang="cs-CZ" sz="2800" dirty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r>
              <a:rPr lang="cs-CZ" sz="2800" dirty="0" smtClean="0"/>
              <a:t>2. </a:t>
            </a:r>
            <a:r>
              <a:rPr lang="cs-CZ" sz="2800" u="sng" dirty="0" smtClean="0"/>
              <a:t>Kdybys tak dával pozor!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2800" dirty="0" smtClean="0"/>
              <a:t>2.os</a:t>
            </a:r>
            <a:r>
              <a:rPr lang="cs-CZ" sz="2800" dirty="0"/>
              <a:t>, č. </a:t>
            </a:r>
            <a:r>
              <a:rPr lang="cs-CZ" sz="2800" dirty="0" smtClean="0"/>
              <a:t>j., </a:t>
            </a:r>
            <a:r>
              <a:rPr lang="cs-CZ" sz="2800" dirty="0" err="1" smtClean="0"/>
              <a:t>zp</a:t>
            </a:r>
            <a:r>
              <a:rPr lang="cs-CZ" sz="2800" dirty="0" smtClean="0"/>
              <a:t>. podmiňovací  přítomný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2800" dirty="0"/>
              <a:t>2.os, č. j., </a:t>
            </a:r>
            <a:r>
              <a:rPr lang="cs-CZ" sz="2800" dirty="0" err="1"/>
              <a:t>zp</a:t>
            </a:r>
            <a:r>
              <a:rPr lang="cs-CZ" sz="2800" dirty="0"/>
              <a:t>. podmiňovací  </a:t>
            </a:r>
            <a:r>
              <a:rPr lang="cs-CZ" sz="2800" dirty="0" smtClean="0"/>
              <a:t>minulý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2800" dirty="0"/>
              <a:t>2.os, č. j., </a:t>
            </a:r>
            <a:r>
              <a:rPr lang="cs-CZ" sz="2800" dirty="0" err="1" smtClean="0"/>
              <a:t>zp</a:t>
            </a:r>
            <a:r>
              <a:rPr lang="cs-CZ" sz="2800" dirty="0" smtClean="0"/>
              <a:t>. oznamovací, čas minulý</a:t>
            </a:r>
            <a:endParaRPr lang="cs-CZ" sz="2800" dirty="0"/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endParaRPr lang="cs-CZ" sz="2800" dirty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endParaRPr lang="cs-CZ" dirty="0" smtClean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endParaRPr lang="cs-CZ" dirty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069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880610" cy="1080120"/>
          </a:xfrm>
        </p:spPr>
        <p:txBody>
          <a:bodyPr>
            <a:noAutofit/>
          </a:bodyPr>
          <a:lstStyle/>
          <a:p>
            <a:pPr algn="ctr"/>
            <a:r>
              <a:rPr lang="cs-CZ" sz="2800" b="1" dirty="0" smtClean="0"/>
              <a:t>KDE JSOU URČENY SPRÁVNĚ MLUVNICKÉ  KATEGORIE  SLOVESA? </a:t>
            </a:r>
            <a:endParaRPr lang="cs-CZ" sz="2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1844824"/>
            <a:ext cx="8208912" cy="4608512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cs-CZ" sz="3000" dirty="0" smtClean="0"/>
              <a:t>3. </a:t>
            </a:r>
            <a:r>
              <a:rPr lang="cs-CZ" sz="3000" u="sng" dirty="0" smtClean="0"/>
              <a:t>Nepůjdeš tam!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3000" dirty="0" smtClean="0"/>
              <a:t>2.os, č. j., </a:t>
            </a:r>
            <a:r>
              <a:rPr lang="cs-CZ" sz="3000" dirty="0" err="1" smtClean="0"/>
              <a:t>zp</a:t>
            </a:r>
            <a:r>
              <a:rPr lang="cs-CZ" sz="3000" dirty="0" smtClean="0"/>
              <a:t>. rozkazovací, čas přítomný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3000" dirty="0" smtClean="0"/>
              <a:t>2.os, č. j., </a:t>
            </a:r>
            <a:r>
              <a:rPr lang="cs-CZ" sz="3000" dirty="0" err="1" smtClean="0"/>
              <a:t>zp</a:t>
            </a:r>
            <a:r>
              <a:rPr lang="cs-CZ" sz="3000" dirty="0" smtClean="0"/>
              <a:t>. oznamovací, čas budoucí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3000" dirty="0"/>
              <a:t>2.os, č. j., </a:t>
            </a:r>
            <a:r>
              <a:rPr lang="cs-CZ" sz="3000" dirty="0" err="1" smtClean="0"/>
              <a:t>zp</a:t>
            </a:r>
            <a:r>
              <a:rPr lang="cs-CZ" sz="3000" dirty="0" smtClean="0"/>
              <a:t>. rozkazovací, </a:t>
            </a:r>
            <a:r>
              <a:rPr lang="cs-CZ" sz="3000" dirty="0"/>
              <a:t>čas </a:t>
            </a:r>
            <a:r>
              <a:rPr lang="cs-CZ" sz="3000" dirty="0" smtClean="0"/>
              <a:t>neurčujeme</a:t>
            </a:r>
            <a:endParaRPr lang="cs-CZ" sz="3000" dirty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endParaRPr lang="cs-CZ" sz="3000" dirty="0" smtClean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r>
              <a:rPr lang="cs-CZ" sz="3000" dirty="0" smtClean="0"/>
              <a:t>4.  </a:t>
            </a:r>
            <a:r>
              <a:rPr lang="cs-CZ" sz="3000" u="sng" dirty="0" smtClean="0"/>
              <a:t>Nikdy nebudou jíst špenát.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3000" dirty="0" smtClean="0"/>
              <a:t>3.os</a:t>
            </a:r>
            <a:r>
              <a:rPr lang="cs-CZ" sz="3000" dirty="0"/>
              <a:t>, č. </a:t>
            </a:r>
            <a:r>
              <a:rPr lang="cs-CZ" sz="3000" dirty="0" smtClean="0"/>
              <a:t>mn., </a:t>
            </a:r>
            <a:r>
              <a:rPr lang="cs-CZ" sz="3000" dirty="0" err="1" smtClean="0"/>
              <a:t>zp</a:t>
            </a:r>
            <a:r>
              <a:rPr lang="cs-CZ" sz="3000" dirty="0" smtClean="0"/>
              <a:t>. oznamovací, čas přítomný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3000" dirty="0" smtClean="0"/>
              <a:t>3.os, č. mn., </a:t>
            </a:r>
            <a:r>
              <a:rPr lang="cs-CZ" sz="3000" dirty="0" err="1" smtClean="0"/>
              <a:t>zp</a:t>
            </a:r>
            <a:r>
              <a:rPr lang="cs-CZ" sz="3000" dirty="0" smtClean="0"/>
              <a:t>. oznamovací, čas neurčujeme </a:t>
            </a:r>
          </a:p>
          <a:p>
            <a:pPr marL="525780" indent="-457200">
              <a:buClr>
                <a:schemeClr val="tx2">
                  <a:lumMod val="50000"/>
                </a:schemeClr>
              </a:buClr>
              <a:buFont typeface="+mj-lt"/>
              <a:buAutoNum type="alphaLcParenR"/>
            </a:pPr>
            <a:r>
              <a:rPr lang="cs-CZ" sz="3000" dirty="0" smtClean="0"/>
              <a:t>3.os, č. mn., </a:t>
            </a:r>
            <a:r>
              <a:rPr lang="cs-CZ" sz="3000" dirty="0" err="1" smtClean="0"/>
              <a:t>zp</a:t>
            </a:r>
            <a:r>
              <a:rPr lang="cs-CZ" sz="3000" dirty="0" smtClean="0"/>
              <a:t>. oznamovací, </a:t>
            </a:r>
            <a:r>
              <a:rPr lang="cs-CZ" sz="3000" dirty="0"/>
              <a:t>čas </a:t>
            </a:r>
            <a:r>
              <a:rPr lang="cs-CZ" sz="3000" dirty="0" smtClean="0"/>
              <a:t>budoucí</a:t>
            </a:r>
            <a:endParaRPr lang="cs-CZ" sz="3000" dirty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endParaRPr lang="cs-CZ" sz="3000" dirty="0" smtClean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endParaRPr lang="cs-CZ" dirty="0"/>
          </a:p>
          <a:p>
            <a:pPr marL="68580" indent="0">
              <a:buClr>
                <a:schemeClr val="tx2">
                  <a:lumMod val="50000"/>
                </a:schemeClr>
              </a:buCl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780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</a:t>
            </a:r>
          </a:p>
          <a:p>
            <a:r>
              <a:rPr lang="cs-CZ" dirty="0" smtClean="0"/>
              <a:t>2. A</a:t>
            </a:r>
          </a:p>
          <a:p>
            <a:r>
              <a:rPr lang="cs-CZ" dirty="0" smtClean="0"/>
              <a:t>3. B</a:t>
            </a:r>
          </a:p>
          <a:p>
            <a:r>
              <a:rPr lang="cs-CZ" dirty="0" smtClean="0"/>
              <a:t>4. 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659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7024744" cy="1143000"/>
          </a:xfrm>
        </p:spPr>
        <p:txBody>
          <a:bodyPr/>
          <a:lstStyle/>
          <a:p>
            <a:r>
              <a:rPr lang="cs-CZ" dirty="0"/>
              <a:t>ZDROJE A ODKAZY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844824"/>
            <a:ext cx="6705193" cy="3987805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STÝBLÍK, Vlastimil a kol. </a:t>
            </a:r>
            <a:r>
              <a:rPr lang="cs-CZ" i="1" dirty="0"/>
              <a:t>Český jazyk pro 8.ročník základní školy</a:t>
            </a:r>
            <a:r>
              <a:rPr lang="cs-CZ" dirty="0"/>
              <a:t>. Praha: SPN - pedagogické nakladatelství, 1998, ISBN 80-85937-92-1.</a:t>
            </a:r>
          </a:p>
          <a:p>
            <a:r>
              <a:rPr lang="cs-CZ" dirty="0"/>
              <a:t>STÝBLÍK, Vlastimil a kol. </a:t>
            </a:r>
            <a:r>
              <a:rPr lang="cs-CZ" i="1" dirty="0"/>
              <a:t>Český jazyk pro 7.ročník základní školy</a:t>
            </a:r>
            <a:r>
              <a:rPr lang="cs-CZ" dirty="0"/>
              <a:t>. Praha: SPN - pedagogické nakladatelství, 1997, ISBN 80-85937-70-0.</a:t>
            </a:r>
          </a:p>
          <a:p>
            <a:r>
              <a:rPr lang="cs-CZ" dirty="0"/>
              <a:t>STÝBLÍK, Vlastimil a kol. </a:t>
            </a:r>
            <a:r>
              <a:rPr lang="cs-CZ" i="1" dirty="0"/>
              <a:t>Český jazyk pro 9.ročník základní školy</a:t>
            </a:r>
            <a:r>
              <a:rPr lang="cs-CZ" dirty="0"/>
              <a:t>. Praha: SPN - pedagogické nakladatelství, 1998, ISBN 80-85937-87-5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6121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3973</TotalTime>
  <Words>955</Words>
  <Application>Microsoft Office PowerPoint</Application>
  <PresentationFormat>Předvádění na obrazovce (4:3)</PresentationFormat>
  <Paragraphs>262</Paragraphs>
  <Slides>21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Austin</vt:lpstr>
      <vt:lpstr>Prezentace aplikace PowerPoint</vt:lpstr>
      <vt:lpstr>Anotace</vt:lpstr>
      <vt:lpstr>MLUVNICKÉ KATEGORIE  SLOVES</vt:lpstr>
      <vt:lpstr>Prezentace aplikace PowerPoint</vt:lpstr>
      <vt:lpstr>U SLOVESA URČUJEME</vt:lpstr>
      <vt:lpstr>OSOBA + ČÍSLO</vt:lpstr>
      <vt:lpstr>ZPŮSOB OZNAMOVACÍ</vt:lpstr>
      <vt:lpstr>ZPŮSOB ROZKAZOVACÍ</vt:lpstr>
      <vt:lpstr>NAJDI V KAŽDÉM ŘÁDKU JEDEN ŠPATNĚ NAPSANÝ ROZKAZOVACÍ ZPŮSOB</vt:lpstr>
      <vt:lpstr>ŘEŠENÍ</vt:lpstr>
      <vt:lpstr>ZPŮSOB PODMIŇOVACÍ </vt:lpstr>
      <vt:lpstr>KTERÝ TVAR PODMIŇOVACÍHO ZPŮSOBU JE NAPSANÝ SPRÁVNĚ ? </vt:lpstr>
      <vt:lpstr>UTVOŘ DANÉ TVARY SLOVES</vt:lpstr>
      <vt:lpstr>Prezentace aplikace PowerPoint</vt:lpstr>
      <vt:lpstr>Prezentace aplikace PowerPoint</vt:lpstr>
      <vt:lpstr>CO ZNAMENÁ SLOVO V TAJENCE? </vt:lpstr>
      <vt:lpstr>Prezentace aplikace PowerPoint</vt:lpstr>
      <vt:lpstr>KDE JSOU URČENY SPRÁVNĚ MLUVNICKÉ  KATEGORIE  SLOVESA? </vt:lpstr>
      <vt:lpstr>KDE JSOU URČENY SPRÁVNĚ MLUVNICKÉ  KATEGORIE  SLOVESA? </vt:lpstr>
      <vt:lpstr>ŘEŠENÍ</vt:lpstr>
      <vt:lpstr>ZDROJE A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MLUVNICKÉ VÝZNAMY SLOVES</dc:title>
  <dc:creator>Steidlová</dc:creator>
  <cp:lastModifiedBy>Steidlová</cp:lastModifiedBy>
  <cp:revision>56</cp:revision>
  <dcterms:created xsi:type="dcterms:W3CDTF">2012-08-24T11:22:05Z</dcterms:created>
  <dcterms:modified xsi:type="dcterms:W3CDTF">2012-09-01T16:45:42Z</dcterms:modified>
</cp:coreProperties>
</file>