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68" r:id="rId4"/>
    <p:sldId id="257" r:id="rId5"/>
    <p:sldId id="258" r:id="rId6"/>
    <p:sldId id="259" r:id="rId7"/>
    <p:sldId id="260" r:id="rId8"/>
    <p:sldId id="261" r:id="rId9"/>
    <p:sldId id="262" r:id="rId10"/>
    <p:sldId id="272" r:id="rId11"/>
    <p:sldId id="273" r:id="rId12"/>
    <p:sldId id="264" r:id="rId13"/>
    <p:sldId id="270" r:id="rId14"/>
    <p:sldId id="27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71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VY_32_INOVACE_15_MLUVNICKÉ KATEGORIE SLOVES  </a:t>
          </a:r>
          <a:r>
            <a:rPr lang="cs-CZ" dirty="0" smtClean="0"/>
            <a:t>II 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 smtClean="0"/>
            <a:t>Téma: MLUVNICKÉ KATEGORIE </a:t>
          </a:r>
          <a:r>
            <a:rPr lang="cs-CZ" smtClean="0"/>
            <a:t>SLOVES II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 smtClean="0"/>
            <a:t>Sada:  ČESKÝ JAZYK 9.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CBF982-CE19-4736-B3D1-B57A77DF4AF2}" type="presOf" srcId="{EBC41103-E2E5-4D48-9B4B-425520D3D098}" destId="{50C2F88D-8688-44C2-A854-691F34009D3B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04337774-8046-4F1E-9F8A-8CF32AD44639}" type="presOf" srcId="{DAEA276B-ECF9-46F6-A7D3-4693B2D32BC4}" destId="{F69A1436-182C-465B-AD7F-FE48E0C090C1}" srcOrd="1" destOrd="0" presId="urn:microsoft.com/office/officeart/2005/8/layout/target3"/>
    <dgm:cxn modelId="{889D60EA-E271-4F77-B47D-D706A6760190}" type="presOf" srcId="{019433A1-1324-4DE1-9E6F-32B851095F74}" destId="{A3817367-F2BC-482F-8832-FA00B51DCCF3}" srcOrd="0" destOrd="0" presId="urn:microsoft.com/office/officeart/2005/8/layout/target3"/>
    <dgm:cxn modelId="{66FD9D2D-E0E3-4508-B98C-1B99F41C15EF}" type="presOf" srcId="{445C7998-7549-48B0-BD68-D4F0167F02E5}" destId="{BC35EE03-4121-4EF9-923D-7CB6D30D358D}" srcOrd="0" destOrd="0" presId="urn:microsoft.com/office/officeart/2005/8/layout/target3"/>
    <dgm:cxn modelId="{FFEF37DC-0618-4926-A62D-F1F28AF2DA80}" type="presOf" srcId="{C73C7642-F245-4585-8F88-243F9FAEF6CA}" destId="{97289DF2-90F4-4EC2-A9FC-633B00BAB610}" srcOrd="0" destOrd="0" presId="urn:microsoft.com/office/officeart/2005/8/layout/target3"/>
    <dgm:cxn modelId="{6BB50B2A-2741-4E7E-9CAC-E3A8BC7F9EB3}" type="presOf" srcId="{DAEA276B-ECF9-46F6-A7D3-4693B2D32BC4}" destId="{CDED6FE3-AD8F-4ACC-B6B8-710EDDD97598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D626256-E336-4BE5-8FD5-398EA0F09ADF}" type="presOf" srcId="{019433A1-1324-4DE1-9E6F-32B851095F74}" destId="{E7297F21-D4FD-4A41-AE58-814D01A6B5E7}" srcOrd="1" destOrd="0" presId="urn:microsoft.com/office/officeart/2005/8/layout/target3"/>
    <dgm:cxn modelId="{8FA9B829-719A-42AE-AA48-C458D519856C}" type="presOf" srcId="{C73C7642-F245-4585-8F88-243F9FAEF6CA}" destId="{AA41A67C-3D3F-4AE9-9E0F-5D7F7BB2E741}" srcOrd="1" destOrd="0" presId="urn:microsoft.com/office/officeart/2005/8/layout/target3"/>
    <dgm:cxn modelId="{61918437-A433-4501-8964-C7A04B6E2A2E}" type="presOf" srcId="{EBC41103-E2E5-4D48-9B4B-425520D3D098}" destId="{F969C235-9271-4D34-B740-D627A121CAD0}" srcOrd="1" destOrd="0" presId="urn:microsoft.com/office/officeart/2005/8/layout/target3"/>
    <dgm:cxn modelId="{FDF13521-7C59-483E-AEFA-DE138270F875}" type="presOf" srcId="{FBBFC3EA-9D9D-4F3A-BEA6-9C2C0E46BF20}" destId="{643EA938-EDE0-4533-ACCC-D2BD6F3A527C}" srcOrd="0" destOrd="0" presId="urn:microsoft.com/office/officeart/2005/8/layout/target3"/>
    <dgm:cxn modelId="{15F83B3A-BA0F-44FA-8386-69175F867F5F}" type="presOf" srcId="{39F8B381-5807-488E-AC22-73DD4140ED4A}" destId="{71045F8C-00FA-488E-A7BD-E2E6753D979D}" srcOrd="0" destOrd="0" presId="urn:microsoft.com/office/officeart/2005/8/layout/target3"/>
    <dgm:cxn modelId="{C3EB5635-44A5-4623-9BE0-8C233607C539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A062B7D7-C4C8-4918-B357-70C6C3869F3C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F9F94122-33FB-4242-B56D-EB93B29003E0}" type="presParOf" srcId="{71045F8C-00FA-488E-A7BD-E2E6753D979D}" destId="{3577EC6B-C980-4F34-8C69-4365E7B8FC8C}" srcOrd="0" destOrd="0" presId="urn:microsoft.com/office/officeart/2005/8/layout/target3"/>
    <dgm:cxn modelId="{B9E55DCA-CFFB-4211-94C2-A2D8A67DBA07}" type="presParOf" srcId="{71045F8C-00FA-488E-A7BD-E2E6753D979D}" destId="{6940EB87-DC1D-4BC3-9408-9AC2E1FFC039}" srcOrd="1" destOrd="0" presId="urn:microsoft.com/office/officeart/2005/8/layout/target3"/>
    <dgm:cxn modelId="{37816C15-F32E-4775-BC63-F99EEAD758D0}" type="presParOf" srcId="{71045F8C-00FA-488E-A7BD-E2E6753D979D}" destId="{BC35EE03-4121-4EF9-923D-7CB6D30D358D}" srcOrd="2" destOrd="0" presId="urn:microsoft.com/office/officeart/2005/8/layout/target3"/>
    <dgm:cxn modelId="{30E017F1-DA26-4ED5-9256-7F5376E34EE7}" type="presParOf" srcId="{71045F8C-00FA-488E-A7BD-E2E6753D979D}" destId="{C95EEA27-3CBF-4645-A92D-9D8AF5C1CBFC}" srcOrd="3" destOrd="0" presId="urn:microsoft.com/office/officeart/2005/8/layout/target3"/>
    <dgm:cxn modelId="{5588C279-9ACB-47C5-B9C4-042F3D3FE95D}" type="presParOf" srcId="{71045F8C-00FA-488E-A7BD-E2E6753D979D}" destId="{851BB866-B6AE-4566-893F-4C635BA974FC}" srcOrd="4" destOrd="0" presId="urn:microsoft.com/office/officeart/2005/8/layout/target3"/>
    <dgm:cxn modelId="{47B88064-3062-4404-A112-96533E3AD43E}" type="presParOf" srcId="{71045F8C-00FA-488E-A7BD-E2E6753D979D}" destId="{643EA938-EDE0-4533-ACCC-D2BD6F3A527C}" srcOrd="5" destOrd="0" presId="urn:microsoft.com/office/officeart/2005/8/layout/target3"/>
    <dgm:cxn modelId="{FEED6411-8913-4290-B825-A51683797C77}" type="presParOf" srcId="{71045F8C-00FA-488E-A7BD-E2E6753D979D}" destId="{92F31B18-D66D-4CC7-89B9-378928DE877D}" srcOrd="6" destOrd="0" presId="urn:microsoft.com/office/officeart/2005/8/layout/target3"/>
    <dgm:cxn modelId="{413EF40D-2AA9-49C8-A912-D8013CEAB819}" type="presParOf" srcId="{71045F8C-00FA-488E-A7BD-E2E6753D979D}" destId="{902074E1-B931-4618-97F1-FADBE82E9C3C}" srcOrd="7" destOrd="0" presId="urn:microsoft.com/office/officeart/2005/8/layout/target3"/>
    <dgm:cxn modelId="{2422825C-0E6C-43BC-9B22-3029ED00AB0F}" type="presParOf" srcId="{71045F8C-00FA-488E-A7BD-E2E6753D979D}" destId="{A3817367-F2BC-482F-8832-FA00B51DCCF3}" srcOrd="8" destOrd="0" presId="urn:microsoft.com/office/officeart/2005/8/layout/target3"/>
    <dgm:cxn modelId="{4DD76FDE-C068-40C0-8D02-ADE744E0EC7B}" type="presParOf" srcId="{71045F8C-00FA-488E-A7BD-E2E6753D979D}" destId="{626ABFF6-56C8-4386-B662-68EC364EED9D}" srcOrd="9" destOrd="0" presId="urn:microsoft.com/office/officeart/2005/8/layout/target3"/>
    <dgm:cxn modelId="{921C6BDB-2ED7-4347-8124-631DBF04B1CE}" type="presParOf" srcId="{71045F8C-00FA-488E-A7BD-E2E6753D979D}" destId="{6DB11F1C-D028-4800-9625-6611CA9DE6D4}" srcOrd="10" destOrd="0" presId="urn:microsoft.com/office/officeart/2005/8/layout/target3"/>
    <dgm:cxn modelId="{C5E99045-F4DC-4933-A22D-7B15BA3E4A7F}" type="presParOf" srcId="{71045F8C-00FA-488E-A7BD-E2E6753D979D}" destId="{CDED6FE3-AD8F-4ACC-B6B8-710EDDD97598}" srcOrd="11" destOrd="0" presId="urn:microsoft.com/office/officeart/2005/8/layout/target3"/>
    <dgm:cxn modelId="{D342366B-3258-4D37-A414-F971ABE2A0C2}" type="presParOf" srcId="{71045F8C-00FA-488E-A7BD-E2E6753D979D}" destId="{397AC6D7-84A6-4150-958F-83C92D9ACF38}" srcOrd="12" destOrd="0" presId="urn:microsoft.com/office/officeart/2005/8/layout/target3"/>
    <dgm:cxn modelId="{BE58E3B0-FF10-46CD-96BF-E474AA2904DB}" type="presParOf" srcId="{71045F8C-00FA-488E-A7BD-E2E6753D979D}" destId="{D7419528-33A6-416D-9E64-B3F7915C5149}" srcOrd="13" destOrd="0" presId="urn:microsoft.com/office/officeart/2005/8/layout/target3"/>
    <dgm:cxn modelId="{9D950337-9371-4E6B-816B-5CB221B5D797}" type="presParOf" srcId="{71045F8C-00FA-488E-A7BD-E2E6753D979D}" destId="{97289DF2-90F4-4EC2-A9FC-633B00BAB610}" srcOrd="14" destOrd="0" presId="urn:microsoft.com/office/officeart/2005/8/layout/target3"/>
    <dgm:cxn modelId="{094C3499-1B27-4FCD-8691-CE0D502923F4}" type="presParOf" srcId="{71045F8C-00FA-488E-A7BD-E2E6753D979D}" destId="{234EBA9D-95B4-4C20-A84E-6F65F1085DC6}" srcOrd="15" destOrd="0" presId="urn:microsoft.com/office/officeart/2005/8/layout/target3"/>
    <dgm:cxn modelId="{12440AA9-933E-4DCF-9CEC-09063D60AFE6}" type="presParOf" srcId="{71045F8C-00FA-488E-A7BD-E2E6753D979D}" destId="{12255512-213F-41DF-90A6-8B4CD74A2B52}" srcOrd="16" destOrd="0" presId="urn:microsoft.com/office/officeart/2005/8/layout/target3"/>
    <dgm:cxn modelId="{E2AB03D0-732A-42BF-A55A-DED0640DC377}" type="presParOf" srcId="{71045F8C-00FA-488E-A7BD-E2E6753D979D}" destId="{50C2F88D-8688-44C2-A854-691F34009D3B}" srcOrd="17" destOrd="0" presId="urn:microsoft.com/office/officeart/2005/8/layout/target3"/>
    <dgm:cxn modelId="{6FBD3F45-C7F0-4BD6-A24A-55B6C3255778}" type="presParOf" srcId="{71045F8C-00FA-488E-A7BD-E2E6753D979D}" destId="{4D19AB04-24FA-40C2-B203-52AE3D15E171}" srcOrd="18" destOrd="0" presId="urn:microsoft.com/office/officeart/2005/8/layout/target3"/>
    <dgm:cxn modelId="{36A4AFE2-D64A-4535-8FA3-CE35E787945D}" type="presParOf" srcId="{71045F8C-00FA-488E-A7BD-E2E6753D979D}" destId="{832BF48F-0145-4429-9E02-8FCA946CCE9E}" srcOrd="19" destOrd="0" presId="urn:microsoft.com/office/officeart/2005/8/layout/target3"/>
    <dgm:cxn modelId="{683B56D5-3766-4C9F-8739-F272BB245C46}" type="presParOf" srcId="{71045F8C-00FA-488E-A7BD-E2E6753D979D}" destId="{E7297F21-D4FD-4A41-AE58-814D01A6B5E7}" srcOrd="20" destOrd="0" presId="urn:microsoft.com/office/officeart/2005/8/layout/target3"/>
    <dgm:cxn modelId="{44EFCF25-DB83-43C4-AC21-7A2555110210}" type="presParOf" srcId="{71045F8C-00FA-488E-A7BD-E2E6753D979D}" destId="{F69A1436-182C-465B-AD7F-FE48E0C090C1}" srcOrd="21" destOrd="0" presId="urn:microsoft.com/office/officeart/2005/8/layout/target3"/>
    <dgm:cxn modelId="{956CB063-4135-4E67-9BB4-3DF83226C77B}" type="presParOf" srcId="{71045F8C-00FA-488E-A7BD-E2E6753D979D}" destId="{AA41A67C-3D3F-4AE9-9E0F-5D7F7BB2E741}" srcOrd="22" destOrd="0" presId="urn:microsoft.com/office/officeart/2005/8/layout/target3"/>
    <dgm:cxn modelId="{B2747F2F-2C7F-415D-B69A-8B9AE8707890}" type="presParOf" srcId="{71045F8C-00FA-488E-A7BD-E2E6753D979D}" destId="{F969C235-9271-4D34-B740-D627A121CAD0}" srcOrd="23" destOrd="0" presId="urn:microsoft.com/office/officeart/2005/8/layout/target3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školy</a:t>
          </a:r>
          <a:r>
            <a:rPr lang="cs-CZ" sz="1300" kern="1200" dirty="0" smtClean="0"/>
            <a:t>: Základní škola a mateřská škola  Domažlice, </a:t>
          </a:r>
          <a:r>
            <a:rPr lang="cs-CZ" sz="1300" kern="1200" dirty="0" err="1" smtClean="0"/>
            <a:t>Msgre</a:t>
          </a:r>
          <a:r>
            <a:rPr lang="cs-CZ" sz="1300" kern="1200" dirty="0" smtClean="0"/>
            <a:t> B. Staška 232, příspěvková organizace </a:t>
          </a:r>
          <a:endParaRPr lang="cs-CZ" sz="13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</a:t>
          </a:r>
          <a:r>
            <a:rPr lang="cs-CZ" sz="1300" kern="1200" dirty="0" smtClean="0"/>
            <a:t>:  Mgr. Vendula </a:t>
          </a:r>
          <a:r>
            <a:rPr lang="cs-CZ" sz="1300" kern="1200" dirty="0" err="1" smtClean="0"/>
            <a:t>Steidlová</a:t>
          </a:r>
          <a:r>
            <a:rPr lang="cs-CZ" sz="1300" kern="1200" dirty="0" smtClean="0"/>
            <a:t>   </a:t>
          </a:r>
          <a:endParaRPr lang="cs-CZ" sz="13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dirty="0" smtClean="0"/>
            <a:t>VY_32_INOVACE_15_MLUVNICKÉ KATEGORIE SLOVES  </a:t>
          </a:r>
          <a:r>
            <a:rPr lang="cs-CZ" sz="1300" kern="1200" dirty="0" smtClean="0"/>
            <a:t>II </a:t>
          </a:r>
          <a:endParaRPr lang="cs-CZ" sz="13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Sada:  ČESKÝ JAZYK 9. ročník</a:t>
          </a:r>
          <a:endParaRPr lang="cs-CZ" sz="13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MLUVNICKÉ KATEGORIE </a:t>
          </a:r>
          <a:r>
            <a:rPr lang="cs-CZ" sz="1300" kern="1200" smtClean="0"/>
            <a:t>SLOVES II </a:t>
          </a:r>
          <a:endParaRPr lang="cs-CZ" sz="13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CZ.1.07/1.4.00/21.1437</a:t>
          </a:r>
          <a:endParaRPr lang="cs-CZ" sz="13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6964778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445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15616" y="476672"/>
            <a:ext cx="7024744" cy="1143000"/>
          </a:xfrm>
        </p:spPr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3757206"/>
              </p:ext>
            </p:extLst>
          </p:nvPr>
        </p:nvGraphicFramePr>
        <p:xfrm>
          <a:off x="827584" y="1916832"/>
          <a:ext cx="7416824" cy="3764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48272"/>
                <a:gridCol w="496855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Inter. tabule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/Inovace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Opakování mluvnických kategorií sloves – </a:t>
                      </a:r>
                      <a:r>
                        <a:rPr lang="cs-CZ" u="sng" dirty="0" smtClean="0"/>
                        <a:t>slovesný rod, vid</a:t>
                      </a:r>
                      <a:r>
                        <a:rPr lang="cs-CZ" dirty="0" smtClean="0"/>
                        <a:t>, shrnutí základních pravidel a procvičení těchto kategorií  /tvoření příčestí trpného, převádění sloves z činného do trpného rodu, tvoření vidových dvojic/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Správné řešení následuje na snímku</a:t>
                      </a:r>
                    </a:p>
                    <a:p>
                      <a:r>
                        <a:rPr lang="cs-CZ" dirty="0" smtClean="0"/>
                        <a:t>za úkolem</a:t>
                      </a:r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49435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132856"/>
            <a:ext cx="7003112" cy="1702160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</a:rPr>
              <a:t>MLUVNICKÉ KATEGORIE </a:t>
            </a:r>
            <a:br>
              <a:rPr lang="cs-CZ" sz="5400" b="1" dirty="0" smtClean="0">
                <a:solidFill>
                  <a:srgbClr val="002060"/>
                </a:solidFill>
              </a:rPr>
            </a:br>
            <a:r>
              <a:rPr lang="cs-CZ" sz="5400" b="1" dirty="0" smtClean="0">
                <a:solidFill>
                  <a:srgbClr val="002060"/>
                </a:solidFill>
              </a:rPr>
              <a:t>SLOVES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4932040" y="3429000"/>
            <a:ext cx="3384376" cy="2324717"/>
          </a:xfrm>
        </p:spPr>
        <p:txBody>
          <a:bodyPr>
            <a:noAutofit/>
          </a:bodyPr>
          <a:lstStyle/>
          <a:p>
            <a:pPr marL="571500" indent="-571500">
              <a:buFont typeface="Wingdings" pitchFamily="2" charset="2"/>
              <a:buChar char="ü"/>
            </a:pPr>
            <a:r>
              <a:rPr lang="cs-CZ" sz="4000" dirty="0" smtClean="0">
                <a:solidFill>
                  <a:srgbClr val="002060"/>
                </a:solidFill>
              </a:rPr>
              <a:t>SLOVESNÝ ROD</a:t>
            </a:r>
          </a:p>
          <a:p>
            <a:pPr marL="571500" indent="-571500">
              <a:buFont typeface="Wingdings" pitchFamily="2" charset="2"/>
              <a:buChar char="ü"/>
            </a:pPr>
            <a:r>
              <a:rPr lang="cs-CZ" sz="4000" dirty="0" smtClean="0">
                <a:solidFill>
                  <a:srgbClr val="002060"/>
                </a:solidFill>
              </a:rPr>
              <a:t>VID</a:t>
            </a:r>
            <a:endParaRPr lang="cs-CZ" sz="4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5084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683568" y="620713"/>
            <a:ext cx="7200800" cy="936625"/>
          </a:xfrm>
        </p:spPr>
        <p:txBody>
          <a:bodyPr>
            <a:normAutofit/>
          </a:bodyPr>
          <a:lstStyle/>
          <a:p>
            <a:pPr algn="ctr"/>
            <a:r>
              <a:rPr lang="cs-CZ" b="1" u="sng" dirty="0" smtClean="0">
                <a:solidFill>
                  <a:srgbClr val="002060"/>
                </a:solidFill>
              </a:rPr>
              <a:t>SLOVESNÝ ROD</a:t>
            </a:r>
            <a:endParaRPr lang="cs-CZ" b="1" u="sng" dirty="0">
              <a:solidFill>
                <a:srgbClr val="002060"/>
              </a:solidFill>
            </a:endParaRP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idx="4294967295"/>
          </p:nvPr>
        </p:nvSpPr>
        <p:spPr>
          <a:xfrm>
            <a:off x="1763688" y="1743982"/>
            <a:ext cx="2304256" cy="1008062"/>
          </a:xfrm>
        </p:spPr>
        <p:txBody>
          <a:bodyPr>
            <a:normAutofit/>
          </a:bodyPr>
          <a:lstStyle/>
          <a:p>
            <a:pPr marL="6858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</a:rPr>
              <a:t> ČINNÝ</a:t>
            </a:r>
            <a:endParaRPr lang="cs-CZ" sz="3200" u="sng" dirty="0">
              <a:solidFill>
                <a:srgbClr val="FF0000"/>
              </a:solidFill>
            </a:endParaRPr>
          </a:p>
        </p:txBody>
      </p:sp>
      <p:sp>
        <p:nvSpPr>
          <p:cNvPr id="15" name="Zástupný symbol pro obsah 14"/>
          <p:cNvSpPr>
            <a:spLocks noGrp="1"/>
          </p:cNvSpPr>
          <p:nvPr>
            <p:ph sz="half" idx="4294967295"/>
          </p:nvPr>
        </p:nvSpPr>
        <p:spPr>
          <a:xfrm>
            <a:off x="0" y="2559050"/>
            <a:ext cx="3778250" cy="331628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4294967295"/>
          </p:nvPr>
        </p:nvSpPr>
        <p:spPr>
          <a:xfrm>
            <a:off x="4747267" y="1700808"/>
            <a:ext cx="3059831" cy="829157"/>
          </a:xfrm>
        </p:spPr>
        <p:txBody>
          <a:bodyPr>
            <a:normAutofit/>
          </a:bodyPr>
          <a:lstStyle/>
          <a:p>
            <a:pPr marL="6858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</a:rPr>
              <a:t> TRPNÝ</a:t>
            </a:r>
            <a:endParaRPr lang="cs-CZ" sz="3200" u="sng" dirty="0">
              <a:solidFill>
                <a:srgbClr val="FF0000"/>
              </a:solidFill>
            </a:endParaRPr>
          </a:p>
        </p:txBody>
      </p:sp>
      <p:sp>
        <p:nvSpPr>
          <p:cNvPr id="20" name="Slza 19"/>
          <p:cNvSpPr/>
          <p:nvPr/>
        </p:nvSpPr>
        <p:spPr>
          <a:xfrm rot="21298036">
            <a:off x="470443" y="2460264"/>
            <a:ext cx="3741386" cy="3513884"/>
          </a:xfrm>
          <a:prstGeom prst="teardrop">
            <a:avLst/>
          </a:prstGeom>
          <a:solidFill>
            <a:schemeClr val="accent1">
              <a:lumMod val="40000"/>
              <a:lumOff val="60000"/>
            </a:schemeClr>
          </a:solidFill>
          <a:ln w="444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71500" indent="-571500">
              <a:buFont typeface="Wingdings" pitchFamily="2" charset="2"/>
              <a:buChar char="§"/>
            </a:pP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2" name="Slza 21"/>
          <p:cNvSpPr/>
          <p:nvPr/>
        </p:nvSpPr>
        <p:spPr>
          <a:xfrm rot="16615021">
            <a:off x="4805110" y="2373408"/>
            <a:ext cx="3881805" cy="4096058"/>
          </a:xfrm>
          <a:prstGeom prst="teardrop">
            <a:avLst/>
          </a:prstGeom>
          <a:solidFill>
            <a:schemeClr val="accent1">
              <a:lumMod val="40000"/>
              <a:lumOff val="60000"/>
            </a:schemeClr>
          </a:solidFill>
          <a:ln w="444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39552" y="3356991"/>
            <a:ext cx="4207715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Font typeface="Wingdings" pitchFamily="2" charset="2"/>
              <a:buChar char="§"/>
            </a:pPr>
            <a:r>
              <a:rPr lang="cs-CZ" sz="3200" dirty="0">
                <a:solidFill>
                  <a:srgbClr val="FF0000"/>
                </a:solidFill>
              </a:rPr>
              <a:t>Koná </a:t>
            </a:r>
            <a:r>
              <a:rPr lang="cs-CZ" sz="3200" dirty="0" smtClean="0">
                <a:solidFill>
                  <a:srgbClr val="FF0000"/>
                </a:solidFill>
              </a:rPr>
              <a:t>podmět</a:t>
            </a:r>
            <a:endParaRPr lang="cs-CZ" sz="3200" dirty="0">
              <a:solidFill>
                <a:srgbClr val="FF0000"/>
              </a:solidFill>
            </a:endParaRPr>
          </a:p>
          <a:p>
            <a:pPr marL="571500" indent="-571500">
              <a:buFont typeface="Wingdings" pitchFamily="2" charset="2"/>
              <a:buChar char="§"/>
            </a:pPr>
            <a:endParaRPr lang="cs-CZ" sz="3200" dirty="0"/>
          </a:p>
          <a:p>
            <a:pPr marL="571500" indent="-571500">
              <a:buFont typeface="Wingdings" pitchFamily="2" charset="2"/>
              <a:buChar char="§"/>
            </a:pPr>
            <a:r>
              <a:rPr lang="cs-CZ" sz="3200" dirty="0"/>
              <a:t>Učitel zkouší.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4860032" y="3159949"/>
            <a:ext cx="4788024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3200" dirty="0">
                <a:solidFill>
                  <a:srgbClr val="FF0000"/>
                </a:solidFill>
              </a:rPr>
              <a:t>Koná někdo </a:t>
            </a:r>
          </a:p>
          <a:p>
            <a:pPr marL="68580"/>
            <a:r>
              <a:rPr lang="cs-CZ" sz="3200" dirty="0">
                <a:solidFill>
                  <a:srgbClr val="FF0000"/>
                </a:solidFill>
              </a:rPr>
              <a:t>jiný než </a:t>
            </a:r>
            <a:r>
              <a:rPr lang="cs-CZ" sz="3200" dirty="0" smtClean="0">
                <a:solidFill>
                  <a:srgbClr val="FF0000"/>
                </a:solidFill>
              </a:rPr>
              <a:t>podmět</a:t>
            </a:r>
            <a:endParaRPr lang="cs-CZ" sz="3200" dirty="0">
              <a:solidFill>
                <a:srgbClr val="FF0000"/>
              </a:solidFill>
            </a:endParaRPr>
          </a:p>
          <a:p>
            <a:pPr marL="457200" indent="-457200">
              <a:buFont typeface="Wingdings" pitchFamily="2" charset="2"/>
              <a:buChar char="§"/>
            </a:pPr>
            <a:endParaRPr lang="cs-CZ" sz="3200" dirty="0"/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/>
              <a:t>Žák byl zkoušen.</a:t>
            </a:r>
          </a:p>
        </p:txBody>
      </p:sp>
    </p:spTree>
    <p:extLst>
      <p:ext uri="{BB962C8B-B14F-4D97-AF65-F5344CB8AC3E}">
        <p14:creationId xmlns:p14="http://schemas.microsoft.com/office/powerpoint/2010/main" val="2969798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39552" y="764704"/>
            <a:ext cx="8136904" cy="1296144"/>
          </a:xfrm>
        </p:spPr>
        <p:txBody>
          <a:bodyPr>
            <a:noAutofit/>
          </a:bodyPr>
          <a:lstStyle/>
          <a:p>
            <a:r>
              <a:rPr lang="cs-CZ" sz="3200" b="1" u="sng" dirty="0" smtClean="0">
                <a:solidFill>
                  <a:srgbClr val="002060"/>
                </a:solidFill>
              </a:rPr>
              <a:t>SLOVESA V INFINITIVU PŘEVEĎ DO TVARU 3. OSOBY, Č.JED, ZP. OZN., ČAS MINULÝ</a:t>
            </a:r>
            <a:endParaRPr lang="cs-CZ" sz="3200" b="1" u="sng" dirty="0">
              <a:solidFill>
                <a:srgbClr val="00206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9074337"/>
              </p:ext>
            </p:extLst>
          </p:nvPr>
        </p:nvGraphicFramePr>
        <p:xfrm>
          <a:off x="467544" y="2564904"/>
          <a:ext cx="8208912" cy="3474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36304"/>
                <a:gridCol w="2448272"/>
                <a:gridCol w="3024336"/>
              </a:tblGrid>
              <a:tr h="0"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ROD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cs-CZ" sz="2800" dirty="0" smtClean="0"/>
                        <a:t>ČINNÝ</a:t>
                      </a:r>
                      <a:endParaRPr lang="cs-CZ" sz="2800" dirty="0"/>
                    </a:p>
                  </a:txBody>
                  <a:tcP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ROD TRPNÝ</a:t>
                      </a:r>
                      <a:endParaRPr lang="cs-CZ" sz="2800" dirty="0"/>
                    </a:p>
                  </a:txBody>
                  <a:tcP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NÉST</a:t>
                      </a:r>
                      <a:endParaRPr lang="cs-CZ" sz="3200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nesl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byl nesen</a:t>
                      </a:r>
                      <a:endParaRPr lang="cs-CZ" sz="3200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ODVÉZT</a:t>
                      </a:r>
                      <a:endParaRPr lang="cs-CZ" sz="3200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POŠKRÁBAT</a:t>
                      </a:r>
                      <a:endParaRPr lang="cs-CZ" sz="3200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ZPOZDIT</a:t>
                      </a:r>
                      <a:endParaRPr lang="cs-CZ" sz="3200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ZVOLIT</a:t>
                      </a:r>
                      <a:endParaRPr lang="cs-CZ" sz="3200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48953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899592" y="620688"/>
            <a:ext cx="7272808" cy="1296144"/>
          </a:xfrm>
        </p:spPr>
        <p:txBody>
          <a:bodyPr>
            <a:noAutofit/>
          </a:bodyPr>
          <a:lstStyle/>
          <a:p>
            <a:r>
              <a:rPr lang="cs-CZ" sz="2800" b="1" u="sng" dirty="0" smtClean="0">
                <a:solidFill>
                  <a:srgbClr val="002060"/>
                </a:solidFill>
              </a:rPr>
              <a:t>ŘEŠENÍ</a:t>
            </a:r>
            <a:endParaRPr lang="cs-CZ" sz="2800" b="1" u="sng" dirty="0">
              <a:solidFill>
                <a:srgbClr val="00206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7155608"/>
              </p:ext>
            </p:extLst>
          </p:nvPr>
        </p:nvGraphicFramePr>
        <p:xfrm>
          <a:off x="467544" y="2636912"/>
          <a:ext cx="8208912" cy="3413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20280"/>
                <a:gridCol w="2304256"/>
                <a:gridCol w="3384376"/>
              </a:tblGrid>
              <a:tr h="0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ROD ČINNÝ</a:t>
                      </a:r>
                      <a:endParaRPr lang="cs-CZ" sz="2800" dirty="0"/>
                    </a:p>
                  </a:txBody>
                  <a:tcP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dirty="0" smtClean="0"/>
                        <a:t>ROD TRPNÝ</a:t>
                      </a:r>
                      <a:endParaRPr lang="cs-CZ" sz="2800" dirty="0"/>
                    </a:p>
                  </a:txBody>
                  <a:tcP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NÉST</a:t>
                      </a:r>
                      <a:endParaRPr lang="cs-CZ" sz="3200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nesl</a:t>
                      </a:r>
                      <a:endParaRPr lang="cs-CZ" sz="3200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byl nesen</a:t>
                      </a:r>
                      <a:endParaRPr lang="cs-CZ" sz="3200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ODVÉZT</a:t>
                      </a:r>
                      <a:endParaRPr lang="cs-CZ" sz="3200" dirty="0"/>
                    </a:p>
                  </a:txBody>
                  <a:tcPr>
                    <a:solidFill>
                      <a:schemeClr val="tx2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odvezl</a:t>
                      </a:r>
                      <a:endParaRPr lang="cs-CZ" sz="3200" dirty="0"/>
                    </a:p>
                  </a:txBody>
                  <a:tcPr>
                    <a:solidFill>
                      <a:schemeClr val="tx2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byl odvezen</a:t>
                      </a:r>
                      <a:endParaRPr lang="cs-CZ" sz="3200" dirty="0"/>
                    </a:p>
                  </a:txBody>
                  <a:tcPr>
                    <a:solidFill>
                      <a:schemeClr val="tx2">
                        <a:lumMod val="50000"/>
                        <a:lumOff val="5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POŠKRÁBAT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poškrábal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byl poškrábán</a:t>
                      </a:r>
                      <a:endParaRPr lang="cs-CZ" sz="3200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ZPOZDIT</a:t>
                      </a:r>
                      <a:endParaRPr lang="cs-CZ" sz="32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zpozdil</a:t>
                      </a:r>
                      <a:endParaRPr lang="cs-CZ" sz="32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byl zpožděn</a:t>
                      </a:r>
                      <a:endParaRPr lang="cs-CZ" sz="320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ZVOLIT</a:t>
                      </a:r>
                      <a:endParaRPr lang="cs-CZ" sz="3200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zvolil</a:t>
                      </a:r>
                      <a:endParaRPr lang="cs-CZ" sz="3200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byl zvolen</a:t>
                      </a:r>
                      <a:endParaRPr lang="cs-CZ" sz="3200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4791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80728"/>
            <a:ext cx="7920880" cy="1287016"/>
          </a:xfrm>
        </p:spPr>
        <p:txBody>
          <a:bodyPr>
            <a:noAutofit/>
          </a:bodyPr>
          <a:lstStyle/>
          <a:p>
            <a:pPr algn="ctr"/>
            <a:r>
              <a:rPr lang="cs-CZ" sz="3200" b="1" u="sng" dirty="0" smtClean="0">
                <a:solidFill>
                  <a:srgbClr val="002060"/>
                </a:solidFill>
              </a:rPr>
              <a:t>URČI U SLOVESA SL. ROD A PAK PŘEVĚĎ VĚTY TAK, ABY V NICH BYLO SLOVESO OPAČNÉHO RODU</a:t>
            </a:r>
            <a:endParaRPr lang="cs-CZ" sz="3200" b="1" u="sng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064896" cy="3339733"/>
          </a:xfrm>
        </p:spPr>
        <p:txBody>
          <a:bodyPr>
            <a:noAutofit/>
          </a:bodyPr>
          <a:lstStyle/>
          <a:p>
            <a:pPr marL="68580" indent="0">
              <a:buClr>
                <a:schemeClr val="tx2"/>
              </a:buClr>
              <a:buNone/>
            </a:pPr>
            <a:r>
              <a:rPr lang="cs-CZ" sz="2800" dirty="0" smtClean="0"/>
              <a:t>1. Stany jsme postavili na louce u lesa.</a:t>
            </a:r>
          </a:p>
          <a:p>
            <a:pPr marL="68580" indent="0">
              <a:buClr>
                <a:schemeClr val="tx2"/>
              </a:buClr>
              <a:buNone/>
            </a:pPr>
            <a:r>
              <a:rPr lang="cs-CZ" sz="2800" dirty="0" smtClean="0"/>
              <a:t>2. Na ulici už rozsvítili všechna světla.</a:t>
            </a:r>
          </a:p>
          <a:p>
            <a:pPr marL="68580" indent="0">
              <a:buClr>
                <a:schemeClr val="tx2"/>
              </a:buClr>
              <a:buNone/>
            </a:pPr>
            <a:r>
              <a:rPr lang="cs-CZ" sz="2800" dirty="0" smtClean="0"/>
              <a:t>3. Zraněný byl převezen do nemocnice. </a:t>
            </a:r>
          </a:p>
          <a:p>
            <a:pPr marL="68580" indent="0">
              <a:buClr>
                <a:schemeClr val="tx2"/>
              </a:buClr>
              <a:buNone/>
            </a:pPr>
            <a:r>
              <a:rPr lang="cs-CZ" sz="2800" dirty="0" smtClean="0"/>
              <a:t>4. V Národním divadle se hrála Rusalka.</a:t>
            </a:r>
          </a:p>
          <a:p>
            <a:pPr marL="68580" indent="0">
              <a:buClr>
                <a:schemeClr val="tx2"/>
              </a:buClr>
              <a:buNone/>
            </a:pPr>
            <a:r>
              <a:rPr lang="cs-CZ" sz="2800" dirty="0" smtClean="0"/>
              <a:t>5. Déšť umyl všechny ulice.</a:t>
            </a:r>
          </a:p>
          <a:p>
            <a:pPr marL="68580" indent="0">
              <a:buClr>
                <a:schemeClr val="tx2"/>
              </a:buClr>
              <a:buNone/>
            </a:pPr>
            <a:r>
              <a:rPr lang="cs-CZ" sz="2800" dirty="0" smtClean="0"/>
              <a:t>6. Výstavu otevřeli  minulé úterý. 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57726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7024626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899592" y="548680"/>
            <a:ext cx="3353643" cy="864097"/>
          </a:xfrm>
        </p:spPr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ROD ČINNÝ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539552" y="1412776"/>
            <a:ext cx="3922025" cy="4896544"/>
          </a:xfrm>
        </p:spPr>
        <p:txBody>
          <a:bodyPr>
            <a:normAutofit/>
          </a:bodyPr>
          <a:lstStyle/>
          <a:p>
            <a:pPr marL="68580" indent="0">
              <a:buClr>
                <a:schemeClr val="tx2"/>
              </a:buClr>
              <a:buNone/>
            </a:pPr>
            <a:r>
              <a:rPr lang="cs-CZ" dirty="0"/>
              <a:t>1. </a:t>
            </a: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Stany </a:t>
            </a:r>
            <a:r>
              <a:rPr lang="cs-CZ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jsme postavili </a:t>
            </a: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na louce u lesa.</a:t>
            </a:r>
          </a:p>
          <a:p>
            <a:pPr marL="68580" indent="0">
              <a:buClr>
                <a:schemeClr val="tx2"/>
              </a:buClr>
              <a:buNone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2. Na ulici už </a:t>
            </a:r>
            <a:r>
              <a:rPr lang="cs-CZ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rozsvítili </a:t>
            </a: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všechna světla.</a:t>
            </a:r>
          </a:p>
          <a:p>
            <a:pPr marL="68580" indent="0">
              <a:buClr>
                <a:schemeClr val="tx2"/>
              </a:buClr>
              <a:buNone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3. </a:t>
            </a:r>
            <a:r>
              <a:rPr lang="cs-CZ" dirty="0" smtClean="0">
                <a:solidFill>
                  <a:srgbClr val="0070C0"/>
                </a:solidFill>
              </a:rPr>
              <a:t>Zraněného </a:t>
            </a:r>
            <a:r>
              <a:rPr lang="cs-CZ" u="sng" dirty="0" smtClean="0">
                <a:solidFill>
                  <a:srgbClr val="0070C0"/>
                </a:solidFill>
              </a:rPr>
              <a:t>převezli </a:t>
            </a:r>
            <a:r>
              <a:rPr lang="cs-CZ" dirty="0" smtClean="0">
                <a:solidFill>
                  <a:srgbClr val="0070C0"/>
                </a:solidFill>
              </a:rPr>
              <a:t>do nemocnice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. 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68580" indent="0">
              <a:buClr>
                <a:schemeClr val="tx2"/>
              </a:buClr>
              <a:buNone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4. </a:t>
            </a:r>
            <a:r>
              <a:rPr lang="cs-CZ" dirty="0">
                <a:solidFill>
                  <a:srgbClr val="0070C0"/>
                </a:solidFill>
              </a:rPr>
              <a:t>V Národním divadle 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u="sng" dirty="0" smtClean="0">
                <a:solidFill>
                  <a:srgbClr val="0070C0"/>
                </a:solidFill>
              </a:rPr>
              <a:t>hráli</a:t>
            </a:r>
            <a:r>
              <a:rPr lang="cs-CZ" dirty="0" smtClean="0">
                <a:solidFill>
                  <a:srgbClr val="0070C0"/>
                </a:solidFill>
              </a:rPr>
              <a:t> Rusalku</a:t>
            </a: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.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68580" indent="0">
              <a:buClr>
                <a:schemeClr val="tx2"/>
              </a:buClr>
              <a:buNone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5. Déšť </a:t>
            </a:r>
            <a:r>
              <a:rPr lang="cs-CZ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umyl</a:t>
            </a: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všechny ulice.</a:t>
            </a:r>
          </a:p>
          <a:p>
            <a:pPr marL="68580" indent="0">
              <a:buClr>
                <a:schemeClr val="tx2"/>
              </a:buClr>
              <a:buNone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6. Výstavu </a:t>
            </a:r>
            <a:r>
              <a:rPr lang="cs-CZ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otevřeli </a:t>
            </a: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minulé úterý. </a:t>
            </a:r>
          </a:p>
          <a:p>
            <a:endParaRPr lang="cs-CZ" sz="2800" dirty="0"/>
          </a:p>
          <a:p>
            <a:pPr marL="68580" indent="0">
              <a:buClr>
                <a:schemeClr val="tx2"/>
              </a:buClr>
              <a:buNone/>
            </a:pPr>
            <a:endParaRPr lang="cs-CZ" dirty="0"/>
          </a:p>
          <a:p>
            <a:pPr marL="68580" indent="0">
              <a:buClr>
                <a:schemeClr val="tx2"/>
              </a:buClr>
              <a:buNone/>
            </a:pP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5364088" y="620688"/>
            <a:ext cx="3055717" cy="639762"/>
          </a:xfrm>
        </p:spPr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ROD TRPNÝ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4499992" y="1340768"/>
            <a:ext cx="4248472" cy="5328592"/>
          </a:xfrm>
        </p:spPr>
        <p:txBody>
          <a:bodyPr>
            <a:normAutofit lnSpcReduction="10000"/>
          </a:bodyPr>
          <a:lstStyle/>
          <a:p>
            <a:pPr marL="68580" indent="0">
              <a:buClr>
                <a:schemeClr val="tx2"/>
              </a:buClr>
              <a:buNone/>
            </a:pPr>
            <a:r>
              <a:rPr lang="cs-CZ" dirty="0"/>
              <a:t>1</a:t>
            </a: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</a:t>
            </a:r>
            <a:r>
              <a:rPr lang="cs-CZ" dirty="0">
                <a:solidFill>
                  <a:srgbClr val="0070C0"/>
                </a:solidFill>
              </a:rPr>
              <a:t>Stany </a:t>
            </a:r>
            <a:r>
              <a:rPr lang="cs-CZ" u="sng" dirty="0" smtClean="0">
                <a:solidFill>
                  <a:srgbClr val="0070C0"/>
                </a:solidFill>
              </a:rPr>
              <a:t>byly postaveny </a:t>
            </a:r>
            <a:r>
              <a:rPr lang="cs-CZ" dirty="0">
                <a:solidFill>
                  <a:srgbClr val="0070C0"/>
                </a:solidFill>
              </a:rPr>
              <a:t>na louce u lesa.</a:t>
            </a:r>
          </a:p>
          <a:p>
            <a:pPr marL="68580" indent="0">
              <a:buClr>
                <a:schemeClr val="tx2"/>
              </a:buClr>
              <a:buNone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2. </a:t>
            </a:r>
            <a:r>
              <a:rPr lang="cs-CZ" dirty="0">
                <a:solidFill>
                  <a:srgbClr val="0070C0"/>
                </a:solidFill>
              </a:rPr>
              <a:t>Na ulici </a:t>
            </a:r>
            <a:r>
              <a:rPr lang="cs-CZ" dirty="0" smtClean="0">
                <a:solidFill>
                  <a:srgbClr val="0070C0"/>
                </a:solidFill>
              </a:rPr>
              <a:t>se už </a:t>
            </a:r>
            <a:r>
              <a:rPr lang="cs-CZ" u="sng" dirty="0" smtClean="0">
                <a:solidFill>
                  <a:srgbClr val="0070C0"/>
                </a:solidFill>
              </a:rPr>
              <a:t>rozsvítila </a:t>
            </a:r>
            <a:r>
              <a:rPr lang="cs-CZ" dirty="0">
                <a:solidFill>
                  <a:srgbClr val="0070C0"/>
                </a:solidFill>
              </a:rPr>
              <a:t>všechna světla</a:t>
            </a:r>
            <a:r>
              <a:rPr lang="cs-CZ" dirty="0" smtClean="0">
                <a:solidFill>
                  <a:srgbClr val="0070C0"/>
                </a:solidFill>
              </a:rPr>
              <a:t>./Na ulici už </a:t>
            </a:r>
            <a:r>
              <a:rPr lang="cs-CZ" u="sng" dirty="0" smtClean="0">
                <a:solidFill>
                  <a:srgbClr val="0070C0"/>
                </a:solidFill>
              </a:rPr>
              <a:t>byla rozsvícena </a:t>
            </a:r>
            <a:r>
              <a:rPr lang="cs-CZ" dirty="0" smtClean="0">
                <a:solidFill>
                  <a:srgbClr val="0070C0"/>
                </a:solidFill>
              </a:rPr>
              <a:t>všechna světla.</a:t>
            </a:r>
            <a:endParaRPr lang="cs-CZ" dirty="0">
              <a:solidFill>
                <a:srgbClr val="0070C0"/>
              </a:solidFill>
            </a:endParaRPr>
          </a:p>
          <a:p>
            <a:pPr marL="68580" indent="0">
              <a:buClr>
                <a:schemeClr val="tx2"/>
              </a:buClr>
              <a:buNone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3. Zraněný </a:t>
            </a:r>
            <a:r>
              <a:rPr lang="cs-CZ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byl převezen </a:t>
            </a: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do nemocnice. </a:t>
            </a:r>
          </a:p>
          <a:p>
            <a:pPr marL="68580" indent="0">
              <a:buClr>
                <a:schemeClr val="tx2"/>
              </a:buClr>
              <a:buNone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4. V Národním divadle </a:t>
            </a:r>
            <a:r>
              <a:rPr lang="cs-CZ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se hrála</a:t>
            </a: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Rusalka.</a:t>
            </a:r>
          </a:p>
          <a:p>
            <a:pPr marL="68580" indent="0">
              <a:buClr>
                <a:schemeClr val="tx2"/>
              </a:buClr>
              <a:buNone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5. </a:t>
            </a:r>
            <a:r>
              <a:rPr lang="cs-CZ" dirty="0" smtClean="0">
                <a:solidFill>
                  <a:srgbClr val="0070C0"/>
                </a:solidFill>
              </a:rPr>
              <a:t>Ulice </a:t>
            </a:r>
            <a:r>
              <a:rPr lang="cs-CZ" u="sng" dirty="0" smtClean="0">
                <a:solidFill>
                  <a:srgbClr val="0070C0"/>
                </a:solidFill>
              </a:rPr>
              <a:t>byly umyty </a:t>
            </a:r>
            <a:r>
              <a:rPr lang="cs-CZ" dirty="0" smtClean="0">
                <a:solidFill>
                  <a:srgbClr val="0070C0"/>
                </a:solidFill>
              </a:rPr>
              <a:t>deštěm.</a:t>
            </a:r>
            <a:endParaRPr lang="cs-CZ" dirty="0">
              <a:solidFill>
                <a:srgbClr val="0070C0"/>
              </a:solidFill>
            </a:endParaRPr>
          </a:p>
          <a:p>
            <a:pPr marL="68580" indent="0">
              <a:buClr>
                <a:schemeClr val="tx2"/>
              </a:buClr>
              <a:buNone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6. </a:t>
            </a:r>
            <a:r>
              <a:rPr lang="cs-CZ" dirty="0" smtClean="0">
                <a:solidFill>
                  <a:srgbClr val="0070C0"/>
                </a:solidFill>
              </a:rPr>
              <a:t>Výstava </a:t>
            </a:r>
            <a:r>
              <a:rPr lang="cs-CZ" u="sng" dirty="0" smtClean="0">
                <a:solidFill>
                  <a:srgbClr val="0070C0"/>
                </a:solidFill>
              </a:rPr>
              <a:t>byla otevřena </a:t>
            </a:r>
            <a:r>
              <a:rPr lang="cs-CZ" dirty="0" smtClean="0">
                <a:solidFill>
                  <a:srgbClr val="0070C0"/>
                </a:solidFill>
              </a:rPr>
              <a:t>minulé </a:t>
            </a:r>
            <a:r>
              <a:rPr lang="cs-CZ" dirty="0">
                <a:solidFill>
                  <a:srgbClr val="0070C0"/>
                </a:solidFill>
              </a:rPr>
              <a:t>úterý</a:t>
            </a:r>
            <a:r>
              <a:rPr lang="cs-CZ" dirty="0" smtClean="0">
                <a:solidFill>
                  <a:srgbClr val="0070C0"/>
                </a:solidFill>
              </a:rPr>
              <a:t>./ se otevřela </a:t>
            </a:r>
            <a:endParaRPr lang="cs-CZ" dirty="0">
              <a:solidFill>
                <a:srgbClr val="0070C0"/>
              </a:solidFill>
            </a:endParaRPr>
          </a:p>
          <a:p>
            <a:pPr marL="68580" indent="0">
              <a:buClr>
                <a:schemeClr val="tx2"/>
              </a:buCl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3958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31695" y="764704"/>
            <a:ext cx="7024626" cy="720080"/>
          </a:xfrm>
        </p:spPr>
        <p:txBody>
          <a:bodyPr>
            <a:normAutofit/>
          </a:bodyPr>
          <a:lstStyle/>
          <a:p>
            <a:pPr algn="ctr"/>
            <a:r>
              <a:rPr lang="cs-CZ" b="1" u="sng" dirty="0" smtClean="0">
                <a:solidFill>
                  <a:srgbClr val="0070C0"/>
                </a:solidFill>
              </a:rPr>
              <a:t>SLOVESNÝ VID</a:t>
            </a:r>
            <a:endParaRPr lang="cs-CZ" b="1" u="sng" dirty="0">
              <a:solidFill>
                <a:srgbClr val="0070C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1187624" y="1844824"/>
            <a:ext cx="3057148" cy="639762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solidFill>
                  <a:srgbClr val="FF0000"/>
                </a:solidFill>
              </a:rPr>
              <a:t>DOKONAVÝ</a:t>
            </a:r>
            <a:endParaRPr lang="cs-CZ" sz="2800" u="sng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39552" y="2564904"/>
            <a:ext cx="4104456" cy="360040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čas min. - psal jsem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čas přít.  -  píšu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čas budoucí - budu psát</a:t>
            </a:r>
          </a:p>
          <a:p>
            <a:pPr marL="6858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6858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= 3 TVARY PRO VŠECHNY ČASY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5220072" y="1700808"/>
            <a:ext cx="2847482" cy="720080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solidFill>
                  <a:srgbClr val="002060"/>
                </a:solidFill>
              </a:rPr>
              <a:t>NEDOKONAVÝ</a:t>
            </a:r>
            <a:endParaRPr lang="cs-CZ" sz="2800" u="sng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572000" y="2564904"/>
            <a:ext cx="4248472" cy="3816424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2600" dirty="0" smtClean="0">
                <a:solidFill>
                  <a:srgbClr val="002060"/>
                </a:solidFill>
              </a:rPr>
              <a:t>čas min. - zapsal jsem</a:t>
            </a:r>
          </a:p>
          <a:p>
            <a:r>
              <a:rPr lang="cs-CZ" sz="2600" dirty="0" smtClean="0">
                <a:solidFill>
                  <a:srgbClr val="002060"/>
                </a:solidFill>
              </a:rPr>
              <a:t>čas přít. -  ------ </a:t>
            </a:r>
          </a:p>
          <a:p>
            <a:r>
              <a:rPr lang="cs-CZ" sz="2600" dirty="0" smtClean="0">
                <a:solidFill>
                  <a:srgbClr val="002060"/>
                </a:solidFill>
              </a:rPr>
              <a:t>čas budoucí - zapíšu</a:t>
            </a:r>
          </a:p>
          <a:p>
            <a:pPr marL="68580" indent="0">
              <a:buNone/>
            </a:pPr>
            <a:endParaRPr lang="cs-CZ" sz="2600" dirty="0" smtClean="0">
              <a:solidFill>
                <a:srgbClr val="002060"/>
              </a:solidFill>
            </a:endParaRPr>
          </a:p>
          <a:p>
            <a:pPr marL="68580" indent="0">
              <a:buNone/>
            </a:pPr>
            <a:r>
              <a:rPr lang="cs-CZ" sz="2600" dirty="0" smtClean="0">
                <a:solidFill>
                  <a:srgbClr val="002060"/>
                </a:solidFill>
              </a:rPr>
              <a:t>= 2 TVARY / pro čas minulý a budoucí/</a:t>
            </a:r>
            <a:endParaRPr lang="cs-CZ" sz="2600" dirty="0">
              <a:solidFill>
                <a:srgbClr val="00206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9552" y="1700808"/>
            <a:ext cx="3960440" cy="4536504"/>
          </a:xfrm>
          <a:prstGeom prst="rect">
            <a:avLst/>
          </a:prstGeom>
          <a:noFill/>
          <a:ln w="3492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44008" y="1700808"/>
            <a:ext cx="3960440" cy="4536504"/>
          </a:xfrm>
          <a:prstGeom prst="rect">
            <a:avLst/>
          </a:prstGeom>
          <a:noFill/>
          <a:ln w="3492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275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836712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rgbClr val="0070C0"/>
                </a:solidFill>
              </a:rPr>
              <a:t>VYBER DVOJICE, KDE JSOU OBĚ SLOVESA STEJNÉHO VIDU</a:t>
            </a:r>
            <a:endParaRPr lang="cs-CZ" u="sng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060848"/>
            <a:ext cx="6777317" cy="4608512"/>
          </a:xfrm>
        </p:spPr>
        <p:txBody>
          <a:bodyPr>
            <a:normAutofit/>
          </a:bodyPr>
          <a:lstStyle/>
          <a:p>
            <a:pPr marL="525780" indent="-457200">
              <a:buClrTx/>
              <a:buSzPct val="80000"/>
              <a:buFont typeface="+mj-lt"/>
              <a:buAutoNum type="arabicPeriod"/>
            </a:pPr>
            <a:r>
              <a:rPr lang="cs-CZ" sz="2800" dirty="0" smtClean="0"/>
              <a:t>dát – dávat</a:t>
            </a:r>
          </a:p>
          <a:p>
            <a:pPr marL="525780" indent="-457200">
              <a:buClrTx/>
              <a:buSzPct val="80000"/>
              <a:buFont typeface="+mj-lt"/>
              <a:buAutoNum type="arabicPeriod"/>
            </a:pPr>
            <a:r>
              <a:rPr lang="cs-CZ" sz="2800" dirty="0" smtClean="0"/>
              <a:t>připojit – připojovat</a:t>
            </a:r>
          </a:p>
          <a:p>
            <a:pPr marL="525780" indent="-457200">
              <a:buClrTx/>
              <a:buSzPct val="80000"/>
              <a:buFont typeface="+mj-lt"/>
              <a:buAutoNum type="arabicPeriod"/>
            </a:pPr>
            <a:r>
              <a:rPr lang="cs-CZ" sz="2800" dirty="0" smtClean="0"/>
              <a:t>hodit – házet</a:t>
            </a:r>
          </a:p>
          <a:p>
            <a:pPr marL="525780" indent="-457200">
              <a:buClrTx/>
              <a:buSzPct val="80000"/>
              <a:buFont typeface="+mj-lt"/>
              <a:buAutoNum type="arabicPeriod"/>
            </a:pPr>
            <a:r>
              <a:rPr lang="cs-CZ" sz="2800" dirty="0" smtClean="0"/>
              <a:t>kupovat - nakupovat</a:t>
            </a:r>
          </a:p>
          <a:p>
            <a:pPr marL="525780" indent="-457200">
              <a:buClrTx/>
              <a:buSzPct val="80000"/>
              <a:buFont typeface="+mj-lt"/>
              <a:buAutoNum type="arabicPeriod"/>
            </a:pPr>
            <a:r>
              <a:rPr lang="cs-CZ" sz="2800" dirty="0" smtClean="0"/>
              <a:t>žloutnout – zežloutnout</a:t>
            </a:r>
          </a:p>
          <a:p>
            <a:pPr marL="525780" indent="-457200">
              <a:buClrTx/>
              <a:buSzPct val="80000"/>
              <a:buFont typeface="+mj-lt"/>
              <a:buAutoNum type="arabicPeriod"/>
            </a:pPr>
            <a:r>
              <a:rPr lang="cs-CZ" sz="2800" dirty="0" smtClean="0"/>
              <a:t>mýt – umýt</a:t>
            </a:r>
          </a:p>
          <a:p>
            <a:pPr marL="525780" indent="-457200">
              <a:buClrTx/>
              <a:buSzPct val="80000"/>
              <a:buFont typeface="+mj-lt"/>
              <a:buAutoNum type="arabicPeriod"/>
            </a:pPr>
            <a:r>
              <a:rPr lang="cs-CZ" sz="2800" dirty="0" smtClean="0"/>
              <a:t>uvařit - navařit</a:t>
            </a:r>
          </a:p>
          <a:p>
            <a:pPr marL="525780" indent="-457200">
              <a:buClrTx/>
              <a:buSzPct val="80000"/>
              <a:buFont typeface="+mj-lt"/>
              <a:buAutoNum type="arabicPeriod"/>
            </a:pPr>
            <a:r>
              <a:rPr lang="cs-CZ" sz="2800" dirty="0" smtClean="0"/>
              <a:t>spravit - spravovat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4157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548680"/>
            <a:ext cx="7024744" cy="1143000"/>
          </a:xfrm>
        </p:spPr>
        <p:txBody>
          <a:bodyPr>
            <a:normAutofit/>
          </a:bodyPr>
          <a:lstStyle/>
          <a:p>
            <a:r>
              <a:rPr lang="cs-CZ" u="sng" dirty="0" smtClean="0">
                <a:solidFill>
                  <a:srgbClr val="0070C0"/>
                </a:solidFill>
              </a:rPr>
              <a:t>ŘEŠENÍ</a:t>
            </a:r>
            <a:endParaRPr lang="cs-CZ" u="sng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060848"/>
            <a:ext cx="6777317" cy="4608512"/>
          </a:xfrm>
        </p:spPr>
        <p:txBody>
          <a:bodyPr>
            <a:normAutofit/>
          </a:bodyPr>
          <a:lstStyle/>
          <a:p>
            <a:pPr marL="525780" indent="-457200">
              <a:buClrTx/>
              <a:buSzPct val="80000"/>
              <a:buFont typeface="+mj-lt"/>
              <a:buAutoNum type="arabicPeriod"/>
            </a:pPr>
            <a:r>
              <a:rPr lang="cs-CZ" sz="2800" dirty="0" smtClean="0"/>
              <a:t> dát/D  – dávat/N</a:t>
            </a:r>
          </a:p>
          <a:p>
            <a:pPr marL="525780" indent="-457200">
              <a:buClrTx/>
              <a:buSzPct val="80000"/>
              <a:buFont typeface="+mj-lt"/>
              <a:buAutoNum type="arabicPeriod"/>
            </a:pPr>
            <a:r>
              <a:rPr lang="cs-CZ" sz="2800" dirty="0" smtClean="0"/>
              <a:t>připojit/D – připojovat/N</a:t>
            </a:r>
          </a:p>
          <a:p>
            <a:pPr marL="525780" indent="-457200">
              <a:buClrTx/>
              <a:buSzPct val="80000"/>
              <a:buFont typeface="+mj-lt"/>
              <a:buAutoNum type="arabicPeriod"/>
            </a:pPr>
            <a:r>
              <a:rPr lang="cs-CZ" sz="2800" dirty="0" smtClean="0"/>
              <a:t>hodit/D – házet/N</a:t>
            </a:r>
          </a:p>
          <a:p>
            <a:pPr marL="525780" indent="-457200">
              <a:buClrTx/>
              <a:buSzPct val="80000"/>
              <a:buFont typeface="+mj-lt"/>
              <a:buAutoNum type="arabicPeriod"/>
            </a:pPr>
            <a:r>
              <a:rPr lang="cs-CZ" sz="2800" dirty="0" smtClean="0">
                <a:solidFill>
                  <a:srgbClr val="FF0000"/>
                </a:solidFill>
              </a:rPr>
              <a:t>kupovat/N – nakupovat/N</a:t>
            </a:r>
          </a:p>
          <a:p>
            <a:pPr marL="525780" indent="-457200">
              <a:buClrTx/>
              <a:buSzPct val="80000"/>
              <a:buFont typeface="+mj-lt"/>
              <a:buAutoNum type="arabicPeriod"/>
            </a:pPr>
            <a:r>
              <a:rPr lang="cs-CZ" sz="2800" dirty="0" smtClean="0"/>
              <a:t>žloutnout/N – zežloutnout/D</a:t>
            </a:r>
          </a:p>
          <a:p>
            <a:pPr marL="525780" indent="-457200">
              <a:buClrTx/>
              <a:buSzPct val="80000"/>
              <a:buFont typeface="+mj-lt"/>
              <a:buAutoNum type="arabicPeriod"/>
            </a:pPr>
            <a:r>
              <a:rPr lang="cs-CZ" sz="2800" dirty="0" smtClean="0"/>
              <a:t>mýt/N – umýt/D</a:t>
            </a:r>
          </a:p>
          <a:p>
            <a:pPr marL="525780" indent="-457200">
              <a:buClrTx/>
              <a:buSzPct val="80000"/>
              <a:buFont typeface="+mj-lt"/>
              <a:buAutoNum type="arabicPeriod"/>
            </a:pPr>
            <a:r>
              <a:rPr lang="cs-CZ" sz="2800" dirty="0" smtClean="0">
                <a:solidFill>
                  <a:srgbClr val="FF0000"/>
                </a:solidFill>
              </a:rPr>
              <a:t>uvařit/D – navařit/D</a:t>
            </a:r>
          </a:p>
          <a:p>
            <a:pPr marL="525780" indent="-457200">
              <a:buClrTx/>
              <a:buSzPct val="80000"/>
              <a:buFont typeface="+mj-lt"/>
              <a:buAutoNum type="arabicPeriod"/>
            </a:pPr>
            <a:r>
              <a:rPr lang="cs-CZ" sz="2800" dirty="0" smtClean="0"/>
              <a:t>spravit/D – spravovat/N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3764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422618187"/>
              </p:ext>
            </p:extLst>
          </p:nvPr>
        </p:nvGraphicFramePr>
        <p:xfrm>
          <a:off x="467544" y="1268760"/>
          <a:ext cx="8208912" cy="5225851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1728192"/>
                <a:gridCol w="1656184"/>
                <a:gridCol w="1008112"/>
                <a:gridCol w="1872208"/>
                <a:gridCol w="1944216"/>
              </a:tblGrid>
              <a:tr h="31139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sloveso</a:t>
                      </a:r>
                      <a:endParaRPr lang="cs-CZ" sz="2400" dirty="0"/>
                    </a:p>
                  </a:txBody>
                  <a:tcPr anchor="ctr"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infinitiv</a:t>
                      </a:r>
                      <a:endParaRPr lang="cs-CZ" sz="2400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vid</a:t>
                      </a:r>
                      <a:endParaRPr lang="cs-CZ" sz="2400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sloveso opačného vidu</a:t>
                      </a:r>
                      <a:endParaRPr lang="cs-CZ" sz="2400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infinitiv</a:t>
                      </a:r>
                      <a:endParaRPr lang="cs-CZ" sz="2400" dirty="0"/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</a:tr>
              <a:tr h="76872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zamkne</a:t>
                      </a:r>
                      <a:endParaRPr lang="cs-CZ" sz="24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60410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přinášíte</a:t>
                      </a:r>
                      <a:endParaRPr lang="cs-CZ" sz="24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60410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vaříš</a:t>
                      </a:r>
                      <a:endParaRPr lang="cs-CZ" sz="24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60410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napíšou</a:t>
                      </a:r>
                      <a:endParaRPr lang="cs-CZ" sz="24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85197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malovali jste</a:t>
                      </a:r>
                      <a:endParaRPr lang="cs-CZ" sz="24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60410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zasvítilo</a:t>
                      </a:r>
                      <a:endParaRPr lang="cs-CZ" sz="24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899592" y="575102"/>
            <a:ext cx="34859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>
                <a:solidFill>
                  <a:srgbClr val="C00000"/>
                </a:solidFill>
              </a:rPr>
              <a:t>DOPLŇ TABULKU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2547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606092294"/>
              </p:ext>
            </p:extLst>
          </p:nvPr>
        </p:nvGraphicFramePr>
        <p:xfrm>
          <a:off x="467544" y="1268760"/>
          <a:ext cx="8208912" cy="5280082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1728192"/>
                <a:gridCol w="1656184"/>
                <a:gridCol w="1008112"/>
                <a:gridCol w="1872208"/>
                <a:gridCol w="1944216"/>
              </a:tblGrid>
              <a:tr h="311391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sloveso</a:t>
                      </a:r>
                      <a:endParaRPr lang="cs-CZ" sz="2400" dirty="0"/>
                    </a:p>
                  </a:txBody>
                  <a:tcPr anchor="ctr"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infinitiv</a:t>
                      </a:r>
                      <a:endParaRPr lang="cs-CZ" sz="2400" dirty="0"/>
                    </a:p>
                  </a:txBody>
                  <a:tcP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 smtClean="0"/>
                    </a:p>
                    <a:p>
                      <a:pPr algn="ctr"/>
                      <a:r>
                        <a:rPr lang="cs-CZ" sz="2400" dirty="0" smtClean="0"/>
                        <a:t>vid</a:t>
                      </a:r>
                      <a:endParaRPr lang="cs-CZ" sz="2400" dirty="0"/>
                    </a:p>
                  </a:txBody>
                  <a:tcP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sloveso opačného vidu</a:t>
                      </a:r>
                      <a:endParaRPr lang="cs-CZ" sz="2400" dirty="0"/>
                    </a:p>
                  </a:txBody>
                  <a:tcP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 smtClean="0"/>
                    </a:p>
                    <a:p>
                      <a:r>
                        <a:rPr lang="cs-CZ" sz="2400" dirty="0" smtClean="0"/>
                        <a:t>infinitiv</a:t>
                      </a:r>
                      <a:endParaRPr lang="cs-CZ" sz="2400" dirty="0"/>
                    </a:p>
                  </a:txBody>
                  <a:tcPr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</a:tr>
              <a:tr h="76872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zamkne</a:t>
                      </a:r>
                      <a:endParaRPr lang="cs-CZ" sz="2400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zamknout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DOK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zamyká</a:t>
                      </a:r>
                    </a:p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zamykat</a:t>
                      </a:r>
                      <a:endParaRPr lang="cs-CZ" sz="2400" dirty="0"/>
                    </a:p>
                  </a:txBody>
                  <a:tcPr/>
                </a:tc>
              </a:tr>
              <a:tr h="60410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přinášíte</a:t>
                      </a:r>
                      <a:endParaRPr lang="cs-CZ" sz="2400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přinášet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přinesete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přinést</a:t>
                      </a:r>
                      <a:endParaRPr lang="cs-CZ" sz="2400" dirty="0"/>
                    </a:p>
                  </a:txBody>
                  <a:tcPr/>
                </a:tc>
              </a:tr>
              <a:tr h="60410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vaříš</a:t>
                      </a:r>
                      <a:endParaRPr lang="cs-CZ" sz="2400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vařit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uvaříš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uvařit</a:t>
                      </a:r>
                      <a:endParaRPr lang="cs-CZ" sz="2400" dirty="0"/>
                    </a:p>
                  </a:txBody>
                  <a:tcPr/>
                </a:tc>
              </a:tr>
              <a:tr h="60410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napíšou</a:t>
                      </a:r>
                      <a:endParaRPr lang="cs-CZ" sz="2400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napsat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DOK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píšou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psát</a:t>
                      </a:r>
                      <a:endParaRPr lang="cs-CZ" sz="2400" dirty="0"/>
                    </a:p>
                  </a:txBody>
                  <a:tcPr/>
                </a:tc>
              </a:tr>
              <a:tr h="851978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malovali jste</a:t>
                      </a:r>
                      <a:endParaRPr lang="cs-CZ" sz="2400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malovat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namalovali jste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namalovat</a:t>
                      </a:r>
                      <a:endParaRPr lang="cs-CZ" sz="2400" dirty="0"/>
                    </a:p>
                  </a:txBody>
                  <a:tcPr/>
                </a:tc>
              </a:tr>
              <a:tr h="604106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zasvítilo</a:t>
                      </a:r>
                      <a:endParaRPr lang="cs-CZ" sz="2400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zasvítit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DOK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svítilo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svítit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403648" y="575102"/>
            <a:ext cx="13147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ŘEŠENÍ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3576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620688"/>
            <a:ext cx="7024744" cy="1143000"/>
          </a:xfrm>
        </p:spPr>
        <p:txBody>
          <a:bodyPr/>
          <a:lstStyle/>
          <a:p>
            <a:r>
              <a:rPr lang="cs-CZ" dirty="0"/>
              <a:t>ZDROJE A ODKAZY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844824"/>
            <a:ext cx="7128792" cy="3987805"/>
          </a:xfrm>
        </p:spPr>
        <p:txBody>
          <a:bodyPr>
            <a:normAutofit fontScale="92500"/>
          </a:bodyPr>
          <a:lstStyle/>
          <a:p>
            <a:r>
              <a:rPr lang="cs-CZ" dirty="0"/>
              <a:t>STÝBLÍK, Vlastimil a kol. </a:t>
            </a:r>
            <a:r>
              <a:rPr lang="cs-CZ" i="1" dirty="0"/>
              <a:t>Český jazyk pro 8.ročník základní školy</a:t>
            </a:r>
            <a:r>
              <a:rPr lang="cs-CZ" dirty="0"/>
              <a:t>. Praha: SPN - pedagogické nakladatelství, 1998, ISBN 80-85937-92-1.</a:t>
            </a:r>
          </a:p>
          <a:p>
            <a:r>
              <a:rPr lang="cs-CZ" dirty="0"/>
              <a:t>STÝBLÍK, Vlastimil a kol. </a:t>
            </a:r>
            <a:r>
              <a:rPr lang="cs-CZ" i="1" dirty="0"/>
              <a:t>Český jazyk pro 7.ročník základní školy</a:t>
            </a:r>
            <a:r>
              <a:rPr lang="cs-CZ" dirty="0"/>
              <a:t>. Praha: SPN - pedagogické nakladatelství, 1997, ISBN 80-85937-70-0.</a:t>
            </a:r>
          </a:p>
          <a:p>
            <a:r>
              <a:rPr lang="cs-CZ" dirty="0"/>
              <a:t>STÝBLÍK, Vlastimil a kol. </a:t>
            </a:r>
            <a:r>
              <a:rPr lang="cs-CZ" i="1" dirty="0"/>
              <a:t>Český jazyk pro 9.ročník základní školy</a:t>
            </a:r>
            <a:r>
              <a:rPr lang="cs-CZ" dirty="0"/>
              <a:t>. Praha: SPN - pedagogické nakladatelství, 1998, ISBN 80-85937-87-5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61213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1722</TotalTime>
  <Words>617</Words>
  <Application>Microsoft Office PowerPoint</Application>
  <PresentationFormat>Předvádění na obrazovce (4:3)</PresentationFormat>
  <Paragraphs>173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Austin</vt:lpstr>
      <vt:lpstr>Prezentace aplikace PowerPoint</vt:lpstr>
      <vt:lpstr>Anotace</vt:lpstr>
      <vt:lpstr>MLUVNICKÉ KATEGORIE  SLOVES</vt:lpstr>
      <vt:lpstr>SLOVESNÝ ROD</vt:lpstr>
      <vt:lpstr>SLOVESA V INFINITIVU PŘEVEĎ DO TVARU 3. OSOBY, Č.JED, ZP. OZN., ČAS MINULÝ</vt:lpstr>
      <vt:lpstr>ŘEŠENÍ</vt:lpstr>
      <vt:lpstr>URČI U SLOVESA SL. ROD A PAK PŘEVĚĎ VĚTY TAK, ABY V NICH BYLO SLOVESO OPAČNÉHO RODU</vt:lpstr>
      <vt:lpstr>ŘEŠENÍ</vt:lpstr>
      <vt:lpstr>SLOVESNÝ VID</vt:lpstr>
      <vt:lpstr>VYBER DVOJICE, KDE JSOU OBĚ SLOVESA STEJNÉHO VIDU</vt:lpstr>
      <vt:lpstr>ŘEŠENÍ</vt:lpstr>
      <vt:lpstr>Prezentace aplikace PowerPoint</vt:lpstr>
      <vt:lpstr>Prezentace aplikace PowerPoint</vt:lpstr>
      <vt:lpstr>ZDROJE A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SLOVESA – ROD, VID, TŘÍDA A VZOR</dc:title>
  <dc:creator>Steidlová</dc:creator>
  <cp:lastModifiedBy>Steidlová</cp:lastModifiedBy>
  <cp:revision>16</cp:revision>
  <dcterms:created xsi:type="dcterms:W3CDTF">2012-08-26T15:49:43Z</dcterms:created>
  <dcterms:modified xsi:type="dcterms:W3CDTF">2012-09-01T16:47:15Z</dcterms:modified>
</cp:coreProperties>
</file>