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69" r:id="rId2"/>
    <p:sldId id="270" r:id="rId3"/>
    <p:sldId id="260" r:id="rId4"/>
    <p:sldId id="257" r:id="rId5"/>
    <p:sldId id="258" r:id="rId6"/>
    <p:sldId id="274" r:id="rId7"/>
    <p:sldId id="259" r:id="rId8"/>
    <p:sldId id="275" r:id="rId9"/>
    <p:sldId id="271" r:id="rId10"/>
    <p:sldId id="277" r:id="rId11"/>
    <p:sldId id="273" r:id="rId12"/>
    <p:sldId id="281" r:id="rId13"/>
    <p:sldId id="264" r:id="rId14"/>
    <p:sldId id="278" r:id="rId15"/>
    <p:sldId id="279" r:id="rId16"/>
    <p:sldId id="280" r:id="rId17"/>
    <p:sldId id="266" r:id="rId18"/>
    <p:sldId id="28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VY_32_INOVACE_15_SKLOŇOVÁNÍ  PŘEJATÝCH SLOV STŘEDNÍHO RODU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Téma: SKLOŇOVÁNÍ PŘEJATÝCH SLOV STŘEDNÍHO RODU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C7EF53-51F4-4E21-93A7-6EA7EA7086DA}" type="presOf" srcId="{019433A1-1324-4DE1-9E6F-32B851095F74}" destId="{E7297F21-D4FD-4A41-AE58-814D01A6B5E7}" srcOrd="1" destOrd="0" presId="urn:microsoft.com/office/officeart/2005/8/layout/target3"/>
    <dgm:cxn modelId="{C128BADF-CB3A-4658-96CA-C4EF67654FF1}" type="presOf" srcId="{39F8B381-5807-488E-AC22-73DD4140ED4A}" destId="{71045F8C-00FA-488E-A7BD-E2E6753D979D}" srcOrd="0" destOrd="0" presId="urn:microsoft.com/office/officeart/2005/8/layout/target3"/>
    <dgm:cxn modelId="{7E3E4B0E-F8B6-48AC-BE4F-FE24FD228763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7A726335-1056-45E1-A28F-FC7EAD041F46}" type="presOf" srcId="{C73C7642-F245-4585-8F88-243F9FAEF6CA}" destId="{97289DF2-90F4-4EC2-A9FC-633B00BAB610}" srcOrd="0" destOrd="0" presId="urn:microsoft.com/office/officeart/2005/8/layout/target3"/>
    <dgm:cxn modelId="{20CB8B5D-4B9D-46C1-993D-2762CC363537}" type="presOf" srcId="{EBC41103-E2E5-4D48-9B4B-425520D3D098}" destId="{50C2F88D-8688-44C2-A854-691F34009D3B}" srcOrd="0" destOrd="0" presId="urn:microsoft.com/office/officeart/2005/8/layout/target3"/>
    <dgm:cxn modelId="{9AEDA8BC-B051-4A37-AD83-C843CDEC285A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5C311B1-EAA1-4C18-8C8A-F103B00FA870}" type="presOf" srcId="{019433A1-1324-4DE1-9E6F-32B851095F74}" destId="{A3817367-F2BC-482F-8832-FA00B51DCCF3}" srcOrd="0" destOrd="0" presId="urn:microsoft.com/office/officeart/2005/8/layout/target3"/>
    <dgm:cxn modelId="{B75C3BED-BB60-40BD-9DD5-7513F1B8E617}" type="presOf" srcId="{445C7998-7549-48B0-BD68-D4F0167F02E5}" destId="{BC35EE03-4121-4EF9-923D-7CB6D30D358D}" srcOrd="0" destOrd="0" presId="urn:microsoft.com/office/officeart/2005/8/layout/target3"/>
    <dgm:cxn modelId="{1D6C78B3-8A9E-4AE4-8FAE-1887CCFCAA0B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F2D460E-8CE6-4D2C-9704-1D5CC90C5D64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9FEF57C-BA4F-4053-9602-BD9A45999E62}" type="presOf" srcId="{FBBFC3EA-9D9D-4F3A-BEA6-9C2C0E46BF20}" destId="{643EA938-EDE0-4533-ACCC-D2BD6F3A527C}" srcOrd="0" destOrd="0" presId="urn:microsoft.com/office/officeart/2005/8/layout/target3"/>
    <dgm:cxn modelId="{9046D31D-622B-4745-8698-75ACCDD8697F}" type="presOf" srcId="{445C7998-7549-48B0-BD68-D4F0167F02E5}" destId="{4D19AB04-24FA-40C2-B203-52AE3D15E171}" srcOrd="1" destOrd="0" presId="urn:microsoft.com/office/officeart/2005/8/layout/target3"/>
    <dgm:cxn modelId="{2ECF7D7D-3B85-4EC6-A8BA-AEF8CC1C0434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DD408DD-80A1-4D44-91E1-E3424BB66127}" type="presParOf" srcId="{71045F8C-00FA-488E-A7BD-E2E6753D979D}" destId="{3577EC6B-C980-4F34-8C69-4365E7B8FC8C}" srcOrd="0" destOrd="0" presId="urn:microsoft.com/office/officeart/2005/8/layout/target3"/>
    <dgm:cxn modelId="{61045081-1529-48D5-A969-342E012D9BA0}" type="presParOf" srcId="{71045F8C-00FA-488E-A7BD-E2E6753D979D}" destId="{6940EB87-DC1D-4BC3-9408-9AC2E1FFC039}" srcOrd="1" destOrd="0" presId="urn:microsoft.com/office/officeart/2005/8/layout/target3"/>
    <dgm:cxn modelId="{50D38267-37AB-422A-B6CB-355596566F9A}" type="presParOf" srcId="{71045F8C-00FA-488E-A7BD-E2E6753D979D}" destId="{BC35EE03-4121-4EF9-923D-7CB6D30D358D}" srcOrd="2" destOrd="0" presId="urn:microsoft.com/office/officeart/2005/8/layout/target3"/>
    <dgm:cxn modelId="{402BEB1E-6BD2-494E-9523-8EF498BCCBD2}" type="presParOf" srcId="{71045F8C-00FA-488E-A7BD-E2E6753D979D}" destId="{C95EEA27-3CBF-4645-A92D-9D8AF5C1CBFC}" srcOrd="3" destOrd="0" presId="urn:microsoft.com/office/officeart/2005/8/layout/target3"/>
    <dgm:cxn modelId="{62E590FA-FF02-4DC2-A1A3-CEF011E98253}" type="presParOf" srcId="{71045F8C-00FA-488E-A7BD-E2E6753D979D}" destId="{851BB866-B6AE-4566-893F-4C635BA974FC}" srcOrd="4" destOrd="0" presId="urn:microsoft.com/office/officeart/2005/8/layout/target3"/>
    <dgm:cxn modelId="{6C3B1717-1F64-4375-B61A-7850B94D583B}" type="presParOf" srcId="{71045F8C-00FA-488E-A7BD-E2E6753D979D}" destId="{643EA938-EDE0-4533-ACCC-D2BD6F3A527C}" srcOrd="5" destOrd="0" presId="urn:microsoft.com/office/officeart/2005/8/layout/target3"/>
    <dgm:cxn modelId="{FC59F4C7-E76E-42B5-8024-85D749E821CC}" type="presParOf" srcId="{71045F8C-00FA-488E-A7BD-E2E6753D979D}" destId="{92F31B18-D66D-4CC7-89B9-378928DE877D}" srcOrd="6" destOrd="0" presId="urn:microsoft.com/office/officeart/2005/8/layout/target3"/>
    <dgm:cxn modelId="{FB83247A-4A5B-4119-BCD8-EF9D90329FC4}" type="presParOf" srcId="{71045F8C-00FA-488E-A7BD-E2E6753D979D}" destId="{902074E1-B931-4618-97F1-FADBE82E9C3C}" srcOrd="7" destOrd="0" presId="urn:microsoft.com/office/officeart/2005/8/layout/target3"/>
    <dgm:cxn modelId="{03E88DB7-71A4-4ADC-9AC0-A769E06EFA49}" type="presParOf" srcId="{71045F8C-00FA-488E-A7BD-E2E6753D979D}" destId="{A3817367-F2BC-482F-8832-FA00B51DCCF3}" srcOrd="8" destOrd="0" presId="urn:microsoft.com/office/officeart/2005/8/layout/target3"/>
    <dgm:cxn modelId="{B955734D-6998-44B0-98D5-F035B767CD68}" type="presParOf" srcId="{71045F8C-00FA-488E-A7BD-E2E6753D979D}" destId="{626ABFF6-56C8-4386-B662-68EC364EED9D}" srcOrd="9" destOrd="0" presId="urn:microsoft.com/office/officeart/2005/8/layout/target3"/>
    <dgm:cxn modelId="{884AEC2D-5F40-4BCA-A7FB-7A125C54BA79}" type="presParOf" srcId="{71045F8C-00FA-488E-A7BD-E2E6753D979D}" destId="{6DB11F1C-D028-4800-9625-6611CA9DE6D4}" srcOrd="10" destOrd="0" presId="urn:microsoft.com/office/officeart/2005/8/layout/target3"/>
    <dgm:cxn modelId="{BA9DF969-D345-4C52-B988-756C3DA81935}" type="presParOf" srcId="{71045F8C-00FA-488E-A7BD-E2E6753D979D}" destId="{CDED6FE3-AD8F-4ACC-B6B8-710EDDD97598}" srcOrd="11" destOrd="0" presId="urn:microsoft.com/office/officeart/2005/8/layout/target3"/>
    <dgm:cxn modelId="{696BE013-3534-4856-BD93-474B10D9F7ED}" type="presParOf" srcId="{71045F8C-00FA-488E-A7BD-E2E6753D979D}" destId="{397AC6D7-84A6-4150-958F-83C92D9ACF38}" srcOrd="12" destOrd="0" presId="urn:microsoft.com/office/officeart/2005/8/layout/target3"/>
    <dgm:cxn modelId="{62941653-9F56-4F85-8F41-38BA5613C92D}" type="presParOf" srcId="{71045F8C-00FA-488E-A7BD-E2E6753D979D}" destId="{D7419528-33A6-416D-9E64-B3F7915C5149}" srcOrd="13" destOrd="0" presId="urn:microsoft.com/office/officeart/2005/8/layout/target3"/>
    <dgm:cxn modelId="{64134B37-291B-48D2-8BA1-9B4CC7DE9AF1}" type="presParOf" srcId="{71045F8C-00FA-488E-A7BD-E2E6753D979D}" destId="{97289DF2-90F4-4EC2-A9FC-633B00BAB610}" srcOrd="14" destOrd="0" presId="urn:microsoft.com/office/officeart/2005/8/layout/target3"/>
    <dgm:cxn modelId="{A02D2E1A-C691-4D7B-92D6-C74BE3A17379}" type="presParOf" srcId="{71045F8C-00FA-488E-A7BD-E2E6753D979D}" destId="{234EBA9D-95B4-4C20-A84E-6F65F1085DC6}" srcOrd="15" destOrd="0" presId="urn:microsoft.com/office/officeart/2005/8/layout/target3"/>
    <dgm:cxn modelId="{BFD76C88-01A0-4F8C-90E1-8EB8DB6183B6}" type="presParOf" srcId="{71045F8C-00FA-488E-A7BD-E2E6753D979D}" destId="{12255512-213F-41DF-90A6-8B4CD74A2B52}" srcOrd="16" destOrd="0" presId="urn:microsoft.com/office/officeart/2005/8/layout/target3"/>
    <dgm:cxn modelId="{0C62DA8A-57F7-4F93-A7DD-810F2768258E}" type="presParOf" srcId="{71045F8C-00FA-488E-A7BD-E2E6753D979D}" destId="{50C2F88D-8688-44C2-A854-691F34009D3B}" srcOrd="17" destOrd="0" presId="urn:microsoft.com/office/officeart/2005/8/layout/target3"/>
    <dgm:cxn modelId="{BC7C8DED-46AE-4BD2-9842-EBADD43D1D0B}" type="presParOf" srcId="{71045F8C-00FA-488E-A7BD-E2E6753D979D}" destId="{4D19AB04-24FA-40C2-B203-52AE3D15E171}" srcOrd="18" destOrd="0" presId="urn:microsoft.com/office/officeart/2005/8/layout/target3"/>
    <dgm:cxn modelId="{073FCC6A-6DBC-43FB-AFCA-EE2F5E48F156}" type="presParOf" srcId="{71045F8C-00FA-488E-A7BD-E2E6753D979D}" destId="{832BF48F-0145-4429-9E02-8FCA946CCE9E}" srcOrd="19" destOrd="0" presId="urn:microsoft.com/office/officeart/2005/8/layout/target3"/>
    <dgm:cxn modelId="{5BEBBE8F-43EA-4AD3-A201-4D508117AF36}" type="presParOf" srcId="{71045F8C-00FA-488E-A7BD-E2E6753D979D}" destId="{E7297F21-D4FD-4A41-AE58-814D01A6B5E7}" srcOrd="20" destOrd="0" presId="urn:microsoft.com/office/officeart/2005/8/layout/target3"/>
    <dgm:cxn modelId="{602D9551-18DE-4895-BD7F-7A870E6AC1B0}" type="presParOf" srcId="{71045F8C-00FA-488E-A7BD-E2E6753D979D}" destId="{F69A1436-182C-465B-AD7F-FE48E0C090C1}" srcOrd="21" destOrd="0" presId="urn:microsoft.com/office/officeart/2005/8/layout/target3"/>
    <dgm:cxn modelId="{9813A736-C2FF-4EEE-A654-6075327E483A}" type="presParOf" srcId="{71045F8C-00FA-488E-A7BD-E2E6753D979D}" destId="{AA41A67C-3D3F-4AE9-9E0F-5D7F7BB2E741}" srcOrd="22" destOrd="0" presId="urn:microsoft.com/office/officeart/2005/8/layout/target3"/>
    <dgm:cxn modelId="{C9C5A238-3F5C-4CDD-BCDD-0D2E5D3A916F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školy</a:t>
          </a:r>
          <a:r>
            <a:rPr lang="cs-CZ" sz="1500" kern="1200" dirty="0" smtClean="0"/>
            <a:t>: Základní škola a mateřská škola  Domažlice, </a:t>
          </a:r>
          <a:r>
            <a:rPr lang="cs-CZ" sz="1500" kern="1200" dirty="0" err="1" smtClean="0"/>
            <a:t>Msgre</a:t>
          </a:r>
          <a:r>
            <a:rPr lang="cs-CZ" sz="1500" kern="1200" dirty="0" smtClean="0"/>
            <a:t> B. Staška 232, příspěvková organizace </a:t>
          </a:r>
          <a:endParaRPr lang="cs-CZ" sz="15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 dirty="0" smtClean="0"/>
            <a:t>:  Mgr. Vendula </a:t>
          </a:r>
          <a:r>
            <a:rPr lang="cs-CZ" sz="1500" kern="1200" dirty="0" err="1" smtClean="0"/>
            <a:t>Steidlová</a:t>
          </a:r>
          <a:r>
            <a:rPr lang="cs-CZ" sz="1500" kern="1200" dirty="0" smtClean="0"/>
            <a:t>   </a:t>
          </a:r>
          <a:endParaRPr lang="cs-CZ" sz="15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VY_32_INOVACE_15_SKLOŇOVÁNÍ  PŘEJATÝCH SLOV STŘEDNÍHO RODU</a:t>
          </a:r>
          <a:endParaRPr lang="cs-CZ" sz="15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Sada:  ČESKÝ JAZYK 8. ročník</a:t>
          </a:r>
          <a:endParaRPr lang="cs-CZ" sz="15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SKLOŇOVÁNÍ PŘEJATÝCH SLOV STŘEDNÍHO RODU  </a:t>
          </a:r>
          <a:endParaRPr lang="cs-CZ" sz="15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CZ.1.07/1.4.00/21.1437</a:t>
          </a:r>
          <a:endParaRPr lang="cs-CZ" sz="15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B9CC71-3548-45B9-900C-0D8B63314554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39155A-00CD-4EE8-AD9D-29C3ABA4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837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39155A-00CD-4EE8-AD9D-29C3ABA4F33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6733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39155A-00CD-4EE8-AD9D-29C3ABA4F33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6733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avidl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3719989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572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9461348"/>
              </p:ext>
            </p:extLst>
          </p:nvPr>
        </p:nvGraphicFramePr>
        <p:xfrm>
          <a:off x="1043608" y="1700808"/>
          <a:ext cx="7416824" cy="375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/>
                <a:gridCol w="47525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tabule, </a:t>
                      </a:r>
                      <a:r>
                        <a:rPr lang="cs-CZ" dirty="0" err="1" smtClean="0"/>
                        <a:t>jaz</a:t>
                      </a:r>
                      <a:r>
                        <a:rPr lang="cs-CZ" dirty="0" smtClean="0"/>
                        <a:t>. příručky -  Pravidla českého pravopisu (tištěná i on-line), Stručná mluvnice česká aj.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Přehled základních pravidel při skloňování přejatých slov </a:t>
                      </a:r>
                      <a:r>
                        <a:rPr lang="cs-CZ" u="sng" dirty="0" smtClean="0"/>
                        <a:t>středního rodu</a:t>
                      </a:r>
                      <a:r>
                        <a:rPr lang="cs-CZ" dirty="0" smtClean="0"/>
                        <a:t>, procvičení tvarů.</a:t>
                      </a:r>
                    </a:p>
                    <a:p>
                      <a:r>
                        <a:rPr lang="cs-CZ" dirty="0" smtClean="0"/>
                        <a:t>Možno pracovat s </a:t>
                      </a:r>
                      <a:r>
                        <a:rPr lang="cs-CZ" dirty="0" err="1" smtClean="0"/>
                        <a:t>jaz</a:t>
                      </a:r>
                      <a:r>
                        <a:rPr lang="cs-CZ" dirty="0" smtClean="0"/>
                        <a:t>. příručkami, procvičení práce s Pravidly - tištěnými i on-line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přiletí na kliknutí, popř. je na snímku za úkolem.</a:t>
                      </a:r>
                    </a:p>
                    <a:p>
                      <a:r>
                        <a:rPr lang="cs-CZ" dirty="0" smtClean="0"/>
                        <a:t>Prezentace obsahuje animace</a:t>
                      </a:r>
                      <a:r>
                        <a:rPr lang="cs-CZ" dirty="0" smtClean="0"/>
                        <a:t>.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6497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1475656" y="720725"/>
            <a:ext cx="6484949" cy="4640263"/>
          </a:xfrm>
        </p:spPr>
        <p:txBody>
          <a:bodyPr>
            <a:noAutofit/>
          </a:bodyPr>
          <a:lstStyle/>
          <a:p>
            <a:pPr algn="ctr"/>
            <a:r>
              <a:rPr lang="cs-CZ" sz="6600" i="1" u="sng" dirty="0" smtClean="0">
                <a:solidFill>
                  <a:srgbClr val="002060"/>
                </a:solidFill>
              </a:rPr>
              <a:t>SKLONOŇOVÁNÍ PŘEJATÝCH SLOV</a:t>
            </a:r>
            <a:br>
              <a:rPr lang="cs-CZ" sz="6600" i="1" u="sng" dirty="0" smtClean="0">
                <a:solidFill>
                  <a:srgbClr val="002060"/>
                </a:solidFill>
              </a:rPr>
            </a:br>
            <a:r>
              <a:rPr lang="cs-CZ" sz="6600" i="1" u="sng" cap="none" dirty="0" smtClean="0">
                <a:solidFill>
                  <a:srgbClr val="FF0000"/>
                </a:solidFill>
              </a:rPr>
              <a:t>střední rod </a:t>
            </a:r>
            <a:r>
              <a:rPr lang="cs-CZ" sz="6600" i="1" u="sng" dirty="0" smtClean="0">
                <a:solidFill>
                  <a:srgbClr val="002060"/>
                </a:solidFill>
              </a:rPr>
              <a:t/>
            </a:r>
            <a:br>
              <a:rPr lang="cs-CZ" sz="6600" i="1" u="sng" dirty="0" smtClean="0">
                <a:solidFill>
                  <a:srgbClr val="002060"/>
                </a:solidFill>
              </a:rPr>
            </a:br>
            <a:endParaRPr lang="cs-CZ" sz="6600" i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1583915">
            <a:off x="2226259" y="4384313"/>
            <a:ext cx="261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7030A0"/>
                </a:solidFill>
              </a:rPr>
              <a:t>planetárium</a:t>
            </a:r>
            <a:endParaRPr lang="cs-CZ" sz="3600" i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438159">
            <a:off x="5540619" y="5639623"/>
            <a:ext cx="18387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akvárium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858062">
            <a:off x="410389" y="5516866"/>
            <a:ext cx="24302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album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449968">
            <a:off x="3030412" y="5972714"/>
            <a:ext cx="2118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centrum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736921">
            <a:off x="6309925" y="5068648"/>
            <a:ext cx="33013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ragú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362143">
            <a:off x="4877692" y="4569073"/>
            <a:ext cx="1695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kiwi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9964002">
            <a:off x="7062810" y="3519781"/>
            <a:ext cx="17955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klima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0472011">
            <a:off x="800563" y="4302773"/>
            <a:ext cx="28417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téma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21266858">
            <a:off x="273085" y="3975551"/>
            <a:ext cx="15592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datum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20036902">
            <a:off x="1749918" y="5165926"/>
            <a:ext cx="18906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muzeum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rot="20445397">
            <a:off x="4667103" y="4908549"/>
            <a:ext cx="16541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drama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 rot="19523117" flipH="1">
            <a:off x="7773586" y="5257955"/>
            <a:ext cx="124923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filé</a:t>
            </a:r>
            <a:endParaRPr lang="cs-CZ" sz="3200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3783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0442973"/>
              </p:ext>
            </p:extLst>
          </p:nvPr>
        </p:nvGraphicFramePr>
        <p:xfrm>
          <a:off x="2699792" y="4149080"/>
          <a:ext cx="4104456" cy="15544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4104456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2800" u="sng" dirty="0" smtClean="0"/>
                        <a:t>MĚSTO</a:t>
                      </a:r>
                      <a:endParaRPr lang="cs-CZ" sz="2800" u="sng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kino, -a 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eskymo, - a</a:t>
                      </a:r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1561" y="620688"/>
            <a:ext cx="7920880" cy="3744416"/>
          </a:xfrm>
        </p:spPr>
        <p:txBody>
          <a:bodyPr>
            <a:noAutofit/>
          </a:bodyPr>
          <a:lstStyle/>
          <a:p>
            <a:pPr marL="571500" indent="-571500" algn="ctr">
              <a:buFont typeface="Wingdings" pitchFamily="2" charset="2"/>
              <a:buChar char="Ø"/>
            </a:pPr>
            <a:r>
              <a:rPr lang="cs-CZ" sz="4000" u="sng" dirty="0" smtClean="0">
                <a:solidFill>
                  <a:srgbClr val="FF0000"/>
                </a:solidFill>
              </a:rPr>
              <a:t>OBECNÁ JMÉNA PŘEJATÁ MÍVAJÍ ROD A SKLOŇOVÁNÍ</a:t>
            </a:r>
            <a:br>
              <a:rPr lang="cs-CZ" sz="4000" u="sng" dirty="0" smtClean="0">
                <a:solidFill>
                  <a:srgbClr val="FF0000"/>
                </a:solidFill>
              </a:rPr>
            </a:br>
            <a:r>
              <a:rPr lang="cs-CZ" sz="4000" u="sng" dirty="0" smtClean="0">
                <a:solidFill>
                  <a:srgbClr val="FF0000"/>
                </a:solidFill>
              </a:rPr>
              <a:t> PODLE SVÉHO ZAKONČENÍ </a:t>
            </a:r>
            <a:br>
              <a:rPr lang="cs-CZ" sz="4000" u="sng" dirty="0" smtClean="0">
                <a:solidFill>
                  <a:srgbClr val="FF0000"/>
                </a:solidFill>
              </a:rPr>
            </a:br>
            <a:r>
              <a:rPr lang="cs-CZ" sz="4000" u="sng" dirty="0" smtClean="0">
                <a:solidFill>
                  <a:srgbClr val="FF0000"/>
                </a:solidFill>
              </a:rPr>
              <a:t>V 1. PÁDĚ JED. ČÍSLA</a:t>
            </a:r>
            <a:br>
              <a:rPr lang="cs-CZ" sz="4000" u="sng" dirty="0" smtClean="0">
                <a:solidFill>
                  <a:srgbClr val="FF0000"/>
                </a:solidFill>
              </a:rPr>
            </a:br>
            <a:endParaRPr lang="cs-CZ" sz="400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827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9144000" cy="892175"/>
          </a:xfrm>
        </p:spPr>
        <p:txBody>
          <a:bodyPr>
            <a:noAutofit/>
          </a:bodyPr>
          <a:lstStyle/>
          <a:p>
            <a:pPr marL="685800" indent="-685800" algn="ctr">
              <a:buFont typeface="Wingdings" pitchFamily="2" charset="2"/>
              <a:buChar char="Ø"/>
            </a:pPr>
            <a:r>
              <a:rPr lang="cs-CZ" sz="3600" u="sng" dirty="0" smtClean="0">
                <a:solidFill>
                  <a:srgbClr val="FF0000"/>
                </a:solidFill>
              </a:rPr>
              <a:t>JMÉNA STŘEDNÍHO RODU ZAKONČENÁ </a:t>
            </a:r>
            <a:br>
              <a:rPr lang="cs-CZ" sz="3600" u="sng" dirty="0" smtClean="0">
                <a:solidFill>
                  <a:srgbClr val="FF0000"/>
                </a:solidFill>
              </a:rPr>
            </a:br>
            <a:r>
              <a:rPr lang="cs-CZ" sz="3600" u="sng" dirty="0" smtClean="0">
                <a:solidFill>
                  <a:srgbClr val="FF0000"/>
                </a:solidFill>
              </a:rPr>
              <a:t>–EUM, -IUM, -UUM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268413"/>
            <a:ext cx="9144000" cy="1728539"/>
          </a:xfrm>
        </p:spPr>
        <p:txBody>
          <a:bodyPr/>
          <a:lstStyle/>
          <a:p>
            <a:pPr algn="ctr">
              <a:buFont typeface="Wingdings" pitchFamily="2" charset="2"/>
              <a:buChar char="Ø"/>
            </a:pPr>
            <a:r>
              <a:rPr lang="cs-CZ" i="1" dirty="0" smtClean="0"/>
              <a:t> </a:t>
            </a:r>
            <a:r>
              <a:rPr lang="cs-CZ" sz="2800" i="1" dirty="0" smtClean="0">
                <a:solidFill>
                  <a:schemeClr val="accent6">
                    <a:lumMod val="50000"/>
                  </a:schemeClr>
                </a:solidFill>
              </a:rPr>
              <a:t>muzeum, studium, vakuum</a:t>
            </a:r>
            <a:endParaRPr lang="cs-CZ" sz="2800" i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tvary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jako 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</a:rPr>
              <a:t>město,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 množ. čísle jako 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</a:rPr>
              <a:t>moře (2.,3.,6.,7.p)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zakončení –um se odsouvá                  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8036905"/>
              </p:ext>
            </p:extLst>
          </p:nvPr>
        </p:nvGraphicFramePr>
        <p:xfrm>
          <a:off x="2123728" y="2852936"/>
          <a:ext cx="6480720" cy="39148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883735"/>
                <a:gridCol w="2724848"/>
                <a:gridCol w="2872137"/>
              </a:tblGrid>
              <a:tr h="293026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 MĚSTO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MĚSTO, MOŘE</a:t>
                      </a:r>
                      <a:endParaRPr lang="cs-CZ" sz="2400" dirty="0"/>
                    </a:p>
                  </a:txBody>
                  <a:tcPr/>
                </a:tc>
              </a:tr>
              <a:tr h="478677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1.p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muze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muze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400" b="1" dirty="0" smtClean="0"/>
                        <a:t> (města)</a:t>
                      </a:r>
                      <a:endParaRPr lang="cs-CZ" sz="2400" b="1" dirty="0"/>
                    </a:p>
                  </a:txBody>
                  <a:tcPr/>
                </a:tc>
              </a:tr>
              <a:tr h="478677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2.p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muze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400" b="1" dirty="0" smtClean="0"/>
                        <a:t> (města)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muze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í </a:t>
                      </a:r>
                      <a:r>
                        <a:rPr lang="cs-CZ" sz="2400" b="1" dirty="0" smtClean="0"/>
                        <a:t>(moří)</a:t>
                      </a:r>
                    </a:p>
                  </a:txBody>
                  <a:tcPr/>
                </a:tc>
              </a:tr>
              <a:tr h="478677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3.p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muze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r>
                        <a:rPr lang="cs-CZ" sz="2400" b="1" dirty="0" smtClean="0"/>
                        <a:t> (městu)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muze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ím</a:t>
                      </a:r>
                      <a:r>
                        <a:rPr lang="cs-CZ" sz="2400" b="1" dirty="0" smtClean="0"/>
                        <a:t> (mořím)</a:t>
                      </a:r>
                    </a:p>
                  </a:txBody>
                  <a:tcPr/>
                </a:tc>
              </a:tr>
              <a:tr h="478677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4.p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muze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muze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400" b="1" dirty="0" smtClean="0"/>
                        <a:t> (města)</a:t>
                      </a:r>
                      <a:endParaRPr lang="cs-CZ" sz="2400" b="1" dirty="0"/>
                    </a:p>
                  </a:txBody>
                  <a:tcPr/>
                </a:tc>
              </a:tr>
              <a:tr h="478677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5.p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muze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muze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400" b="1" dirty="0" smtClean="0"/>
                        <a:t> (města)</a:t>
                      </a:r>
                      <a:endParaRPr lang="cs-CZ" sz="2400" b="1" dirty="0"/>
                    </a:p>
                  </a:txBody>
                  <a:tcPr/>
                </a:tc>
              </a:tr>
              <a:tr h="478677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6.p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muze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r>
                        <a:rPr lang="cs-CZ" sz="2400" b="1" dirty="0" smtClean="0"/>
                        <a:t> (městu)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muze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ích</a:t>
                      </a:r>
                      <a:r>
                        <a:rPr lang="cs-CZ" sz="2400" b="1" dirty="0" smtClean="0"/>
                        <a:t> (mořích)</a:t>
                      </a:r>
                    </a:p>
                  </a:txBody>
                  <a:tcPr/>
                </a:tc>
              </a:tr>
              <a:tr h="524638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7.p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muze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em</a:t>
                      </a:r>
                      <a:r>
                        <a:rPr lang="cs-CZ" sz="2400" b="1" dirty="0" smtClean="0"/>
                        <a:t>(městem)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muze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i </a:t>
                      </a:r>
                      <a:r>
                        <a:rPr lang="cs-CZ" sz="2400" b="1" dirty="0" smtClean="0"/>
                        <a:t>(moři) 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9775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DOPLŇ SPRÁVNÝ TVAR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Sešli jsme se před (gymnázium).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gymnáziem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Máme doma řadu (terárium).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terárií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Máme sraz před Národním (muzeum)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muzeem</a:t>
            </a:r>
            <a:endParaRPr lang="cs-CZ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Máme doma rybičky ve dvou  (akvárium).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akváriích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Pod (linoleum) byla podlaha vlhká.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linoleem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9799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9144000" cy="892175"/>
          </a:xfrm>
        </p:spPr>
        <p:txBody>
          <a:bodyPr>
            <a:noAutofit/>
          </a:bodyPr>
          <a:lstStyle/>
          <a:p>
            <a:pPr marL="685800" indent="-685800" algn="ctr">
              <a:buFont typeface="Wingdings" pitchFamily="2" charset="2"/>
              <a:buChar char="Ø"/>
            </a:pPr>
            <a:r>
              <a:rPr lang="cs-CZ" sz="3600" u="sng" dirty="0" smtClean="0">
                <a:solidFill>
                  <a:srgbClr val="FF0000"/>
                </a:solidFill>
              </a:rPr>
              <a:t>JMÉNA STŘEDNÍHO RODU ZAKONČENÁ </a:t>
            </a:r>
            <a:br>
              <a:rPr lang="cs-CZ" sz="3600" u="sng" dirty="0" smtClean="0">
                <a:solidFill>
                  <a:srgbClr val="FF0000"/>
                </a:solidFill>
              </a:rPr>
            </a:br>
            <a:r>
              <a:rPr lang="cs-CZ" sz="3600" u="sng" dirty="0" smtClean="0">
                <a:solidFill>
                  <a:srgbClr val="FF0000"/>
                </a:solidFill>
              </a:rPr>
              <a:t>–UM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268413"/>
            <a:ext cx="8173219" cy="4857750"/>
          </a:xfrm>
        </p:spPr>
        <p:txBody>
          <a:bodyPr/>
          <a:lstStyle/>
          <a:p>
            <a:pPr algn="ctr">
              <a:buFont typeface="Wingdings" pitchFamily="2" charset="2"/>
              <a:buChar char="Ø"/>
            </a:pPr>
            <a:r>
              <a:rPr lang="cs-CZ" i="1" dirty="0" smtClean="0"/>
              <a:t> centrum, datum</a:t>
            </a:r>
            <a:endParaRPr lang="cs-CZ" i="1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  </a:t>
            </a:r>
            <a:r>
              <a:rPr lang="cs-CZ" sz="2800" dirty="0" smtClean="0"/>
              <a:t>tvary  v </a:t>
            </a:r>
            <a:r>
              <a:rPr lang="cs-CZ" sz="2800" dirty="0" err="1" smtClean="0"/>
              <a:t>jedn</a:t>
            </a:r>
            <a:r>
              <a:rPr lang="cs-CZ" sz="2800" dirty="0" smtClean="0"/>
              <a:t>. i množ. čísle jako </a:t>
            </a:r>
            <a:r>
              <a:rPr lang="cs-CZ" sz="2800" b="1" u="sng" dirty="0" smtClean="0"/>
              <a:t>město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 zakončení –um se odsouvá                  </a:t>
            </a:r>
            <a:endParaRPr lang="cs-CZ" sz="2800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0857076"/>
              </p:ext>
            </p:extLst>
          </p:nvPr>
        </p:nvGraphicFramePr>
        <p:xfrm>
          <a:off x="2051720" y="3356992"/>
          <a:ext cx="6480720" cy="31089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945240"/>
                <a:gridCol w="2694905"/>
                <a:gridCol w="2840575"/>
              </a:tblGrid>
              <a:tr h="71008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jednot. číslo   MĚSTO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množ. číslo</a:t>
                      </a:r>
                    </a:p>
                    <a:p>
                      <a:pPr algn="ctr"/>
                      <a:r>
                        <a:rPr lang="cs-CZ" sz="2400" dirty="0" smtClean="0"/>
                        <a:t>MĚSTO</a:t>
                      </a:r>
                      <a:endParaRPr lang="cs-CZ" sz="2400" dirty="0"/>
                    </a:p>
                  </a:txBody>
                  <a:tcPr/>
                </a:tc>
              </a:tr>
              <a:tr h="413021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1.p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centr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um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centr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400" b="1" dirty="0" smtClean="0"/>
                        <a:t> (města)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13021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2.p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centr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400" b="1" dirty="0" smtClean="0"/>
                        <a:t> (města) 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center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400" b="1" dirty="0" smtClean="0"/>
                        <a:t>(měst)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13021">
                <a:tc>
                  <a:txBody>
                    <a:bodyPr/>
                    <a:lstStyle/>
                    <a:p>
                      <a:pPr algn="l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1" dirty="0" smtClean="0"/>
                    </a:p>
                  </a:txBody>
                  <a:tcPr/>
                </a:tc>
              </a:tr>
              <a:tr h="413021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1.p</a:t>
                      </a:r>
                      <a:endParaRPr lang="cs-CZ" sz="24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dat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um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dat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400" b="1" dirty="0" smtClean="0"/>
                        <a:t> (města)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13021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2.p</a:t>
                      </a:r>
                      <a:endParaRPr lang="cs-CZ" sz="24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dat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dat (měst)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4930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DOPLŇ SPRÁVNÝ TVAR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6792"/>
            <a:ext cx="8686800" cy="5301208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3800" dirty="0" smtClean="0"/>
              <a:t>Musíme splnit úkol k </a:t>
            </a:r>
            <a:r>
              <a:rPr lang="cs-CZ" sz="3800" dirty="0"/>
              <a:t>uvedenému (datum</a:t>
            </a:r>
            <a:r>
              <a:rPr lang="cs-CZ" sz="3800" dirty="0" smtClean="0"/>
              <a:t>).</a:t>
            </a:r>
          </a:p>
          <a:p>
            <a:pPr marL="0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                                                              </a:t>
            </a:r>
            <a:r>
              <a:rPr lang="cs-CZ" sz="3800" dirty="0" smtClean="0">
                <a:solidFill>
                  <a:srgbClr val="FF0000"/>
                </a:solidFill>
              </a:rPr>
              <a:t>datu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Při testu si vystačil s (minimum) znalostí.</a:t>
            </a:r>
          </a:p>
          <a:p>
            <a:pPr marL="0" indent="0">
              <a:buNone/>
            </a:pPr>
            <a:r>
              <a:rPr lang="cs-CZ" sz="3800" dirty="0">
                <a:solidFill>
                  <a:srgbClr val="FF0000"/>
                </a:solidFill>
              </a:rPr>
              <a:t> </a:t>
            </a:r>
            <a:r>
              <a:rPr lang="cs-CZ" sz="3800" dirty="0" smtClean="0">
                <a:solidFill>
                  <a:srgbClr val="FF0000"/>
                </a:solidFill>
              </a:rPr>
              <a:t>                                                                 minimem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Otcovy </a:t>
            </a:r>
            <a:r>
              <a:rPr lang="cs-CZ" sz="3800" dirty="0"/>
              <a:t>fotografie jsme nalepili do </a:t>
            </a:r>
            <a:r>
              <a:rPr lang="cs-CZ" sz="3800" dirty="0" smtClean="0"/>
              <a:t>(album).</a:t>
            </a:r>
          </a:p>
          <a:p>
            <a:pPr marL="0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                                                                   </a:t>
            </a:r>
            <a:r>
              <a:rPr lang="cs-CZ" sz="3800" dirty="0" smtClean="0">
                <a:solidFill>
                  <a:srgbClr val="FF0000"/>
                </a:solidFill>
              </a:rPr>
              <a:t>alba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V (centrum) měst se dá těžko zaparkovat.</a:t>
            </a:r>
          </a:p>
          <a:p>
            <a:pPr marL="0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                                                                </a:t>
            </a:r>
            <a:r>
              <a:rPr lang="cs-CZ" sz="3800" dirty="0" smtClean="0">
                <a:solidFill>
                  <a:srgbClr val="FF0000"/>
                </a:solidFill>
              </a:rPr>
              <a:t>centrech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V testu nikdo nedosáhl úplného (maximum).</a:t>
            </a:r>
          </a:p>
          <a:p>
            <a:pPr marL="0" indent="0">
              <a:buNone/>
            </a:pPr>
            <a:r>
              <a:rPr lang="cs-CZ" sz="3800" dirty="0">
                <a:solidFill>
                  <a:srgbClr val="FF0000"/>
                </a:solidFill>
              </a:rPr>
              <a:t> </a:t>
            </a:r>
            <a:r>
              <a:rPr lang="cs-CZ" sz="3800" dirty="0" smtClean="0">
                <a:solidFill>
                  <a:srgbClr val="FF0000"/>
                </a:solidFill>
              </a:rPr>
              <a:t>                                                                   maxima </a:t>
            </a:r>
            <a:r>
              <a:rPr lang="cs-CZ" sz="3000" dirty="0"/>
              <a:t/>
            </a:r>
            <a:br>
              <a:rPr lang="cs-CZ" sz="3000" dirty="0"/>
            </a:b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5950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9144000" cy="892175"/>
          </a:xfrm>
        </p:spPr>
        <p:txBody>
          <a:bodyPr>
            <a:noAutofit/>
          </a:bodyPr>
          <a:lstStyle/>
          <a:p>
            <a:pPr marL="685800" indent="-685800" algn="ctr">
              <a:buFont typeface="Wingdings" pitchFamily="2" charset="2"/>
              <a:buChar char="Ø"/>
            </a:pPr>
            <a:r>
              <a:rPr lang="cs-CZ" sz="3600" u="sng" dirty="0" smtClean="0">
                <a:solidFill>
                  <a:srgbClr val="FF0000"/>
                </a:solidFill>
              </a:rPr>
              <a:t>JMÉNA STŘEDNÍHO RODU ZAKONČENÁ </a:t>
            </a:r>
            <a:br>
              <a:rPr lang="cs-CZ" sz="3600" u="sng" dirty="0" smtClean="0">
                <a:solidFill>
                  <a:srgbClr val="FF0000"/>
                </a:solidFill>
              </a:rPr>
            </a:br>
            <a:r>
              <a:rPr lang="cs-CZ" sz="3600" u="sng" dirty="0" smtClean="0">
                <a:solidFill>
                  <a:srgbClr val="FF0000"/>
                </a:solidFill>
              </a:rPr>
              <a:t>–MA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412775"/>
            <a:ext cx="8317235" cy="4713387"/>
          </a:xfrm>
        </p:spPr>
        <p:txBody>
          <a:bodyPr/>
          <a:lstStyle/>
          <a:p>
            <a:pPr algn="ctr">
              <a:buFont typeface="Wingdings" pitchFamily="2" charset="2"/>
              <a:buChar char="Ø"/>
            </a:pPr>
            <a:r>
              <a:rPr lang="cs-CZ" i="1" dirty="0" smtClean="0"/>
              <a:t> téma, schéma</a:t>
            </a:r>
            <a:endParaRPr lang="cs-CZ" i="1" dirty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ke kmeni se přidává </a:t>
            </a:r>
            <a:r>
              <a:rPr lang="cs-CZ" sz="2800" b="1" u="sng" dirty="0" smtClean="0">
                <a:solidFill>
                  <a:srgbClr val="FF0000"/>
                </a:solidFill>
              </a:rPr>
              <a:t>–AT -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tvary </a:t>
            </a:r>
            <a:r>
              <a:rPr lang="cs-CZ" sz="2800" dirty="0"/>
              <a:t>jako </a:t>
            </a:r>
            <a:r>
              <a:rPr lang="cs-CZ" sz="2800" b="1" u="sng" dirty="0"/>
              <a:t>město , ! </a:t>
            </a:r>
            <a:r>
              <a:rPr lang="cs-CZ" sz="2800" b="1" dirty="0"/>
              <a:t>kromě 2.p. č. jed.</a:t>
            </a:r>
          </a:p>
          <a:p>
            <a:pPr marL="0" indent="0">
              <a:buNone/>
            </a:pPr>
            <a:r>
              <a:rPr lang="cs-CZ" sz="2800" dirty="0" smtClean="0"/>
              <a:t>           </a:t>
            </a:r>
            <a:endParaRPr lang="cs-CZ" sz="2800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8449190"/>
              </p:ext>
            </p:extLst>
          </p:nvPr>
        </p:nvGraphicFramePr>
        <p:xfrm>
          <a:off x="2051720" y="3356992"/>
          <a:ext cx="6480720" cy="28041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945240"/>
                <a:gridCol w="2694905"/>
                <a:gridCol w="2840575"/>
              </a:tblGrid>
              <a:tr h="504056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jednot. číslo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množ. číslo</a:t>
                      </a:r>
                    </a:p>
                  </a:txBody>
                  <a:tcPr/>
                </a:tc>
              </a:tr>
              <a:tr h="413021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1.p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téma</a:t>
                      </a:r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tém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at</a:t>
                      </a:r>
                      <a:r>
                        <a:rPr lang="cs-CZ" sz="2400" b="1" dirty="0" smtClean="0"/>
                        <a:t>a (města)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13021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2.p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tém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at</a:t>
                      </a:r>
                      <a:r>
                        <a:rPr lang="cs-CZ" sz="2400" b="1" dirty="0" smtClean="0"/>
                        <a:t>u 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tém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at </a:t>
                      </a:r>
                      <a:r>
                        <a:rPr lang="cs-CZ" sz="2400" b="1" dirty="0" smtClean="0"/>
                        <a:t>(měst)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13021">
                <a:tc>
                  <a:txBody>
                    <a:bodyPr/>
                    <a:lstStyle/>
                    <a:p>
                      <a:pPr algn="l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1" dirty="0" smtClean="0"/>
                    </a:p>
                  </a:txBody>
                  <a:tcPr/>
                </a:tc>
              </a:tr>
              <a:tr h="413021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1.p</a:t>
                      </a:r>
                      <a:endParaRPr lang="cs-CZ" sz="24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schéma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schém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at</a:t>
                      </a:r>
                      <a:r>
                        <a:rPr lang="cs-CZ" sz="2400" b="1" dirty="0" smtClean="0"/>
                        <a:t>a (města)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13021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2.p</a:t>
                      </a:r>
                      <a:endParaRPr lang="cs-CZ" sz="24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schém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at</a:t>
                      </a:r>
                      <a:r>
                        <a:rPr lang="cs-CZ" sz="2400" b="1" dirty="0" smtClean="0"/>
                        <a:t>u</a:t>
                      </a:r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schém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at</a:t>
                      </a:r>
                      <a:r>
                        <a:rPr lang="cs-CZ" sz="2400" b="1" dirty="0" smtClean="0"/>
                        <a:t> (měst)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2196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DOPLŇ SPRÁVNÝ TVAR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6792"/>
            <a:ext cx="8686800" cy="5112568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3500" dirty="0" smtClean="0"/>
              <a:t> </a:t>
            </a:r>
            <a:r>
              <a:rPr lang="cs-CZ" sz="3600" dirty="0" smtClean="0"/>
              <a:t>V teplém (klima) se daří citrusovým plodům.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     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klimatu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Trápily ho záchvaty (astma).</a:t>
            </a:r>
          </a:p>
          <a:p>
            <a:pPr marL="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                            astmatu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(Drama) Karla Čapka se často hrají i v zahraničí.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        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dramata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V těchto (schéma) se užívají nejrůznější značky.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   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schématech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Při slohu jsme vybírali z několika (téma).</a:t>
            </a:r>
          </a:p>
          <a:p>
            <a:pPr marL="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                                            témat 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2758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9144000" cy="2260104"/>
          </a:xfrm>
        </p:spPr>
        <p:txBody>
          <a:bodyPr>
            <a:noAutofit/>
          </a:bodyPr>
          <a:lstStyle/>
          <a:p>
            <a:pPr marL="685800" indent="-685800" algn="ctr">
              <a:buFont typeface="Wingdings" pitchFamily="2" charset="2"/>
              <a:buChar char="Ø"/>
            </a:pPr>
            <a:r>
              <a:rPr lang="cs-CZ" sz="4000" u="sng" dirty="0" smtClean="0">
                <a:solidFill>
                  <a:schemeClr val="accent6">
                    <a:lumMod val="25000"/>
                  </a:schemeClr>
                </a:solidFill>
              </a:rPr>
              <a:t>NĚKTERÁ JMÉNA STŘEDNÍHO RODU</a:t>
            </a:r>
            <a:br>
              <a:rPr lang="cs-CZ" sz="4000" u="sng" dirty="0" smtClean="0">
                <a:solidFill>
                  <a:schemeClr val="accent6">
                    <a:lumMod val="25000"/>
                  </a:schemeClr>
                </a:solidFill>
              </a:rPr>
            </a:br>
            <a:r>
              <a:rPr lang="cs-CZ" sz="4000" u="sng" dirty="0" smtClean="0">
                <a:solidFill>
                  <a:schemeClr val="accent6">
                    <a:lumMod val="25000"/>
                  </a:schemeClr>
                </a:solidFill>
              </a:rPr>
              <a:t> S NEOBVYKLÝM ZAKONČENÍM</a:t>
            </a:r>
            <a:endParaRPr lang="cs-CZ" sz="4000" u="sng" dirty="0">
              <a:solidFill>
                <a:schemeClr val="accent6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348880"/>
            <a:ext cx="8317235" cy="4713387"/>
          </a:xfrm>
        </p:spPr>
        <p:txBody>
          <a:bodyPr/>
          <a:lstStyle/>
          <a:p>
            <a:pPr algn="ctr">
              <a:buFont typeface="Wingdings" pitchFamily="2" charset="2"/>
              <a:buChar char="Ø"/>
            </a:pPr>
            <a:endParaRPr lang="cs-CZ" i="1" dirty="0"/>
          </a:p>
          <a:p>
            <a:pPr marL="0" indent="0" algn="ctr">
              <a:buNone/>
            </a:pPr>
            <a:r>
              <a:rPr lang="cs-CZ" sz="6600" b="1" i="1" dirty="0" smtClean="0">
                <a:solidFill>
                  <a:srgbClr val="FF0000"/>
                </a:solidFill>
              </a:rPr>
              <a:t>SE   NESKLOŇUJÍ </a:t>
            </a:r>
          </a:p>
          <a:p>
            <a:pPr algn="ctr">
              <a:buFont typeface="Wingdings" pitchFamily="2" charset="2"/>
              <a:buChar char="Ø"/>
            </a:pPr>
            <a:r>
              <a:rPr lang="cs-CZ" sz="6600" i="1" dirty="0"/>
              <a:t> </a:t>
            </a:r>
            <a:r>
              <a:rPr lang="cs-CZ" sz="3600" b="1" i="1" dirty="0" smtClean="0"/>
              <a:t>taxi, tabu, ragú</a:t>
            </a:r>
          </a:p>
          <a:p>
            <a:pPr marL="0" indent="0" algn="ctr">
              <a:buNone/>
            </a:pPr>
            <a:endParaRPr lang="cs-CZ" sz="66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968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686800" cy="1512168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NAJDI DALŠÍ PŘEJATÁ SLOVA </a:t>
            </a:r>
            <a:r>
              <a:rPr lang="cs-CZ" sz="4800" u="sng" dirty="0" smtClean="0">
                <a:solidFill>
                  <a:srgbClr val="FF0000"/>
                </a:solidFill>
              </a:rPr>
              <a:t>NESKLONNÁ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2780928"/>
            <a:ext cx="4191000" cy="3543672"/>
          </a:xfrm>
        </p:spPr>
        <p:txBody>
          <a:bodyPr>
            <a:normAutofit lnSpcReduction="10000"/>
          </a:bodyPr>
          <a:lstStyle/>
          <a:p>
            <a:r>
              <a:rPr lang="cs-CZ" sz="4000" b="1" i="1" dirty="0" smtClean="0"/>
              <a:t>buly</a:t>
            </a:r>
          </a:p>
          <a:p>
            <a:r>
              <a:rPr lang="cs-CZ" sz="4000" b="1" i="1" dirty="0" smtClean="0"/>
              <a:t>ragby</a:t>
            </a:r>
          </a:p>
          <a:p>
            <a:r>
              <a:rPr lang="cs-CZ" sz="4000" b="1" i="1" dirty="0" smtClean="0"/>
              <a:t>kiwi</a:t>
            </a:r>
          </a:p>
          <a:p>
            <a:r>
              <a:rPr lang="cs-CZ" sz="4000" b="1" i="1" dirty="0" smtClean="0"/>
              <a:t>angažmá</a:t>
            </a:r>
          </a:p>
          <a:p>
            <a:r>
              <a:rPr lang="cs-CZ" sz="4000" b="1" i="1" dirty="0" smtClean="0"/>
              <a:t>defilé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780928"/>
            <a:ext cx="4343400" cy="3543672"/>
          </a:xfrm>
        </p:spPr>
        <p:txBody>
          <a:bodyPr>
            <a:normAutofit lnSpcReduction="10000"/>
          </a:bodyPr>
          <a:lstStyle/>
          <a:p>
            <a:r>
              <a:rPr lang="cs-CZ" sz="3600" b="1" i="1" dirty="0" smtClean="0"/>
              <a:t>finále</a:t>
            </a:r>
          </a:p>
          <a:p>
            <a:r>
              <a:rPr lang="cs-CZ" sz="3600" b="1" i="1" dirty="0" smtClean="0"/>
              <a:t>kupé</a:t>
            </a:r>
          </a:p>
          <a:p>
            <a:r>
              <a:rPr lang="cs-CZ" sz="3600" b="1" i="1" dirty="0" smtClean="0"/>
              <a:t>želé</a:t>
            </a:r>
          </a:p>
          <a:p>
            <a:r>
              <a:rPr lang="cs-CZ" sz="3600" b="1" i="1" dirty="0" smtClean="0"/>
              <a:t>filé</a:t>
            </a:r>
            <a:endParaRPr lang="cs-CZ" sz="3600" b="1" i="1" dirty="0"/>
          </a:p>
        </p:txBody>
      </p:sp>
    </p:spTree>
    <p:extLst>
      <p:ext uri="{BB962C8B-B14F-4D97-AF65-F5344CB8AC3E}">
        <p14:creationId xmlns:p14="http://schemas.microsoft.com/office/powerpoint/2010/main" val="2485761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VYBER SPRÁVNOU MOŽNOST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4006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1</a:t>
            </a:r>
            <a:r>
              <a:rPr lang="cs-CZ" u="sng" dirty="0" smtClean="0"/>
              <a:t>. Do </a:t>
            </a:r>
            <a:r>
              <a:rPr lang="cs-CZ" u="sng" dirty="0"/>
              <a:t>(kupé) přistoupili další cestující</a:t>
            </a:r>
            <a:r>
              <a:rPr lang="cs-CZ" dirty="0" smtClean="0"/>
              <a:t>.</a:t>
            </a:r>
          </a:p>
          <a:p>
            <a:pPr marL="971550" lvl="1" indent="-514350">
              <a:buClr>
                <a:schemeClr val="tx1">
                  <a:lumMod val="95000"/>
                  <a:lumOff val="5000"/>
                </a:schemeClr>
              </a:buClr>
              <a:buSzPct val="100000"/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/>
              <a:t>kupa</a:t>
            </a:r>
          </a:p>
          <a:p>
            <a:pPr marL="971550" lvl="1" indent="-514350">
              <a:buClr>
                <a:schemeClr val="tx1">
                  <a:lumMod val="95000"/>
                  <a:lumOff val="5000"/>
                </a:schemeClr>
              </a:buClr>
              <a:buSzPct val="100000"/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/>
              <a:t>kupé</a:t>
            </a:r>
          </a:p>
          <a:p>
            <a:pPr marL="971550" lvl="1" indent="-514350">
              <a:buClr>
                <a:schemeClr val="tx1">
                  <a:lumMod val="95000"/>
                  <a:lumOff val="5000"/>
                </a:schemeClr>
              </a:buClr>
              <a:buSzPct val="100000"/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 err="1"/>
              <a:t>kupíčka</a:t>
            </a:r>
            <a:endParaRPr lang="cs-CZ" dirty="0"/>
          </a:p>
          <a:p>
            <a:pPr marL="971550" lvl="1" indent="-514350">
              <a:buClr>
                <a:schemeClr val="tx1">
                  <a:lumMod val="95000"/>
                  <a:lumOff val="5000"/>
                </a:schemeClr>
              </a:buClr>
              <a:buSzPct val="100000"/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/>
              <a:t>kupy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u="sng" dirty="0" smtClean="0"/>
              <a:t>Mezi oběma </a:t>
            </a:r>
            <a:r>
              <a:rPr lang="cs-CZ" u="sng" dirty="0"/>
              <a:t>(gymnázium) v našem </a:t>
            </a:r>
            <a:r>
              <a:rPr lang="cs-CZ" u="sng" dirty="0" smtClean="0"/>
              <a:t>městě je velká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u="sng" dirty="0" smtClean="0"/>
              <a:t>rivalita.</a:t>
            </a:r>
          </a:p>
          <a:p>
            <a:pPr marL="971550" lvl="1" indent="-514350">
              <a:buClr>
                <a:schemeClr val="tx1"/>
              </a:buClr>
              <a:buSzPct val="100000"/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 err="1"/>
              <a:t>gymnáziji</a:t>
            </a:r>
            <a:endParaRPr lang="cs-CZ" dirty="0"/>
          </a:p>
          <a:p>
            <a:pPr marL="971550" lvl="1" indent="-514350">
              <a:buClr>
                <a:schemeClr val="tx1"/>
              </a:buClr>
              <a:buSzPct val="100000"/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/>
              <a:t>gymnázia</a:t>
            </a:r>
          </a:p>
          <a:p>
            <a:pPr marL="971550" lvl="1" indent="-514350">
              <a:buClr>
                <a:schemeClr val="tx1"/>
              </a:buClr>
              <a:buSzPct val="100000"/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/>
              <a:t>gymply</a:t>
            </a:r>
          </a:p>
          <a:p>
            <a:pPr marL="971550" lvl="1" indent="-514350">
              <a:buClr>
                <a:schemeClr val="tx1"/>
              </a:buClr>
              <a:buSzPct val="100000"/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/>
              <a:t>gymnázii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8486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VYBER SPRÁVNOU MOŽNOST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400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3</a:t>
            </a:r>
            <a:r>
              <a:rPr lang="cs-CZ" dirty="0"/>
              <a:t>. </a:t>
            </a:r>
            <a:r>
              <a:rPr lang="cs-CZ" u="sng" dirty="0"/>
              <a:t>Uvařili jsme si dobré (ragú) </a:t>
            </a:r>
            <a:r>
              <a:rPr lang="cs-CZ" u="sng" dirty="0" smtClean="0"/>
              <a:t>.</a:t>
            </a:r>
            <a:endParaRPr lang="cs-CZ" dirty="0"/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/>
              <a:t> </a:t>
            </a:r>
            <a:r>
              <a:rPr lang="cs-CZ" dirty="0" err="1"/>
              <a:t>ragí</a:t>
            </a:r>
            <a:endParaRPr lang="cs-CZ" dirty="0"/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err="1"/>
              <a:t>rague</a:t>
            </a:r>
            <a:endParaRPr lang="cs-CZ" dirty="0"/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/>
              <a:t> dobrého </a:t>
            </a:r>
            <a:r>
              <a:rPr lang="cs-CZ" dirty="0" err="1"/>
              <a:t>ragua</a:t>
            </a:r>
            <a:endParaRPr lang="cs-CZ" dirty="0"/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ragú</a:t>
            </a:r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4.</a:t>
            </a:r>
            <a:r>
              <a:rPr lang="cs-CZ" dirty="0"/>
              <a:t> </a:t>
            </a:r>
            <a:r>
              <a:rPr lang="pt-BR" u="sng" dirty="0" smtClean="0"/>
              <a:t>Musím </a:t>
            </a:r>
            <a:r>
              <a:rPr lang="pt-BR" u="sng" dirty="0"/>
              <a:t>se dostat do (centrum) </a:t>
            </a:r>
            <a:r>
              <a:rPr lang="pt-BR" u="sng" dirty="0" smtClean="0"/>
              <a:t>Bratislavy</a:t>
            </a:r>
            <a:r>
              <a:rPr lang="cs-CZ" dirty="0" smtClean="0"/>
              <a:t>.</a:t>
            </a:r>
            <a:r>
              <a:rPr lang="pt-BR" dirty="0" smtClean="0"/>
              <a:t> </a:t>
            </a:r>
            <a:endParaRPr lang="cs-CZ" u="sng" dirty="0" smtClean="0"/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 err="1" smtClean="0"/>
              <a:t>centrumu</a:t>
            </a:r>
            <a:endParaRPr lang="cs-CZ" dirty="0"/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 smtClean="0"/>
              <a:t> centru</a:t>
            </a:r>
            <a:endParaRPr lang="cs-CZ" dirty="0"/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 smtClean="0"/>
              <a:t> centra</a:t>
            </a:r>
            <a:endParaRPr lang="cs-CZ" dirty="0"/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 err="1" smtClean="0"/>
              <a:t>centruma</a:t>
            </a:r>
            <a:endParaRPr lang="cs-CZ" dirty="0"/>
          </a:p>
          <a:p>
            <a:pPr marL="0" indent="0">
              <a:buClrTx/>
              <a:buSzPct val="100000"/>
              <a:buNone/>
            </a:pPr>
            <a:endParaRPr lang="cs-CZ" dirty="0" smtClean="0"/>
          </a:p>
          <a:p>
            <a:pPr marL="457200" lvl="1" indent="0">
              <a:buClr>
                <a:schemeClr val="tx1"/>
              </a:buClr>
              <a:buSzPct val="10000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538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VYBER SPRÁVNOU MOŽNOST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4006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5. </a:t>
            </a:r>
            <a:r>
              <a:rPr lang="cs-CZ" u="sng" dirty="0" smtClean="0"/>
              <a:t>Vloni </a:t>
            </a:r>
            <a:r>
              <a:rPr lang="cs-CZ" u="sng" dirty="0"/>
              <a:t>jsem viděl tři (drama) od </a:t>
            </a:r>
            <a:r>
              <a:rPr lang="cs-CZ" u="sng" dirty="0" smtClean="0"/>
              <a:t>Williama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u="sng" dirty="0" smtClean="0"/>
              <a:t>Shakespeara .</a:t>
            </a:r>
            <a:endParaRPr lang="cs-CZ" dirty="0" smtClean="0"/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 smtClean="0"/>
              <a:t> dramaty</a:t>
            </a:r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 err="1" smtClean="0"/>
              <a:t>drámy</a:t>
            </a:r>
            <a:endParaRPr lang="cs-CZ" dirty="0" smtClean="0"/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 smtClean="0"/>
              <a:t> drama</a:t>
            </a:r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 smtClean="0"/>
              <a:t> dramata</a:t>
            </a:r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6. </a:t>
            </a:r>
            <a:r>
              <a:rPr lang="cs-CZ" u="sng" dirty="0" smtClean="0"/>
              <a:t>V smaženém (filé) nebyla žádná kostička.</a:t>
            </a:r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 smtClean="0"/>
              <a:t> filé</a:t>
            </a:r>
            <a:endParaRPr lang="cs-CZ" dirty="0"/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 err="1" smtClean="0"/>
              <a:t>filém</a:t>
            </a:r>
            <a:endParaRPr lang="cs-CZ" dirty="0"/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 err="1" smtClean="0"/>
              <a:t>filétu</a:t>
            </a:r>
            <a:endParaRPr lang="cs-CZ" dirty="0"/>
          </a:p>
          <a:p>
            <a:pPr marL="971550" lvl="1" indent="-514350">
              <a:buClrTx/>
              <a:buSzPct val="100000"/>
              <a:buFont typeface="+mj-lt"/>
              <a:buAutoNum type="alphaLcParenR"/>
            </a:pPr>
            <a:r>
              <a:rPr lang="cs-CZ" dirty="0" smtClean="0"/>
              <a:t> </a:t>
            </a:r>
            <a:r>
              <a:rPr lang="cs-CZ" dirty="0" err="1" smtClean="0"/>
              <a:t>filému</a:t>
            </a:r>
            <a:endParaRPr lang="cs-CZ" dirty="0" smtClean="0"/>
          </a:p>
          <a:p>
            <a:pPr marL="457200" lvl="1" indent="0">
              <a:buClr>
                <a:schemeClr val="tx1"/>
              </a:buClr>
              <a:buSzPct val="10000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092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4162"/>
            <a:ext cx="8308032" cy="4525963"/>
          </a:xfrm>
        </p:spPr>
        <p:txBody>
          <a:bodyPr/>
          <a:lstStyle/>
          <a:p>
            <a:pPr marL="514350" indent="-514350">
              <a:buClrTx/>
              <a:buSzPct val="100000"/>
              <a:buFont typeface="+mj-lt"/>
              <a:buAutoNum type="arabicPeriod"/>
            </a:pPr>
            <a:r>
              <a:rPr lang="cs-CZ" dirty="0" smtClean="0"/>
              <a:t>b)</a:t>
            </a:r>
          </a:p>
          <a:p>
            <a:pPr marL="514350" indent="-514350">
              <a:buClrTx/>
              <a:buSzPct val="100000"/>
              <a:buFont typeface="+mj-lt"/>
              <a:buAutoNum type="arabicPeriod"/>
            </a:pPr>
            <a:r>
              <a:rPr lang="cs-CZ" dirty="0" smtClean="0"/>
              <a:t>d)</a:t>
            </a:r>
          </a:p>
          <a:p>
            <a:pPr marL="514350" indent="-514350">
              <a:buClrTx/>
              <a:buSzPct val="100000"/>
              <a:buFont typeface="+mj-lt"/>
              <a:buAutoNum type="arabicPeriod"/>
            </a:pPr>
            <a:r>
              <a:rPr lang="cs-CZ" dirty="0" smtClean="0"/>
              <a:t>d)</a:t>
            </a:r>
          </a:p>
          <a:p>
            <a:pPr marL="514350" indent="-514350">
              <a:buClrTx/>
              <a:buSzPct val="100000"/>
              <a:buFont typeface="+mj-lt"/>
              <a:buAutoNum type="arabicPeriod"/>
            </a:pPr>
            <a:r>
              <a:rPr lang="cs-CZ" dirty="0" smtClean="0"/>
              <a:t>c)</a:t>
            </a:r>
          </a:p>
          <a:p>
            <a:pPr marL="514350" indent="-514350">
              <a:buClrTx/>
              <a:buSzPct val="100000"/>
              <a:buFont typeface="+mj-lt"/>
              <a:buAutoNum type="arabicPeriod"/>
            </a:pPr>
            <a:r>
              <a:rPr lang="cs-CZ" dirty="0" smtClean="0"/>
              <a:t>d)</a:t>
            </a:r>
          </a:p>
          <a:p>
            <a:pPr marL="514350" indent="-514350">
              <a:buClrTx/>
              <a:buSzPct val="100000"/>
              <a:buFont typeface="+mj-lt"/>
              <a:buAutoNum type="arabicPeriod"/>
            </a:pPr>
            <a:r>
              <a:rPr lang="cs-CZ" dirty="0" smtClean="0"/>
              <a:t>a)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9514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OPRAV CHYBNÉ TVARY CIZÍCH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5472608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Mnozí lidé si nedokáží představit život bez svých </a:t>
            </a:r>
            <a:r>
              <a:rPr lang="cs-CZ" dirty="0" err="1" smtClean="0"/>
              <a:t>albumů</a:t>
            </a:r>
            <a:r>
              <a:rPr lang="cs-CZ" dirty="0" smtClean="0"/>
              <a:t> </a:t>
            </a:r>
            <a:r>
              <a:rPr lang="cs-CZ" dirty="0"/>
              <a:t>se známkami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   alb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V </a:t>
            </a:r>
            <a:r>
              <a:rPr lang="cs-CZ" dirty="0" err="1" smtClean="0"/>
              <a:t>muzejích</a:t>
            </a:r>
            <a:r>
              <a:rPr lang="cs-CZ" dirty="0" smtClean="0"/>
              <a:t> </a:t>
            </a:r>
            <a:r>
              <a:rPr lang="cs-CZ" dirty="0"/>
              <a:t>se uchovávají historické předměty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muzeích</a:t>
            </a:r>
          </a:p>
          <a:p>
            <a:r>
              <a:rPr lang="cs-CZ" dirty="0" smtClean="0"/>
              <a:t>Bonbony byly vyrobeny z ovocného </a:t>
            </a:r>
            <a:r>
              <a:rPr lang="cs-CZ" dirty="0" err="1" smtClean="0"/>
              <a:t>želého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želé</a:t>
            </a:r>
          </a:p>
          <a:p>
            <a:r>
              <a:rPr lang="cs-CZ" dirty="0"/>
              <a:t>V každém roce </a:t>
            </a:r>
            <a:r>
              <a:rPr lang="cs-CZ" dirty="0" smtClean="0"/>
              <a:t>vzpomínáme řady </a:t>
            </a:r>
            <a:r>
              <a:rPr lang="cs-CZ" dirty="0"/>
              <a:t>významných </a:t>
            </a:r>
            <a:r>
              <a:rPr lang="cs-CZ" dirty="0" err="1" smtClean="0"/>
              <a:t>jubileů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jubileí </a:t>
            </a:r>
          </a:p>
          <a:p>
            <a:r>
              <a:rPr lang="cs-CZ" dirty="0" smtClean="0"/>
              <a:t>Hadi žijí v </a:t>
            </a:r>
            <a:r>
              <a:rPr lang="cs-CZ" dirty="0" err="1" smtClean="0"/>
              <a:t>teráriju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teráriu</a:t>
            </a:r>
          </a:p>
          <a:p>
            <a:r>
              <a:rPr lang="cs-CZ" dirty="0" smtClean="0"/>
              <a:t>Neodbočujte od daného témata.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tématu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8416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ZDROJE,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091285"/>
          </a:xfrm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http://www.pravidla.cz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/>
              <a:t>STÝBLÍK, Vlastimil a kol. </a:t>
            </a:r>
            <a:r>
              <a:rPr lang="cs-CZ" i="1" dirty="0"/>
              <a:t>Český jazyk pro 8.ročník základní školy</a:t>
            </a:r>
            <a:r>
              <a:rPr lang="cs-CZ" dirty="0"/>
              <a:t>. Praha: SPN - pedagogické nakladatelství, 1998, ISBN 80-85937-92-1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7044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3101</TotalTime>
  <Words>806</Words>
  <Application>Microsoft Office PowerPoint</Application>
  <PresentationFormat>Předvádění na obrazovce (4:3)</PresentationFormat>
  <Paragraphs>216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Prezentace aplikace PowerPoint</vt:lpstr>
      <vt:lpstr>Anotace</vt:lpstr>
      <vt:lpstr>SKLONOŇOVÁNÍ PŘEJATÝCH SLOV střední rod  </vt:lpstr>
      <vt:lpstr>OBECNÁ JMÉNA PŘEJATÁ MÍVAJÍ ROD A SKLOŇOVÁNÍ  PODLE SVÉHO ZAKONČENÍ  V 1. PÁDĚ JED. ČÍSLA </vt:lpstr>
      <vt:lpstr>JMÉNA STŘEDNÍHO RODU ZAKONČENÁ  –EUM, -IUM, -UUM</vt:lpstr>
      <vt:lpstr>DOPLŇ SPRÁVNÝ TVAR</vt:lpstr>
      <vt:lpstr>JMÉNA STŘEDNÍHO RODU ZAKONČENÁ  –UM</vt:lpstr>
      <vt:lpstr>DOPLŇ SPRÁVNÝ TVAR</vt:lpstr>
      <vt:lpstr>JMÉNA STŘEDNÍHO RODU ZAKONČENÁ  –MA</vt:lpstr>
      <vt:lpstr>DOPLŇ SPRÁVNÝ TVAR</vt:lpstr>
      <vt:lpstr>NĚKTERÁ JMÉNA STŘEDNÍHO RODU  S NEOBVYKLÝM ZAKONČENÍM</vt:lpstr>
      <vt:lpstr>NAJDI DALŠÍ PŘEJATÁ SLOVA NESKLONNÁ </vt:lpstr>
      <vt:lpstr>VYBER SPRÁVNOU MOŽNOST</vt:lpstr>
      <vt:lpstr>VYBER SPRÁVNOU MOŽNOST</vt:lpstr>
      <vt:lpstr>VYBER SPRÁVNOU MOŽNOST</vt:lpstr>
      <vt:lpstr>ŘEŠENÍ</vt:lpstr>
      <vt:lpstr>OPRAV CHYBNÉ TVARY CIZÍCH SLOV</vt:lpstr>
      <vt:lpstr>ZDROJE,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24</cp:revision>
  <dcterms:created xsi:type="dcterms:W3CDTF">2012-07-09T15:50:28Z</dcterms:created>
  <dcterms:modified xsi:type="dcterms:W3CDTF">2012-09-02T14:25:24Z</dcterms:modified>
</cp:coreProperties>
</file>