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7" r:id="rId2"/>
    <p:sldId id="266" r:id="rId3"/>
    <p:sldId id="256" r:id="rId4"/>
    <p:sldId id="263" r:id="rId5"/>
    <p:sldId id="268" r:id="rId6"/>
    <p:sldId id="257" r:id="rId7"/>
    <p:sldId id="269" r:id="rId8"/>
    <p:sldId id="259" r:id="rId9"/>
    <p:sldId id="270" r:id="rId10"/>
    <p:sldId id="258" r:id="rId11"/>
    <p:sldId id="271" r:id="rId12"/>
    <p:sldId id="262" r:id="rId13"/>
    <p:sldId id="272" r:id="rId14"/>
    <p:sldId id="265" r:id="rId15"/>
    <p:sldId id="273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Vendula </a:t>
          </a:r>
          <a:r>
            <a:rPr lang="cs-CZ" dirty="0" err="1" smtClean="0"/>
            <a:t>Steidlová</a:t>
          </a:r>
          <a:r>
            <a:rPr lang="cs-CZ" dirty="0" smtClean="0"/>
            <a:t>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VY_32_INOVACE_16_ROZVÍJENÍ VLASTNÍ SLOVNÍ ZÁSOBY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 smtClean="0"/>
            <a:t>Téma: </a:t>
          </a:r>
          <a:r>
            <a:rPr lang="cs-CZ" smtClean="0"/>
            <a:t>ROZVÍJENÍ VLASTNÍ SLOVNÍ </a:t>
          </a:r>
          <a:r>
            <a:rPr lang="cs-CZ" dirty="0" smtClean="0"/>
            <a:t>ZÁSOBY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 smtClean="0"/>
            <a:t>Sada:  ČESKÝ JAZYK 9.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 custLinFactNeighborX="0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8044259-BA96-4C94-AF51-184550285A11}" type="presOf" srcId="{C73C7642-F245-4585-8F88-243F9FAEF6CA}" destId="{AA41A67C-3D3F-4AE9-9E0F-5D7F7BB2E741}" srcOrd="1" destOrd="0" presId="urn:microsoft.com/office/officeart/2005/8/layout/target3"/>
    <dgm:cxn modelId="{6D6D9CD7-B302-4875-84D9-BF80561E08FE}" type="presOf" srcId="{EBC41103-E2E5-4D48-9B4B-425520D3D098}" destId="{50C2F88D-8688-44C2-A854-691F34009D3B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3ED9C50C-2B6B-4951-9A07-DAED75C77E65}" type="presOf" srcId="{FBBFC3EA-9D9D-4F3A-BEA6-9C2C0E46BF20}" destId="{832BF48F-0145-4429-9E02-8FCA946CCE9E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6E2EFDA6-2F19-4CA7-A7E7-2532ED5DD416}" type="presOf" srcId="{EBC41103-E2E5-4D48-9B4B-425520D3D098}" destId="{F969C235-9271-4D34-B740-D627A121CAD0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99D8C052-E93D-4CE2-B4D6-788ADEE913E1}" type="presOf" srcId="{DAEA276B-ECF9-46F6-A7D3-4693B2D32BC4}" destId="{F69A1436-182C-465B-AD7F-FE48E0C090C1}" srcOrd="1" destOrd="0" presId="urn:microsoft.com/office/officeart/2005/8/layout/target3"/>
    <dgm:cxn modelId="{0E69C7E4-7C2E-4BF4-A046-4064A3CBA847}" type="presOf" srcId="{C73C7642-F245-4585-8F88-243F9FAEF6CA}" destId="{97289DF2-90F4-4EC2-A9FC-633B00BAB610}" srcOrd="0" destOrd="0" presId="urn:microsoft.com/office/officeart/2005/8/layout/target3"/>
    <dgm:cxn modelId="{BFBB88A7-ECBF-4107-BAB9-1C858F7806B3}" type="presOf" srcId="{FBBFC3EA-9D9D-4F3A-BEA6-9C2C0E46BF20}" destId="{643EA938-EDE0-4533-ACCC-D2BD6F3A527C}" srcOrd="0" destOrd="0" presId="urn:microsoft.com/office/officeart/2005/8/layout/target3"/>
    <dgm:cxn modelId="{8643A32D-430A-4642-A9E7-1DB8C4F7CBDA}" type="presOf" srcId="{445C7998-7549-48B0-BD68-D4F0167F02E5}" destId="{BC35EE03-4121-4EF9-923D-7CB6D30D358D}" srcOrd="0" destOrd="0" presId="urn:microsoft.com/office/officeart/2005/8/layout/target3"/>
    <dgm:cxn modelId="{784F9E2C-B083-4BC1-A9DC-A6AB5897F434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9F26C355-2157-4FF2-8997-FA608F35B640}" type="presOf" srcId="{019433A1-1324-4DE1-9E6F-32B851095F74}" destId="{E7297F21-D4FD-4A41-AE58-814D01A6B5E7}" srcOrd="1" destOrd="0" presId="urn:microsoft.com/office/officeart/2005/8/layout/target3"/>
    <dgm:cxn modelId="{4C2AFAFB-E6F0-4D07-85EA-892D609DE1B8}" type="presOf" srcId="{019433A1-1324-4DE1-9E6F-32B851095F74}" destId="{A3817367-F2BC-482F-8832-FA00B51DCCF3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77A4064E-D996-431F-82CD-C961390FD110}" type="presOf" srcId="{445C7998-7549-48B0-BD68-D4F0167F02E5}" destId="{4D19AB04-24FA-40C2-B203-52AE3D15E171}" srcOrd="1" destOrd="0" presId="urn:microsoft.com/office/officeart/2005/8/layout/target3"/>
    <dgm:cxn modelId="{E5F7A217-01CF-404D-B301-DBC418746C28}" type="presOf" srcId="{DAEA276B-ECF9-46F6-A7D3-4693B2D32BC4}" destId="{CDED6FE3-AD8F-4ACC-B6B8-710EDDD97598}" srcOrd="0" destOrd="0" presId="urn:microsoft.com/office/officeart/2005/8/layout/target3"/>
    <dgm:cxn modelId="{9CB583D8-2252-4127-AADB-70E435955AAF}" type="presParOf" srcId="{71045F8C-00FA-488E-A7BD-E2E6753D979D}" destId="{3577EC6B-C980-4F34-8C69-4365E7B8FC8C}" srcOrd="0" destOrd="0" presId="urn:microsoft.com/office/officeart/2005/8/layout/target3"/>
    <dgm:cxn modelId="{8AF6050A-CD76-4C14-9F6E-A52A313335D8}" type="presParOf" srcId="{71045F8C-00FA-488E-A7BD-E2E6753D979D}" destId="{6940EB87-DC1D-4BC3-9408-9AC2E1FFC039}" srcOrd="1" destOrd="0" presId="urn:microsoft.com/office/officeart/2005/8/layout/target3"/>
    <dgm:cxn modelId="{C4E90669-1FF5-421E-AF79-02F8EB93BE90}" type="presParOf" srcId="{71045F8C-00FA-488E-A7BD-E2E6753D979D}" destId="{BC35EE03-4121-4EF9-923D-7CB6D30D358D}" srcOrd="2" destOrd="0" presId="urn:microsoft.com/office/officeart/2005/8/layout/target3"/>
    <dgm:cxn modelId="{EB997929-493C-49EB-937C-E0F6701E26D1}" type="presParOf" srcId="{71045F8C-00FA-488E-A7BD-E2E6753D979D}" destId="{C95EEA27-3CBF-4645-A92D-9D8AF5C1CBFC}" srcOrd="3" destOrd="0" presId="urn:microsoft.com/office/officeart/2005/8/layout/target3"/>
    <dgm:cxn modelId="{BBC2CBB7-01FA-4F41-90C2-FB0DB20107CE}" type="presParOf" srcId="{71045F8C-00FA-488E-A7BD-E2E6753D979D}" destId="{851BB866-B6AE-4566-893F-4C635BA974FC}" srcOrd="4" destOrd="0" presId="urn:microsoft.com/office/officeart/2005/8/layout/target3"/>
    <dgm:cxn modelId="{00548425-1854-4C1F-9712-B59CEB37B03C}" type="presParOf" srcId="{71045F8C-00FA-488E-A7BD-E2E6753D979D}" destId="{643EA938-EDE0-4533-ACCC-D2BD6F3A527C}" srcOrd="5" destOrd="0" presId="urn:microsoft.com/office/officeart/2005/8/layout/target3"/>
    <dgm:cxn modelId="{6DC0AF6D-5DC1-4491-BF92-5E4E0D469F60}" type="presParOf" srcId="{71045F8C-00FA-488E-A7BD-E2E6753D979D}" destId="{92F31B18-D66D-4CC7-89B9-378928DE877D}" srcOrd="6" destOrd="0" presId="urn:microsoft.com/office/officeart/2005/8/layout/target3"/>
    <dgm:cxn modelId="{3398ABED-AA47-4315-86B0-108B5FF51F61}" type="presParOf" srcId="{71045F8C-00FA-488E-A7BD-E2E6753D979D}" destId="{902074E1-B931-4618-97F1-FADBE82E9C3C}" srcOrd="7" destOrd="0" presId="urn:microsoft.com/office/officeart/2005/8/layout/target3"/>
    <dgm:cxn modelId="{FE9736EC-94E9-4A95-A2A6-52C50B12BE08}" type="presParOf" srcId="{71045F8C-00FA-488E-A7BD-E2E6753D979D}" destId="{A3817367-F2BC-482F-8832-FA00B51DCCF3}" srcOrd="8" destOrd="0" presId="urn:microsoft.com/office/officeart/2005/8/layout/target3"/>
    <dgm:cxn modelId="{ECB647E9-9351-4ED5-B764-374E31A2F1F6}" type="presParOf" srcId="{71045F8C-00FA-488E-A7BD-E2E6753D979D}" destId="{626ABFF6-56C8-4386-B662-68EC364EED9D}" srcOrd="9" destOrd="0" presId="urn:microsoft.com/office/officeart/2005/8/layout/target3"/>
    <dgm:cxn modelId="{2CFC8CDF-49F1-4BA9-BC01-E5A351E5B571}" type="presParOf" srcId="{71045F8C-00FA-488E-A7BD-E2E6753D979D}" destId="{6DB11F1C-D028-4800-9625-6611CA9DE6D4}" srcOrd="10" destOrd="0" presId="urn:microsoft.com/office/officeart/2005/8/layout/target3"/>
    <dgm:cxn modelId="{ED05EAA7-B0E2-4211-9889-FC3C5D7BDEFE}" type="presParOf" srcId="{71045F8C-00FA-488E-A7BD-E2E6753D979D}" destId="{CDED6FE3-AD8F-4ACC-B6B8-710EDDD97598}" srcOrd="11" destOrd="0" presId="urn:microsoft.com/office/officeart/2005/8/layout/target3"/>
    <dgm:cxn modelId="{9738570E-A005-4F91-A18F-C7F5E00D0159}" type="presParOf" srcId="{71045F8C-00FA-488E-A7BD-E2E6753D979D}" destId="{397AC6D7-84A6-4150-958F-83C92D9ACF38}" srcOrd="12" destOrd="0" presId="urn:microsoft.com/office/officeart/2005/8/layout/target3"/>
    <dgm:cxn modelId="{AD02AA02-166E-499C-BB19-6D714916F5EA}" type="presParOf" srcId="{71045F8C-00FA-488E-A7BD-E2E6753D979D}" destId="{D7419528-33A6-416D-9E64-B3F7915C5149}" srcOrd="13" destOrd="0" presId="urn:microsoft.com/office/officeart/2005/8/layout/target3"/>
    <dgm:cxn modelId="{BE8AE812-8BD0-40F0-94C4-68FB4DCA9C96}" type="presParOf" srcId="{71045F8C-00FA-488E-A7BD-E2E6753D979D}" destId="{97289DF2-90F4-4EC2-A9FC-633B00BAB610}" srcOrd="14" destOrd="0" presId="urn:microsoft.com/office/officeart/2005/8/layout/target3"/>
    <dgm:cxn modelId="{AE925FB3-77CC-4F22-A9F4-9E9D65DE6277}" type="presParOf" srcId="{71045F8C-00FA-488E-A7BD-E2E6753D979D}" destId="{234EBA9D-95B4-4C20-A84E-6F65F1085DC6}" srcOrd="15" destOrd="0" presId="urn:microsoft.com/office/officeart/2005/8/layout/target3"/>
    <dgm:cxn modelId="{51ABD2EC-FA02-4359-A5C1-56F2D0AEA26B}" type="presParOf" srcId="{71045F8C-00FA-488E-A7BD-E2E6753D979D}" destId="{12255512-213F-41DF-90A6-8B4CD74A2B52}" srcOrd="16" destOrd="0" presId="urn:microsoft.com/office/officeart/2005/8/layout/target3"/>
    <dgm:cxn modelId="{3F573266-C4AB-4968-85A1-06D6021064B1}" type="presParOf" srcId="{71045F8C-00FA-488E-A7BD-E2E6753D979D}" destId="{50C2F88D-8688-44C2-A854-691F34009D3B}" srcOrd="17" destOrd="0" presId="urn:microsoft.com/office/officeart/2005/8/layout/target3"/>
    <dgm:cxn modelId="{04E9BE2C-9981-43B1-A10B-CDC255EFFABA}" type="presParOf" srcId="{71045F8C-00FA-488E-A7BD-E2E6753D979D}" destId="{4D19AB04-24FA-40C2-B203-52AE3D15E171}" srcOrd="18" destOrd="0" presId="urn:microsoft.com/office/officeart/2005/8/layout/target3"/>
    <dgm:cxn modelId="{0C542D58-B34B-40D9-BF52-56233AC388D2}" type="presParOf" srcId="{71045F8C-00FA-488E-A7BD-E2E6753D979D}" destId="{832BF48F-0145-4429-9E02-8FCA946CCE9E}" srcOrd="19" destOrd="0" presId="urn:microsoft.com/office/officeart/2005/8/layout/target3"/>
    <dgm:cxn modelId="{FFBE5B0A-8105-440B-9256-4FE113AF812E}" type="presParOf" srcId="{71045F8C-00FA-488E-A7BD-E2E6753D979D}" destId="{E7297F21-D4FD-4A41-AE58-814D01A6B5E7}" srcOrd="20" destOrd="0" presId="urn:microsoft.com/office/officeart/2005/8/layout/target3"/>
    <dgm:cxn modelId="{6491D2BE-70E2-4B65-B151-41D7EBF6055F}" type="presParOf" srcId="{71045F8C-00FA-488E-A7BD-E2E6753D979D}" destId="{F69A1436-182C-465B-AD7F-FE48E0C090C1}" srcOrd="21" destOrd="0" presId="urn:microsoft.com/office/officeart/2005/8/layout/target3"/>
    <dgm:cxn modelId="{12E33834-B7A9-4350-8A28-F54D771F0F1A}" type="presParOf" srcId="{71045F8C-00FA-488E-A7BD-E2E6753D979D}" destId="{AA41A67C-3D3F-4AE9-9E0F-5D7F7BB2E741}" srcOrd="22" destOrd="0" presId="urn:microsoft.com/office/officeart/2005/8/layout/target3"/>
    <dgm:cxn modelId="{2EC65ED7-EB8D-47AB-8246-4FCE41A22BAF}" type="presParOf" srcId="{71045F8C-00FA-488E-A7BD-E2E6753D979D}" destId="{F969C235-9271-4D34-B740-D627A121CAD0}" srcOrd="23" destOrd="0" presId="urn:microsoft.com/office/officeart/2005/8/layout/target3"/>
  </dgm:cxnLst>
  <dgm:bg/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školy</a:t>
          </a:r>
          <a:r>
            <a:rPr lang="cs-CZ" sz="1300" kern="1200" dirty="0" smtClean="0"/>
            <a:t>: Základní škola a mateřská škola  Domažlice, </a:t>
          </a:r>
          <a:r>
            <a:rPr lang="cs-CZ" sz="1300" kern="1200" dirty="0" err="1" smtClean="0"/>
            <a:t>Msgre</a:t>
          </a:r>
          <a:r>
            <a:rPr lang="cs-CZ" sz="1300" kern="1200" dirty="0" smtClean="0"/>
            <a:t> B. Staška 232, příspěvková organizace </a:t>
          </a:r>
          <a:endParaRPr lang="cs-CZ" sz="13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Autor</a:t>
          </a:r>
          <a:r>
            <a:rPr lang="cs-CZ" sz="1300" kern="1200" dirty="0" smtClean="0"/>
            <a:t>:  Mgr. Vendula </a:t>
          </a:r>
          <a:r>
            <a:rPr lang="cs-CZ" sz="1300" kern="1200" dirty="0" err="1" smtClean="0"/>
            <a:t>Steidlová</a:t>
          </a:r>
          <a:r>
            <a:rPr lang="cs-CZ" sz="1300" kern="1200" dirty="0" smtClean="0"/>
            <a:t>   </a:t>
          </a:r>
          <a:endParaRPr lang="cs-CZ" sz="13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: </a:t>
          </a:r>
          <a:r>
            <a:rPr lang="cs-CZ" sz="1300" kern="1200" dirty="0" smtClean="0"/>
            <a:t>VY_32_INOVACE_16_ROZVÍJENÍ VLASTNÍ SLOVNÍ ZÁSOBY</a:t>
          </a:r>
          <a:endParaRPr lang="cs-CZ" sz="13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Sada:  ČESKÝ JAZYK 9. ročník</a:t>
          </a:r>
          <a:endParaRPr lang="cs-CZ" sz="13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</a:t>
          </a:r>
          <a:r>
            <a:rPr lang="cs-CZ" sz="1300" kern="1200" smtClean="0"/>
            <a:t>ROZVÍJENÍ VLASTNÍ SLOVNÍ </a:t>
          </a:r>
          <a:r>
            <a:rPr lang="cs-CZ" sz="1300" kern="1200" dirty="0" smtClean="0"/>
            <a:t>ZÁSOBY </a:t>
          </a:r>
          <a:endParaRPr lang="cs-CZ" sz="13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Číslo projektu</a:t>
          </a:r>
          <a:r>
            <a:rPr lang="cs-CZ" sz="1300" kern="1200" dirty="0" smtClean="0"/>
            <a:t>: CZ.1.07/1.4.00/21.1437</a:t>
          </a:r>
          <a:endParaRPr lang="cs-CZ" sz="13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7907715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7120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15616" y="476672"/>
            <a:ext cx="7024744" cy="1143000"/>
          </a:xfrm>
        </p:spPr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01383599"/>
              </p:ext>
            </p:extLst>
          </p:nvPr>
        </p:nvGraphicFramePr>
        <p:xfrm>
          <a:off x="827584" y="1916832"/>
          <a:ext cx="7416824" cy="3489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48272"/>
                <a:gridCol w="496855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na inter. tabuli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Inter. tabule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/Inovace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Cvičení zaměřená na rozvoj aktivní slovní zásoby, vymýšlení přívlastků, </a:t>
                      </a:r>
                      <a:r>
                        <a:rPr lang="cs-CZ" b="0" dirty="0" smtClean="0"/>
                        <a:t>hledání synonym, přestylizování vět, rozlišení spisovných a nespisovných slov</a:t>
                      </a:r>
                      <a:r>
                        <a:rPr lang="cs-CZ" b="0" dirty="0" smtClean="0"/>
                        <a:t>, vymýšlení </a:t>
                      </a:r>
                      <a:r>
                        <a:rPr lang="cs-CZ" b="0" dirty="0" smtClean="0"/>
                        <a:t>rozhovoru/možno využít i v hodinách slohu/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Správné řešení  vždy následuje na snímku za úkolem</a:t>
                      </a:r>
                    </a:p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35569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STYLISTICKÁ CVIČENÍ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ROZVOJ SLOVNÍ ZÁSOBY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2252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899592" y="1052736"/>
            <a:ext cx="7024688" cy="1143000"/>
          </a:xfrm>
        </p:spPr>
        <p:txBody>
          <a:bodyPr>
            <a:no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NAPIŠ CO NEJVÍCE PŘÍVLASTKŮ, KTERÉ SE VZTAHUJÍ K TOMUTO OBRÁZKU A KE SLOVU….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475656" y="2781300"/>
            <a:ext cx="4968552" cy="2447925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endParaRPr lang="cs-CZ" sz="6000" dirty="0" smtClean="0"/>
          </a:p>
          <a:p>
            <a:pPr>
              <a:buFont typeface="Wingdings" pitchFamily="2" charset="2"/>
              <a:buChar char="Ø"/>
            </a:pPr>
            <a:endParaRPr lang="cs-CZ" sz="6000" dirty="0"/>
          </a:p>
          <a:p>
            <a:pPr>
              <a:buFont typeface="Wingdings" pitchFamily="2" charset="2"/>
              <a:buChar char="Ø"/>
            </a:pPr>
            <a:endParaRPr lang="cs-CZ" sz="6000" dirty="0" smtClean="0"/>
          </a:p>
          <a:p>
            <a:pPr lvl="2">
              <a:buFont typeface="Wingdings" pitchFamily="2" charset="2"/>
              <a:buChar char="Ø"/>
            </a:pPr>
            <a:r>
              <a:rPr lang="cs-CZ" sz="6000" dirty="0"/>
              <a:t>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195736" y="4437112"/>
            <a:ext cx="250121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les</a:t>
            </a:r>
            <a:endParaRPr lang="cs-CZ" sz="9600" dirty="0"/>
          </a:p>
        </p:txBody>
      </p:sp>
      <p:pic>
        <p:nvPicPr>
          <p:cNvPr id="3074" name="Picture 2" descr="C:\Users\Steidlová\AppData\Local\Microsoft\Windows\Temporary Internet Files\Content.IE5\F2BJQEFA\MC9003907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276872"/>
            <a:ext cx="5190683" cy="3433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3965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899592" y="548680"/>
            <a:ext cx="7024688" cy="1143000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ŘEŠENÍ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475656" y="2781300"/>
            <a:ext cx="4968552" cy="2447925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endParaRPr lang="cs-CZ" sz="6000" dirty="0" smtClean="0"/>
          </a:p>
          <a:p>
            <a:pPr>
              <a:buFont typeface="Wingdings" pitchFamily="2" charset="2"/>
              <a:buChar char="Ø"/>
            </a:pPr>
            <a:endParaRPr lang="cs-CZ" sz="6000" dirty="0"/>
          </a:p>
          <a:p>
            <a:pPr>
              <a:buFont typeface="Wingdings" pitchFamily="2" charset="2"/>
              <a:buChar char="Ø"/>
            </a:pPr>
            <a:endParaRPr lang="cs-CZ" sz="6000" dirty="0" smtClean="0"/>
          </a:p>
          <a:p>
            <a:pPr lvl="2">
              <a:buFont typeface="Wingdings" pitchFamily="2" charset="2"/>
              <a:buChar char="Ø"/>
            </a:pPr>
            <a:r>
              <a:rPr lang="cs-CZ" sz="6000" dirty="0"/>
              <a:t>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195736" y="4437112"/>
            <a:ext cx="250121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les</a:t>
            </a:r>
            <a:endParaRPr lang="cs-CZ" sz="9600" dirty="0"/>
          </a:p>
        </p:txBody>
      </p:sp>
      <p:pic>
        <p:nvPicPr>
          <p:cNvPr id="3074" name="Picture 2" descr="C:\Users\Steidlová\AppData\Local\Microsoft\Windows\Temporary Internet Files\Content.IE5\F2BJQEFA\MC9003907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276872"/>
            <a:ext cx="5190683" cy="3433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84183" y="1656438"/>
            <a:ext cx="2262158" cy="38164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 sz="2800" dirty="0" smtClean="0"/>
              <a:t>tajemný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800" dirty="0" smtClean="0"/>
              <a:t>temný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800" dirty="0" smtClean="0"/>
              <a:t>tajuplný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800" dirty="0" smtClean="0"/>
              <a:t>strašidelný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800" dirty="0" smtClean="0"/>
              <a:t>černý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800" dirty="0" smtClean="0"/>
              <a:t>tmavý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800" dirty="0" smtClean="0"/>
              <a:t>hluboký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8797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548680"/>
            <a:ext cx="7848872" cy="720080"/>
          </a:xfrm>
        </p:spPr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</a:rPr>
              <a:t>VYJÁDŘI JINÝM ZPŮSOBEM TYTO VĚTY</a:t>
            </a:r>
            <a:endParaRPr lang="cs-CZ" sz="32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00808"/>
            <a:ext cx="8147248" cy="4425355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3600" dirty="0" smtClean="0"/>
              <a:t>Hodně vody už v řece uplynulo.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600" dirty="0" smtClean="0"/>
              <a:t>Sbíhají se mi sliny.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600" dirty="0" smtClean="0"/>
              <a:t>Šel rovnou za nosem.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600" dirty="0" smtClean="0"/>
              <a:t>Mele pořád páté přes deváté.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600" dirty="0" smtClean="0"/>
              <a:t>Schovám si to pro strýčka Příhodu.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600" dirty="0" smtClean="0"/>
              <a:t>Přijel Martin na bílém koni.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597643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548680"/>
            <a:ext cx="7848872" cy="720080"/>
          </a:xfrm>
        </p:spPr>
        <p:txBody>
          <a:bodyPr>
            <a:normAutofit/>
          </a:bodyPr>
          <a:lstStyle/>
          <a:p>
            <a:pPr algn="ctr"/>
            <a:r>
              <a:rPr lang="cs-CZ" sz="3200" b="1" u="sng" dirty="0" smtClean="0">
                <a:solidFill>
                  <a:srgbClr val="FF0000"/>
                </a:solidFill>
              </a:rPr>
              <a:t>ŘEŠENÍ</a:t>
            </a:r>
            <a:endParaRPr lang="cs-CZ" sz="32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00808"/>
            <a:ext cx="8147248" cy="4425355"/>
          </a:xfrm>
        </p:spPr>
        <p:txBody>
          <a:bodyPr>
            <a:normAutofit fontScale="925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3600" dirty="0" smtClean="0"/>
              <a:t>Je to už hodně dávno.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600" dirty="0" smtClean="0"/>
              <a:t>Mám na to chuť.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600" dirty="0" smtClean="0"/>
              <a:t>Šel rovně.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600" dirty="0" smtClean="0"/>
              <a:t>Povídá hned o tom, pak zase o něčem jiném.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600" dirty="0" smtClean="0"/>
              <a:t>Schovám si to pro jistotu na příště.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600" dirty="0" smtClean="0"/>
              <a:t>Sněžilo.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604605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620688"/>
            <a:ext cx="7024744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KTERÁ DVOJICE SLOV NEJSOU SYNONYMA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1916832"/>
            <a:ext cx="3988632" cy="4535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1. rub – líc</a:t>
            </a:r>
          </a:p>
          <a:p>
            <a:pPr marL="0" indent="0">
              <a:buNone/>
            </a:pPr>
            <a:r>
              <a:rPr lang="cs-CZ" sz="3200" dirty="0" smtClean="0"/>
              <a:t>2. tkanina – látka</a:t>
            </a:r>
          </a:p>
          <a:p>
            <a:pPr marL="0" indent="0">
              <a:buNone/>
            </a:pPr>
            <a:r>
              <a:rPr lang="cs-CZ" sz="3200" dirty="0" smtClean="0"/>
              <a:t>3. kůň – oř</a:t>
            </a:r>
          </a:p>
          <a:p>
            <a:pPr marL="0" indent="0">
              <a:buNone/>
            </a:pPr>
            <a:r>
              <a:rPr lang="cs-CZ" sz="3200" dirty="0" smtClean="0"/>
              <a:t>4. nepříliš – málo</a:t>
            </a:r>
          </a:p>
          <a:p>
            <a:pPr marL="0" indent="0">
              <a:buNone/>
            </a:pPr>
            <a:r>
              <a:rPr lang="cs-CZ" sz="3200" dirty="0" smtClean="0"/>
              <a:t>5. kopaná – fotbal</a:t>
            </a:r>
          </a:p>
          <a:p>
            <a:pPr marL="0" indent="0">
              <a:buNone/>
            </a:pPr>
            <a:r>
              <a:rPr lang="cs-CZ" sz="3200" dirty="0" smtClean="0"/>
              <a:t>6. </a:t>
            </a:r>
            <a:r>
              <a:rPr lang="cs-CZ" sz="3200" dirty="0"/>
              <a:t>obtížný – </a:t>
            </a:r>
            <a:r>
              <a:rPr lang="cs-CZ" sz="3200" dirty="0" smtClean="0"/>
              <a:t> </a:t>
            </a:r>
          </a:p>
          <a:p>
            <a:pPr marL="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nesnadný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499992" y="1916832"/>
            <a:ext cx="4439790" cy="46074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7. otec – tatínek</a:t>
            </a:r>
          </a:p>
          <a:p>
            <a:pPr marL="0" indent="0">
              <a:buNone/>
            </a:pPr>
            <a:r>
              <a:rPr lang="cs-CZ" sz="3200" dirty="0" smtClean="0"/>
              <a:t>8. dělat –pracovat</a:t>
            </a:r>
          </a:p>
          <a:p>
            <a:pPr marL="0" indent="0">
              <a:buNone/>
            </a:pPr>
            <a:r>
              <a:rPr lang="cs-CZ" sz="3200" dirty="0" smtClean="0"/>
              <a:t>9. čas - doba</a:t>
            </a:r>
          </a:p>
          <a:p>
            <a:pPr marL="0" indent="0">
              <a:buNone/>
            </a:pPr>
            <a:r>
              <a:rPr lang="cs-CZ" sz="3200" dirty="0" smtClean="0"/>
              <a:t>10. posadit – vysadit</a:t>
            </a:r>
          </a:p>
          <a:p>
            <a:pPr marL="0" indent="0">
              <a:buNone/>
            </a:pPr>
            <a:r>
              <a:rPr lang="cs-CZ" sz="3200" dirty="0" smtClean="0"/>
              <a:t>11. zvyk – obyčej</a:t>
            </a:r>
          </a:p>
          <a:p>
            <a:pPr marL="0" indent="0">
              <a:buNone/>
            </a:pPr>
            <a:r>
              <a:rPr lang="cs-CZ" sz="3200" dirty="0" smtClean="0"/>
              <a:t>12. tvář – líc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302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620688"/>
            <a:ext cx="7024744" cy="1143000"/>
          </a:xfrm>
        </p:spPr>
        <p:txBody>
          <a:bodyPr>
            <a:normAutofit/>
          </a:bodyPr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1916832"/>
            <a:ext cx="3988632" cy="4535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1. rub – líc</a:t>
            </a:r>
          </a:p>
          <a:p>
            <a:pPr marL="0" indent="0">
              <a:buNone/>
            </a:pPr>
            <a:r>
              <a:rPr lang="cs-CZ" sz="3200" dirty="0" smtClean="0"/>
              <a:t>2. tkanina – látka</a:t>
            </a:r>
          </a:p>
          <a:p>
            <a:pPr marL="0" indent="0">
              <a:buNone/>
            </a:pPr>
            <a:r>
              <a:rPr lang="cs-CZ" sz="3200" dirty="0" smtClean="0"/>
              <a:t>3. kůň – oř</a:t>
            </a:r>
          </a:p>
          <a:p>
            <a:pPr marL="0" indent="0">
              <a:buNone/>
            </a:pPr>
            <a:r>
              <a:rPr lang="cs-CZ" sz="3200" dirty="0" smtClean="0"/>
              <a:t>4. nepříliš – málo</a:t>
            </a:r>
          </a:p>
          <a:p>
            <a:pPr marL="0" indent="0">
              <a:buNone/>
            </a:pPr>
            <a:r>
              <a:rPr lang="cs-CZ" sz="3200" dirty="0" smtClean="0"/>
              <a:t>5. kopaná – fotbal</a:t>
            </a:r>
          </a:p>
          <a:p>
            <a:pPr marL="0" indent="0">
              <a:buNone/>
            </a:pPr>
            <a:r>
              <a:rPr lang="cs-CZ" sz="3200" dirty="0" smtClean="0"/>
              <a:t>6. </a:t>
            </a:r>
            <a:r>
              <a:rPr lang="cs-CZ" sz="3200" dirty="0"/>
              <a:t>obtížný – </a:t>
            </a:r>
            <a:r>
              <a:rPr lang="cs-CZ" sz="3200" dirty="0" smtClean="0"/>
              <a:t> </a:t>
            </a:r>
          </a:p>
          <a:p>
            <a:pPr marL="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nesnadný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499992" y="1916832"/>
            <a:ext cx="4439790" cy="46074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7. otec – tatínek</a:t>
            </a:r>
          </a:p>
          <a:p>
            <a:pPr marL="0" indent="0">
              <a:buNone/>
            </a:pPr>
            <a:r>
              <a:rPr lang="cs-CZ" sz="3200" dirty="0" smtClean="0"/>
              <a:t>8. dělat –pracovat</a:t>
            </a:r>
          </a:p>
          <a:p>
            <a:pPr marL="0" indent="0">
              <a:buNone/>
            </a:pPr>
            <a:r>
              <a:rPr lang="cs-CZ" sz="3200" dirty="0" smtClean="0"/>
              <a:t>9. čas - doba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10. posadit – vysadit</a:t>
            </a:r>
          </a:p>
          <a:p>
            <a:pPr marL="0" indent="0">
              <a:buNone/>
            </a:pPr>
            <a:r>
              <a:rPr lang="cs-CZ" sz="3200" dirty="0" smtClean="0"/>
              <a:t>11. zvyk – obyčej</a:t>
            </a:r>
          </a:p>
          <a:p>
            <a:pPr marL="0" indent="0">
              <a:buNone/>
            </a:pPr>
            <a:r>
              <a:rPr lang="cs-CZ" sz="3200" dirty="0" smtClean="0"/>
              <a:t>12. tvář – líc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5614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92696"/>
            <a:ext cx="7992888" cy="1143000"/>
          </a:xfrm>
        </p:spPr>
        <p:txBody>
          <a:bodyPr>
            <a:normAutofit/>
          </a:bodyPr>
          <a:lstStyle/>
          <a:p>
            <a:pPr algn="ctr"/>
            <a:r>
              <a:rPr lang="cs-CZ" sz="3200" b="1" u="sng" dirty="0" smtClean="0">
                <a:solidFill>
                  <a:srgbClr val="FF0000"/>
                </a:solidFill>
              </a:rPr>
              <a:t>NAHRAĎ SLOVESO DĚLÁ VHODNĚJŠÍMI SLOVESY</a:t>
            </a:r>
            <a:endParaRPr lang="cs-CZ" sz="32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16832"/>
            <a:ext cx="8330128" cy="468052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dirty="0" smtClean="0"/>
              <a:t>Naše rodina odpoledne</a:t>
            </a:r>
          </a:p>
          <a:p>
            <a:pPr marL="0" indent="0">
              <a:buNone/>
            </a:pPr>
            <a:r>
              <a:rPr lang="cs-CZ" sz="3200" dirty="0" smtClean="0"/>
              <a:t>Franta </a:t>
            </a:r>
            <a:r>
              <a:rPr lang="cs-CZ" sz="3200" b="1" dirty="0" smtClean="0"/>
              <a:t>dělá</a:t>
            </a:r>
            <a:r>
              <a:rPr lang="cs-CZ" sz="3200" dirty="0" smtClean="0"/>
              <a:t> úkoly. </a:t>
            </a:r>
          </a:p>
          <a:p>
            <a:pPr marL="0" indent="0">
              <a:buNone/>
            </a:pPr>
            <a:r>
              <a:rPr lang="cs-CZ" sz="3200" dirty="0" smtClean="0"/>
              <a:t>Maminka </a:t>
            </a:r>
            <a:r>
              <a:rPr lang="cs-CZ" sz="3200" b="1" dirty="0" smtClean="0"/>
              <a:t>dělá</a:t>
            </a:r>
            <a:r>
              <a:rPr lang="cs-CZ" sz="3200" dirty="0" smtClean="0"/>
              <a:t> svačinu. </a:t>
            </a:r>
          </a:p>
          <a:p>
            <a:pPr marL="0" indent="0">
              <a:buNone/>
            </a:pPr>
            <a:r>
              <a:rPr lang="cs-CZ" sz="3200" dirty="0" smtClean="0"/>
              <a:t>Babička </a:t>
            </a:r>
            <a:r>
              <a:rPr lang="cs-CZ" sz="3200" b="1" dirty="0" smtClean="0"/>
              <a:t>dělá</a:t>
            </a:r>
            <a:r>
              <a:rPr lang="cs-CZ" sz="3200" dirty="0" smtClean="0"/>
              <a:t> pruhovaný svetr. </a:t>
            </a:r>
          </a:p>
          <a:p>
            <a:pPr marL="0" indent="0">
              <a:buNone/>
            </a:pPr>
            <a:r>
              <a:rPr lang="cs-CZ" sz="3200" dirty="0" smtClean="0"/>
              <a:t>Honza </a:t>
            </a:r>
            <a:r>
              <a:rPr lang="cs-CZ" sz="3200" b="1" dirty="0" smtClean="0"/>
              <a:t>dělá</a:t>
            </a:r>
            <a:r>
              <a:rPr lang="cs-CZ" sz="3200" dirty="0" smtClean="0"/>
              <a:t> výkres do školy. </a:t>
            </a:r>
          </a:p>
          <a:p>
            <a:pPr marL="0" indent="0">
              <a:buNone/>
            </a:pPr>
            <a:r>
              <a:rPr lang="cs-CZ" sz="3200" dirty="0" smtClean="0"/>
              <a:t>Děda </a:t>
            </a:r>
            <a:r>
              <a:rPr lang="cs-CZ" sz="3200" b="1" dirty="0" smtClean="0"/>
              <a:t>dělá</a:t>
            </a:r>
            <a:r>
              <a:rPr lang="cs-CZ" sz="3200" dirty="0" smtClean="0"/>
              <a:t> novou králíkárnu. </a:t>
            </a:r>
          </a:p>
          <a:p>
            <a:pPr marL="0" indent="0">
              <a:buNone/>
            </a:pPr>
            <a:r>
              <a:rPr lang="cs-CZ" sz="3200" dirty="0" smtClean="0"/>
              <a:t>Malá Adélka </a:t>
            </a:r>
            <a:r>
              <a:rPr lang="cs-CZ" sz="3200" b="1" dirty="0" smtClean="0"/>
              <a:t>dělá</a:t>
            </a:r>
            <a:r>
              <a:rPr lang="cs-CZ" sz="3200" dirty="0" smtClean="0"/>
              <a:t> z modelíny zvířátka. </a:t>
            </a:r>
          </a:p>
          <a:p>
            <a:pPr marL="0" indent="0">
              <a:buNone/>
            </a:pPr>
            <a:r>
              <a:rPr lang="cs-CZ" sz="3200" dirty="0" smtClean="0"/>
              <a:t>A já </a:t>
            </a:r>
            <a:r>
              <a:rPr lang="cs-CZ" sz="3200" b="1" dirty="0" smtClean="0"/>
              <a:t>dělám</a:t>
            </a:r>
            <a:r>
              <a:rPr lang="cs-CZ" sz="3200" dirty="0" smtClean="0"/>
              <a:t> s tatínkem papírové modely.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392810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60648"/>
            <a:ext cx="7992888" cy="1143000"/>
          </a:xfrm>
        </p:spPr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</a:rPr>
              <a:t>ŘEŠENÍ</a:t>
            </a:r>
            <a:endParaRPr lang="cs-CZ" sz="32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330128" cy="50405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dirty="0" smtClean="0"/>
              <a:t>Naše rodina odpoledne</a:t>
            </a:r>
          </a:p>
          <a:p>
            <a:pPr marL="0" indent="0">
              <a:buNone/>
            </a:pPr>
            <a:r>
              <a:rPr lang="cs-CZ" sz="3200" dirty="0" smtClean="0"/>
              <a:t>Franta </a:t>
            </a:r>
            <a:r>
              <a:rPr lang="cs-CZ" sz="3200" b="1" dirty="0" smtClean="0"/>
              <a:t>píše</a:t>
            </a:r>
            <a:r>
              <a:rPr lang="cs-CZ" sz="3200" dirty="0" smtClean="0"/>
              <a:t> úkoly.</a:t>
            </a:r>
          </a:p>
          <a:p>
            <a:pPr marL="0" indent="0">
              <a:buNone/>
            </a:pPr>
            <a:r>
              <a:rPr lang="cs-CZ" sz="3200" dirty="0" smtClean="0"/>
              <a:t>Maminka </a:t>
            </a:r>
            <a:r>
              <a:rPr lang="cs-CZ" sz="3200" b="1" dirty="0" smtClean="0"/>
              <a:t>připravuje</a:t>
            </a:r>
            <a:r>
              <a:rPr lang="cs-CZ" sz="3200" dirty="0" smtClean="0"/>
              <a:t> svačinu.</a:t>
            </a:r>
          </a:p>
          <a:p>
            <a:pPr marL="0" indent="0">
              <a:buNone/>
            </a:pPr>
            <a:r>
              <a:rPr lang="cs-CZ" sz="3200" dirty="0" smtClean="0"/>
              <a:t>Babička </a:t>
            </a:r>
            <a:r>
              <a:rPr lang="cs-CZ" sz="3200" b="1" dirty="0" smtClean="0"/>
              <a:t>plete</a:t>
            </a:r>
            <a:r>
              <a:rPr lang="cs-CZ" sz="3200" dirty="0" smtClean="0"/>
              <a:t> pruhovaný svetr. </a:t>
            </a:r>
          </a:p>
          <a:p>
            <a:pPr marL="0" indent="0">
              <a:buNone/>
            </a:pPr>
            <a:r>
              <a:rPr lang="cs-CZ" sz="3200" dirty="0" smtClean="0"/>
              <a:t>Honza </a:t>
            </a:r>
            <a:r>
              <a:rPr lang="cs-CZ" sz="3200" b="1" dirty="0" smtClean="0"/>
              <a:t>kreslí</a:t>
            </a:r>
            <a:r>
              <a:rPr lang="cs-CZ" sz="3200" dirty="0" smtClean="0"/>
              <a:t> výkres do školy. </a:t>
            </a:r>
          </a:p>
          <a:p>
            <a:pPr marL="0" indent="0">
              <a:buNone/>
            </a:pPr>
            <a:r>
              <a:rPr lang="cs-CZ" sz="3200" dirty="0" smtClean="0"/>
              <a:t>Děda </a:t>
            </a:r>
            <a:r>
              <a:rPr lang="cs-CZ" sz="3200" b="1" dirty="0" smtClean="0"/>
              <a:t>vyrábí</a:t>
            </a:r>
            <a:r>
              <a:rPr lang="cs-CZ" sz="3200" dirty="0" smtClean="0"/>
              <a:t> novou králíkárnu. </a:t>
            </a:r>
          </a:p>
          <a:p>
            <a:pPr marL="0" indent="0">
              <a:buNone/>
            </a:pPr>
            <a:r>
              <a:rPr lang="cs-CZ" sz="3200" dirty="0" smtClean="0"/>
              <a:t>Malá Adélka </a:t>
            </a:r>
            <a:r>
              <a:rPr lang="cs-CZ" sz="3200" b="1" dirty="0" smtClean="0"/>
              <a:t>modeluje </a:t>
            </a:r>
            <a:r>
              <a:rPr lang="cs-CZ" sz="3200" dirty="0" smtClean="0"/>
              <a:t>zvířátka. </a:t>
            </a:r>
          </a:p>
          <a:p>
            <a:pPr marL="0" indent="0">
              <a:buNone/>
            </a:pPr>
            <a:r>
              <a:rPr lang="cs-CZ" sz="3200" dirty="0" smtClean="0"/>
              <a:t>A já </a:t>
            </a:r>
            <a:r>
              <a:rPr lang="cs-CZ" sz="3200" b="1" dirty="0" smtClean="0"/>
              <a:t>lepím</a:t>
            </a:r>
            <a:r>
              <a:rPr lang="cs-CZ" sz="3200" dirty="0" smtClean="0"/>
              <a:t> s tatínkem papírové modely.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181400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560958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NAJDI NESPISOVNÁ SLOVA A NAHRAĎ JE SLOVY SPISOVNÝMI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8580" indent="0">
              <a:buNone/>
            </a:pPr>
            <a:endParaRPr lang="cs-CZ" sz="3600" dirty="0" smtClean="0"/>
          </a:p>
          <a:p>
            <a:pPr marL="68580" indent="0">
              <a:buNone/>
            </a:pPr>
            <a:r>
              <a:rPr lang="cs-CZ" sz="3600" dirty="0" smtClean="0"/>
              <a:t>historie, brejle, furt, gruntovat, šprtat, fofr, fotr, paraple, nafta, hlemýžď, kolo, šnek, směr, letiště, </a:t>
            </a:r>
            <a:r>
              <a:rPr lang="cs-CZ" sz="3600" dirty="0" err="1" smtClean="0"/>
              <a:t>mlíko</a:t>
            </a:r>
            <a:r>
              <a:rPr lang="cs-CZ" sz="3600" dirty="0" smtClean="0"/>
              <a:t>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555647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560958" cy="1143000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/>
              <a:t>ŘEŠENÍ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2"/>
            <a:ext cx="6912884" cy="3769644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3600" dirty="0" smtClean="0"/>
              <a:t>historie, brejle, </a:t>
            </a:r>
            <a:r>
              <a:rPr lang="cs-CZ" sz="3600" dirty="0" smtClean="0">
                <a:solidFill>
                  <a:srgbClr val="FF0000"/>
                </a:solidFill>
              </a:rPr>
              <a:t>furt= pořád,</a:t>
            </a:r>
            <a:r>
              <a:rPr lang="cs-CZ" sz="3600" dirty="0" smtClean="0"/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gruntovat= uklízet</a:t>
            </a:r>
            <a:r>
              <a:rPr lang="cs-CZ" sz="3600" dirty="0" smtClean="0"/>
              <a:t>, klobouk, </a:t>
            </a:r>
            <a:r>
              <a:rPr lang="cs-CZ" sz="3600" dirty="0" smtClean="0">
                <a:solidFill>
                  <a:srgbClr val="FF0000"/>
                </a:solidFill>
              </a:rPr>
              <a:t>šprtat= učit se</a:t>
            </a:r>
            <a:r>
              <a:rPr lang="cs-CZ" sz="3600" dirty="0" smtClean="0"/>
              <a:t>, </a:t>
            </a:r>
            <a:r>
              <a:rPr lang="cs-CZ" sz="3600" dirty="0" smtClean="0">
                <a:solidFill>
                  <a:srgbClr val="FF0000"/>
                </a:solidFill>
              </a:rPr>
              <a:t>fofr= spěch</a:t>
            </a:r>
            <a:r>
              <a:rPr lang="cs-CZ" sz="3600" dirty="0" smtClean="0"/>
              <a:t>, </a:t>
            </a:r>
            <a:r>
              <a:rPr lang="cs-CZ" sz="3600" dirty="0" smtClean="0">
                <a:solidFill>
                  <a:srgbClr val="FF0000"/>
                </a:solidFill>
              </a:rPr>
              <a:t>fotr= otec</a:t>
            </a:r>
            <a:r>
              <a:rPr lang="cs-CZ" sz="3600" dirty="0" smtClean="0"/>
              <a:t>, </a:t>
            </a:r>
            <a:r>
              <a:rPr lang="cs-CZ" sz="3600" dirty="0" smtClean="0">
                <a:solidFill>
                  <a:srgbClr val="FF0000"/>
                </a:solidFill>
              </a:rPr>
              <a:t>paraple= deštník</a:t>
            </a:r>
            <a:r>
              <a:rPr lang="cs-CZ" sz="3600" dirty="0" smtClean="0"/>
              <a:t>, nafta, hlemýžď, šnek, směr, letiště, </a:t>
            </a:r>
            <a:r>
              <a:rPr lang="cs-CZ" sz="3600" dirty="0" err="1" smtClean="0">
                <a:solidFill>
                  <a:srgbClr val="FF0000"/>
                </a:solidFill>
              </a:rPr>
              <a:t>mlíko</a:t>
            </a:r>
            <a:r>
              <a:rPr lang="cs-CZ" sz="3600" dirty="0" smtClean="0">
                <a:solidFill>
                  <a:srgbClr val="FF0000"/>
                </a:solidFill>
              </a:rPr>
              <a:t>= mléko 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5393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Steidlová\AppData\Local\Microsoft\Windows\Temporary Internet Files\Content.IE5\MUYZAM3Q\MC90043991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132856"/>
            <a:ext cx="6912768" cy="4332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980728"/>
            <a:ext cx="7632848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PRÁCE PRO DVOJICE:</a:t>
            </a:r>
            <a:br>
              <a:rPr lang="cs-CZ" b="1" u="sng" dirty="0" smtClean="0">
                <a:solidFill>
                  <a:srgbClr val="FF0000"/>
                </a:solidFill>
              </a:rPr>
            </a:br>
            <a:r>
              <a:rPr lang="cs-CZ" sz="3600" b="1" dirty="0" smtClean="0"/>
              <a:t>PŘEDVEĎ KRÁTKÝ ROZHOVOR, O ČEM SI TYTO DÍVKY POVÍDAJÍ…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1417566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764704"/>
            <a:ext cx="590465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Ilustrace:</a:t>
            </a:r>
          </a:p>
          <a:p>
            <a:endParaRPr lang="cs-CZ" dirty="0" smtClean="0"/>
          </a:p>
          <a:p>
            <a:r>
              <a:rPr lang="cs-CZ" dirty="0" smtClean="0">
                <a:hlinkClick r:id="rId2"/>
              </a:rPr>
              <a:t>- www.office.microsoft.com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7391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6114</TotalTime>
  <Words>524</Words>
  <Application>Microsoft Office PowerPoint</Application>
  <PresentationFormat>Předvádění na obrazovce (4:3)</PresentationFormat>
  <Paragraphs>110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Austin</vt:lpstr>
      <vt:lpstr>Prezentace aplikace PowerPoint</vt:lpstr>
      <vt:lpstr>Anotace</vt:lpstr>
      <vt:lpstr>STYLISTICKÁ CVIČENÍ</vt:lpstr>
      <vt:lpstr>NAPIŠ CO NEJVÍCE PŘÍVLASTKŮ, KTERÉ SE VZTAHUJÍ K TOMUTO OBRÁZKU A KE SLOVU….</vt:lpstr>
      <vt:lpstr>ŘEŠENÍ</vt:lpstr>
      <vt:lpstr>VYJÁDŘI JINÝM ZPŮSOBEM TYTO VĚTY</vt:lpstr>
      <vt:lpstr>ŘEŠENÍ</vt:lpstr>
      <vt:lpstr>KTERÁ DVOJICE SLOV NEJSOU SYNONYMA</vt:lpstr>
      <vt:lpstr>ŘEŠENÍ</vt:lpstr>
      <vt:lpstr>NAHRAĎ SLOVESO DĚLÁ VHODNĚJŠÍMI SLOVESY</vt:lpstr>
      <vt:lpstr>ŘEŠENÍ</vt:lpstr>
      <vt:lpstr>NAJDI NESPISOVNÁ SLOVA A NAHRAĎ JE SLOVY SPISOVNÝMI</vt:lpstr>
      <vt:lpstr>ŘEŠENÍ</vt:lpstr>
      <vt:lpstr>PRÁCE PRO DVOJICE: PŘEDVEĎ KRÁTKÝ ROZHOVOR, O ČEM SI TYTO DÍVKY POVÍDAJÍ…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STYLISTICKÁ CVIČENÍ</dc:title>
  <dc:creator>Steidlová</dc:creator>
  <cp:lastModifiedBy>Steidlová</cp:lastModifiedBy>
  <cp:revision>25</cp:revision>
  <cp:lastPrinted>2012-09-02T12:20:49Z</cp:lastPrinted>
  <dcterms:created xsi:type="dcterms:W3CDTF">2012-08-22T19:55:57Z</dcterms:created>
  <dcterms:modified xsi:type="dcterms:W3CDTF">2012-09-02T12:21:12Z</dcterms:modified>
</cp:coreProperties>
</file>