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7" r:id="rId8"/>
    <p:sldId id="268" r:id="rId9"/>
    <p:sldId id="258" r:id="rId10"/>
    <p:sldId id="269" r:id="rId11"/>
    <p:sldId id="271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VY_32_INOVACE_16_SKLOŇOVÁNÍ  PŘEJATÝCH SLOV ŽENSKÉHO RODU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SKLOŇOVÁNÍ PŘEJATÝCH SLOV ŽENSKÉHO RODU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5AEE21-ECDD-41CF-88A3-ACADBD823B1D}" type="presOf" srcId="{019433A1-1324-4DE1-9E6F-32B851095F74}" destId="{E7297F21-D4FD-4A41-AE58-814D01A6B5E7}" srcOrd="1" destOrd="0" presId="urn:microsoft.com/office/officeart/2005/8/layout/target3"/>
    <dgm:cxn modelId="{D19C9659-7B3E-4442-8FBB-F7D216012B56}" type="presOf" srcId="{C73C7642-F245-4585-8F88-243F9FAEF6CA}" destId="{AA41A67C-3D3F-4AE9-9E0F-5D7F7BB2E741}" srcOrd="1" destOrd="0" presId="urn:microsoft.com/office/officeart/2005/8/layout/target3"/>
    <dgm:cxn modelId="{921E2A4A-C87A-4982-A175-953A11BE1CB8}" type="presOf" srcId="{EBC41103-E2E5-4D48-9B4B-425520D3D098}" destId="{50C2F88D-8688-44C2-A854-691F34009D3B}" srcOrd="0" destOrd="0" presId="urn:microsoft.com/office/officeart/2005/8/layout/target3"/>
    <dgm:cxn modelId="{C6AB4924-D3B4-4DBA-A3CF-B1A085EC78C6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99DD4FA-0DEF-4825-A5F2-68EE70262934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A98BE7E-913C-4F59-95AE-761C77E1B8AC}" type="presOf" srcId="{DAEA276B-ECF9-46F6-A7D3-4693B2D32BC4}" destId="{CDED6FE3-AD8F-4ACC-B6B8-710EDDD97598}" srcOrd="0" destOrd="0" presId="urn:microsoft.com/office/officeart/2005/8/layout/target3"/>
    <dgm:cxn modelId="{50D48550-66C6-40C1-AC03-AD435B024019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A6EC372-BFD9-4098-B510-CA5F2D007034}" type="presOf" srcId="{39F8B381-5807-488E-AC22-73DD4140ED4A}" destId="{71045F8C-00FA-488E-A7BD-E2E6753D979D}" srcOrd="0" destOrd="0" presId="urn:microsoft.com/office/officeart/2005/8/layout/target3"/>
    <dgm:cxn modelId="{444404A6-78F3-45E4-93F4-38C4979AE794}" type="presOf" srcId="{445C7998-7549-48B0-BD68-D4F0167F02E5}" destId="{4D19AB04-24FA-40C2-B203-52AE3D15E171}" srcOrd="1" destOrd="0" presId="urn:microsoft.com/office/officeart/2005/8/layout/target3"/>
    <dgm:cxn modelId="{BC3294ED-AD52-4B9E-ABC6-32E90BD723F3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A0456CE-E501-4C41-9FC0-6DD492CA9192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0729541-E825-46CB-AF78-EFCB238F7077}" type="presOf" srcId="{445C7998-7549-48B0-BD68-D4F0167F02E5}" destId="{BC35EE03-4121-4EF9-923D-7CB6D30D358D}" srcOrd="0" destOrd="0" presId="urn:microsoft.com/office/officeart/2005/8/layout/target3"/>
    <dgm:cxn modelId="{194EC39F-FED2-45F7-B1CF-EE0B63924C6E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5479A49-D715-42F5-836F-EF69C3E1EEE1}" type="presParOf" srcId="{71045F8C-00FA-488E-A7BD-E2E6753D979D}" destId="{3577EC6B-C980-4F34-8C69-4365E7B8FC8C}" srcOrd="0" destOrd="0" presId="urn:microsoft.com/office/officeart/2005/8/layout/target3"/>
    <dgm:cxn modelId="{4996C86F-9F6A-4DF9-9DDE-5F1C78B57F62}" type="presParOf" srcId="{71045F8C-00FA-488E-A7BD-E2E6753D979D}" destId="{6940EB87-DC1D-4BC3-9408-9AC2E1FFC039}" srcOrd="1" destOrd="0" presId="urn:microsoft.com/office/officeart/2005/8/layout/target3"/>
    <dgm:cxn modelId="{E24A3116-F1B3-49B9-8160-727BB8DE48B1}" type="presParOf" srcId="{71045F8C-00FA-488E-A7BD-E2E6753D979D}" destId="{BC35EE03-4121-4EF9-923D-7CB6D30D358D}" srcOrd="2" destOrd="0" presId="urn:microsoft.com/office/officeart/2005/8/layout/target3"/>
    <dgm:cxn modelId="{D2BD1708-5DCC-4042-A835-A80A43AF1A5B}" type="presParOf" srcId="{71045F8C-00FA-488E-A7BD-E2E6753D979D}" destId="{C95EEA27-3CBF-4645-A92D-9D8AF5C1CBFC}" srcOrd="3" destOrd="0" presId="urn:microsoft.com/office/officeart/2005/8/layout/target3"/>
    <dgm:cxn modelId="{0F233129-509C-4142-A1FE-6607BE0E1755}" type="presParOf" srcId="{71045F8C-00FA-488E-A7BD-E2E6753D979D}" destId="{851BB866-B6AE-4566-893F-4C635BA974FC}" srcOrd="4" destOrd="0" presId="urn:microsoft.com/office/officeart/2005/8/layout/target3"/>
    <dgm:cxn modelId="{9597C4EF-0F83-4FA9-8662-BEDD7A6DB57E}" type="presParOf" srcId="{71045F8C-00FA-488E-A7BD-E2E6753D979D}" destId="{643EA938-EDE0-4533-ACCC-D2BD6F3A527C}" srcOrd="5" destOrd="0" presId="urn:microsoft.com/office/officeart/2005/8/layout/target3"/>
    <dgm:cxn modelId="{1F384D9E-BCDD-4628-9696-2348A08B5F79}" type="presParOf" srcId="{71045F8C-00FA-488E-A7BD-E2E6753D979D}" destId="{92F31B18-D66D-4CC7-89B9-378928DE877D}" srcOrd="6" destOrd="0" presId="urn:microsoft.com/office/officeart/2005/8/layout/target3"/>
    <dgm:cxn modelId="{1E4BAEE3-4D32-4E28-BC4C-F750CD2786D0}" type="presParOf" srcId="{71045F8C-00FA-488E-A7BD-E2E6753D979D}" destId="{902074E1-B931-4618-97F1-FADBE82E9C3C}" srcOrd="7" destOrd="0" presId="urn:microsoft.com/office/officeart/2005/8/layout/target3"/>
    <dgm:cxn modelId="{41E22ABE-A258-4DDE-BA7C-1BD7F1BD6C0B}" type="presParOf" srcId="{71045F8C-00FA-488E-A7BD-E2E6753D979D}" destId="{A3817367-F2BC-482F-8832-FA00B51DCCF3}" srcOrd="8" destOrd="0" presId="urn:microsoft.com/office/officeart/2005/8/layout/target3"/>
    <dgm:cxn modelId="{7D4123A8-6C6D-48AC-A49C-02D9ACD1A545}" type="presParOf" srcId="{71045F8C-00FA-488E-A7BD-E2E6753D979D}" destId="{626ABFF6-56C8-4386-B662-68EC364EED9D}" srcOrd="9" destOrd="0" presId="urn:microsoft.com/office/officeart/2005/8/layout/target3"/>
    <dgm:cxn modelId="{9BCB5A26-21CD-4E7A-91DE-781CB7D6879A}" type="presParOf" srcId="{71045F8C-00FA-488E-A7BD-E2E6753D979D}" destId="{6DB11F1C-D028-4800-9625-6611CA9DE6D4}" srcOrd="10" destOrd="0" presId="urn:microsoft.com/office/officeart/2005/8/layout/target3"/>
    <dgm:cxn modelId="{7AD5569D-88F0-4CB9-BB8D-15521ED41E73}" type="presParOf" srcId="{71045F8C-00FA-488E-A7BD-E2E6753D979D}" destId="{CDED6FE3-AD8F-4ACC-B6B8-710EDDD97598}" srcOrd="11" destOrd="0" presId="urn:microsoft.com/office/officeart/2005/8/layout/target3"/>
    <dgm:cxn modelId="{DBEB4908-4E7C-4C58-93DD-0A7DBD4E0BA6}" type="presParOf" srcId="{71045F8C-00FA-488E-A7BD-E2E6753D979D}" destId="{397AC6D7-84A6-4150-958F-83C92D9ACF38}" srcOrd="12" destOrd="0" presId="urn:microsoft.com/office/officeart/2005/8/layout/target3"/>
    <dgm:cxn modelId="{299BDE26-3388-4B53-A45E-FFC66596AF1A}" type="presParOf" srcId="{71045F8C-00FA-488E-A7BD-E2E6753D979D}" destId="{D7419528-33A6-416D-9E64-B3F7915C5149}" srcOrd="13" destOrd="0" presId="urn:microsoft.com/office/officeart/2005/8/layout/target3"/>
    <dgm:cxn modelId="{4756768F-65B3-4228-AACC-2365C5FD0641}" type="presParOf" srcId="{71045F8C-00FA-488E-A7BD-E2E6753D979D}" destId="{97289DF2-90F4-4EC2-A9FC-633B00BAB610}" srcOrd="14" destOrd="0" presId="urn:microsoft.com/office/officeart/2005/8/layout/target3"/>
    <dgm:cxn modelId="{42668804-9D9B-4C62-B5C3-4A051E214A6A}" type="presParOf" srcId="{71045F8C-00FA-488E-A7BD-E2E6753D979D}" destId="{234EBA9D-95B4-4C20-A84E-6F65F1085DC6}" srcOrd="15" destOrd="0" presId="urn:microsoft.com/office/officeart/2005/8/layout/target3"/>
    <dgm:cxn modelId="{DE518E83-7A8D-4E99-8D27-1DA3673BC083}" type="presParOf" srcId="{71045F8C-00FA-488E-A7BD-E2E6753D979D}" destId="{12255512-213F-41DF-90A6-8B4CD74A2B52}" srcOrd="16" destOrd="0" presId="urn:microsoft.com/office/officeart/2005/8/layout/target3"/>
    <dgm:cxn modelId="{6CB542D9-6D0A-4295-BD55-DBFB4F7B8C64}" type="presParOf" srcId="{71045F8C-00FA-488E-A7BD-E2E6753D979D}" destId="{50C2F88D-8688-44C2-A854-691F34009D3B}" srcOrd="17" destOrd="0" presId="urn:microsoft.com/office/officeart/2005/8/layout/target3"/>
    <dgm:cxn modelId="{0971C563-C379-4783-B8CF-113F5476DA74}" type="presParOf" srcId="{71045F8C-00FA-488E-A7BD-E2E6753D979D}" destId="{4D19AB04-24FA-40C2-B203-52AE3D15E171}" srcOrd="18" destOrd="0" presId="urn:microsoft.com/office/officeart/2005/8/layout/target3"/>
    <dgm:cxn modelId="{1EF92FBC-22B0-4FE9-AD32-E5E9F48FDE09}" type="presParOf" srcId="{71045F8C-00FA-488E-A7BD-E2E6753D979D}" destId="{832BF48F-0145-4429-9E02-8FCA946CCE9E}" srcOrd="19" destOrd="0" presId="urn:microsoft.com/office/officeart/2005/8/layout/target3"/>
    <dgm:cxn modelId="{F188A100-4ECB-42C9-B82D-65ABD339647F}" type="presParOf" srcId="{71045F8C-00FA-488E-A7BD-E2E6753D979D}" destId="{E7297F21-D4FD-4A41-AE58-814D01A6B5E7}" srcOrd="20" destOrd="0" presId="urn:microsoft.com/office/officeart/2005/8/layout/target3"/>
    <dgm:cxn modelId="{8DF709A1-50C4-445B-B563-5879B907DE45}" type="presParOf" srcId="{71045F8C-00FA-488E-A7BD-E2E6753D979D}" destId="{F69A1436-182C-465B-AD7F-FE48E0C090C1}" srcOrd="21" destOrd="0" presId="urn:microsoft.com/office/officeart/2005/8/layout/target3"/>
    <dgm:cxn modelId="{1F2C2769-FA0E-4207-BABF-376D9D1E0BB6}" type="presParOf" srcId="{71045F8C-00FA-488E-A7BD-E2E6753D979D}" destId="{AA41A67C-3D3F-4AE9-9E0F-5D7F7BB2E741}" srcOrd="22" destOrd="0" presId="urn:microsoft.com/office/officeart/2005/8/layout/target3"/>
    <dgm:cxn modelId="{8863CC48-A38E-4459-9CC4-0B9E91BE79A6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VY_32_INOVACE_16_SKLOŇOVÁNÍ  PŘEJATÝCH SLOV ŽENSKÉHO RODU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SKLOŇOVÁNÍ PŘEJATÝCH SLOV ŽENSKÉHO RODU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ovnik-cizich-slov.net/odysea/" TargetMode="External"/><Relationship Id="rId2" Type="http://schemas.openxmlformats.org/officeDocument/2006/relationships/hyperlink" Target="http://slovnik-cizich-slov.abz.cz/web.php/slovo/odyse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5065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72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9099498"/>
              </p:ext>
            </p:extLst>
          </p:nvPr>
        </p:nvGraphicFramePr>
        <p:xfrm>
          <a:off x="1043608" y="1700808"/>
          <a:ext cx="7416824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4680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-  např. Pravidla českého pravopisu, Slovník cizích slov </a:t>
                      </a:r>
                    </a:p>
                    <a:p>
                      <a:r>
                        <a:rPr lang="cs-CZ" dirty="0" smtClean="0"/>
                        <a:t>(tištěné i on-line)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základních pravidel při skloňování přejatých slov </a:t>
                      </a:r>
                      <a:r>
                        <a:rPr lang="cs-CZ" u="sng" dirty="0" smtClean="0"/>
                        <a:t>ženského rodu</a:t>
                      </a:r>
                      <a:r>
                        <a:rPr lang="cs-CZ" dirty="0" smtClean="0"/>
                        <a:t>, procvičení </a:t>
                      </a:r>
                      <a:r>
                        <a:rPr lang="cs-CZ" dirty="0" smtClean="0"/>
                        <a:t>tvarů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Možno pracovat s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příručkami, procvičení práce s Pravidly, slovníky -  tištěnými i on-line.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úkolem.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649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052715" y="720725"/>
            <a:ext cx="7191693" cy="4640263"/>
          </a:xfrm>
        </p:spPr>
        <p:txBody>
          <a:bodyPr>
            <a:noAutofit/>
          </a:bodyPr>
          <a:lstStyle/>
          <a:p>
            <a:pPr algn="ctr"/>
            <a:r>
              <a:rPr lang="cs-CZ" sz="6600" i="1" u="sng" dirty="0" smtClean="0">
                <a:solidFill>
                  <a:srgbClr val="002060"/>
                </a:solidFill>
              </a:rPr>
              <a:t>SKLONOŇOVÁNÍ PŘEJATÝCH SLOV</a:t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r>
              <a:rPr lang="cs-CZ" sz="6600" i="1" u="sng" dirty="0" smtClean="0">
                <a:solidFill>
                  <a:srgbClr val="FF0000"/>
                </a:solidFill>
              </a:rPr>
              <a:t>ženský rod</a:t>
            </a:r>
            <a:r>
              <a:rPr lang="cs-CZ" sz="6600" i="1" u="sng" cap="none" dirty="0" smtClean="0">
                <a:solidFill>
                  <a:srgbClr val="FF0000"/>
                </a:solidFill>
              </a:rPr>
              <a:t> </a:t>
            </a:r>
            <a:r>
              <a:rPr lang="cs-CZ" sz="6600" i="1" u="sng" dirty="0" smtClean="0">
                <a:solidFill>
                  <a:srgbClr val="FF0000"/>
                </a:solidFill>
              </a:rPr>
              <a:t/>
            </a:r>
            <a:br>
              <a:rPr lang="cs-CZ" sz="6600" i="1" u="sng" dirty="0" smtClean="0">
                <a:solidFill>
                  <a:srgbClr val="FF0000"/>
                </a:solidFill>
              </a:rPr>
            </a:br>
            <a:endParaRPr lang="cs-CZ" sz="6600" i="1" u="sng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452137">
            <a:off x="3608790" y="4535453"/>
            <a:ext cx="20353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odysea</a:t>
            </a:r>
            <a:endParaRPr lang="cs-CZ" sz="4400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756740">
            <a:off x="1975328" y="4926147"/>
            <a:ext cx="17809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idea</a:t>
            </a:r>
            <a:endParaRPr lang="cs-CZ" sz="4400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290930">
            <a:off x="4305981" y="4785093"/>
            <a:ext cx="37585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>
                <a:solidFill>
                  <a:srgbClr val="7030A0"/>
                </a:solidFill>
              </a:rPr>
              <a:t>orchidea</a:t>
            </a:r>
          </a:p>
        </p:txBody>
      </p:sp>
      <p:sp>
        <p:nvSpPr>
          <p:cNvPr id="4" name="Obdélník 3"/>
          <p:cNvSpPr/>
          <p:nvPr/>
        </p:nvSpPr>
        <p:spPr>
          <a:xfrm rot="20167404">
            <a:off x="403640" y="3706899"/>
            <a:ext cx="2769563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akademie</a:t>
            </a:r>
            <a:endParaRPr lang="cs-CZ" sz="4400" i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731142">
            <a:off x="6732241" y="3982998"/>
            <a:ext cx="208823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historie</a:t>
            </a:r>
            <a:endParaRPr lang="cs-CZ" sz="4400" i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866600">
            <a:off x="60890" y="5261295"/>
            <a:ext cx="228953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epidemie</a:t>
            </a:r>
            <a:endParaRPr lang="cs-CZ" sz="4400" i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866600" flipH="1">
            <a:off x="6674559" y="5126202"/>
            <a:ext cx="246944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i="1" dirty="0" smtClean="0">
                <a:solidFill>
                  <a:srgbClr val="7030A0"/>
                </a:solidFill>
              </a:rPr>
              <a:t>instituce</a:t>
            </a:r>
            <a:endParaRPr lang="cs-CZ" sz="44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56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7820885"/>
              </p:ext>
            </p:extLst>
          </p:nvPr>
        </p:nvGraphicFramePr>
        <p:xfrm>
          <a:off x="2123728" y="4077072"/>
          <a:ext cx="4752528" cy="1554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376264"/>
                <a:gridCol w="2376264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ŽENA</a:t>
                      </a:r>
                      <a:endParaRPr lang="cs-CZ" sz="2800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u="sng" dirty="0" smtClean="0"/>
                        <a:t>RŮŽE</a:t>
                      </a:r>
                      <a:endParaRPr lang="cs-CZ" sz="2800" u="sng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technika, -y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expozice, -e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kultura, - y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historie, -e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1" y="620688"/>
            <a:ext cx="7920880" cy="3744416"/>
          </a:xfrm>
        </p:spPr>
        <p:txBody>
          <a:bodyPr>
            <a:no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OBECNÁ JMÉNA PŘEJATÁ MÍVAJÍ ROD A SKLOŇOVÁNÍ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 PODLE SVÉHO ZAKONČENÍ 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r>
              <a:rPr lang="cs-CZ" sz="4000" u="sng" dirty="0" smtClean="0">
                <a:solidFill>
                  <a:srgbClr val="FF0000"/>
                </a:solidFill>
              </a:rPr>
              <a:t>V 1. PÁDĚ JED. ČÍSLA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endParaRPr lang="cs-CZ" sz="40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53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2480" cy="819944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SLOVA  TYPU  IDEA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7762056" cy="485740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  idea, odysea, orchidea</a:t>
            </a:r>
            <a:endParaRPr lang="cs-CZ" i="1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  skloňují se </a:t>
            </a:r>
            <a:r>
              <a:rPr lang="cs-CZ" dirty="0" smtClean="0"/>
              <a:t>jako </a:t>
            </a:r>
            <a:r>
              <a:rPr lang="cs-CZ" b="1" u="sng" dirty="0" smtClean="0"/>
              <a:t>žena a růže</a:t>
            </a:r>
            <a:r>
              <a:rPr lang="cs-CZ" b="1" dirty="0" smtClean="0"/>
              <a:t> </a:t>
            </a:r>
            <a:endParaRPr lang="cs-CZ" b="1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092891"/>
              </p:ext>
            </p:extLst>
          </p:nvPr>
        </p:nvGraphicFramePr>
        <p:xfrm>
          <a:off x="2267744" y="2564903"/>
          <a:ext cx="5688632" cy="41452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775723"/>
                <a:gridCol w="2391811"/>
                <a:gridCol w="2521098"/>
              </a:tblGrid>
              <a:tr h="49115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ŽENA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RŮŽE</a:t>
                      </a:r>
                      <a:endParaRPr lang="cs-CZ" sz="2800" dirty="0"/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 (ženy)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r>
                        <a:rPr lang="cs-CZ" sz="2800" b="1" dirty="0" smtClean="0"/>
                        <a:t> (růže)</a:t>
                      </a:r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ji</a:t>
                      </a:r>
                      <a:r>
                        <a:rPr lang="cs-CZ" sz="2800" b="1" dirty="0" smtClean="0"/>
                        <a:t> (růži)</a:t>
                      </a:r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4.p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r>
                        <a:rPr lang="cs-CZ" sz="2800" b="1" dirty="0" smtClean="0"/>
                        <a:t> (ženu)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ideo!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ji</a:t>
                      </a:r>
                      <a:r>
                        <a:rPr lang="cs-CZ" sz="2800" b="1" dirty="0" smtClean="0"/>
                        <a:t> (růži)</a:t>
                      </a:r>
                    </a:p>
                  </a:txBody>
                  <a:tcPr/>
                </a:tc>
              </a:tr>
              <a:tr h="491157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  <a:r>
                        <a:rPr lang="cs-CZ" sz="2800" b="1" dirty="0" smtClean="0"/>
                        <a:t> (ženou)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jí </a:t>
                      </a:r>
                      <a:r>
                        <a:rPr lang="cs-CZ" sz="2800" b="1" dirty="0" smtClean="0"/>
                        <a:t>(růží) 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76056" y="1948383"/>
            <a:ext cx="4067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rgbClr val="FFFF00"/>
                </a:solidFill>
              </a:rPr>
              <a:t>JEDNOTNÉ ČÍSLO</a:t>
            </a:r>
            <a:endParaRPr lang="cs-CZ" sz="3600" b="1" i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02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2480" cy="819944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FF00"/>
                </a:solidFill>
              </a:rPr>
              <a:t>MNOŽNÉ ČÍSLO</a:t>
            </a:r>
            <a:endParaRPr lang="cs-CZ" sz="4000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268760"/>
            <a:ext cx="7762056" cy="485740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523101"/>
              </p:ext>
            </p:extLst>
          </p:nvPr>
        </p:nvGraphicFramePr>
        <p:xfrm>
          <a:off x="971600" y="1628800"/>
          <a:ext cx="7488832" cy="416087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31151"/>
                <a:gridCol w="2997728"/>
                <a:gridCol w="3059953"/>
              </a:tblGrid>
              <a:tr h="520109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ŽENA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RŮŽE</a:t>
                      </a:r>
                      <a:endParaRPr lang="cs-CZ" sz="2800" dirty="0"/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jí</a:t>
                      </a:r>
                      <a:r>
                        <a:rPr lang="cs-CZ" sz="2800" b="1" dirty="0" smtClean="0"/>
                        <a:t> (růží)</a:t>
                      </a:r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ám</a:t>
                      </a:r>
                      <a:r>
                        <a:rPr lang="cs-CZ" sz="2800" b="1" dirty="0" smtClean="0"/>
                        <a:t> (ženám)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jím</a:t>
                      </a:r>
                      <a:r>
                        <a:rPr lang="cs-CZ" sz="2800" b="1" dirty="0" smtClean="0"/>
                        <a:t> (růžím)</a:t>
                      </a:r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4.p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 (ženy)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r>
                        <a:rPr lang="cs-CZ" sz="2800" b="1" dirty="0" smtClean="0"/>
                        <a:t> (růže)</a:t>
                      </a:r>
                      <a:endParaRPr lang="cs-CZ" sz="2800" b="1" dirty="0"/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800" b="1" dirty="0" smtClean="0"/>
                        <a:t>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</a:t>
                      </a:r>
                      <a:r>
                        <a:rPr lang="cs-CZ" sz="2800" b="1" dirty="0" smtClean="0"/>
                        <a:t>!</a:t>
                      </a:r>
                      <a:endParaRPr lang="cs-CZ" sz="2800" b="1" dirty="0"/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ách</a:t>
                      </a:r>
                      <a:r>
                        <a:rPr lang="cs-CZ" sz="2800" b="1" dirty="0" smtClean="0"/>
                        <a:t> (ženách)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jích</a:t>
                      </a:r>
                      <a:r>
                        <a:rPr lang="cs-CZ" sz="2800" b="1" dirty="0" smtClean="0"/>
                        <a:t> (růžích)</a:t>
                      </a:r>
                    </a:p>
                  </a:txBody>
                  <a:tcPr/>
                </a:tc>
              </a:tr>
              <a:tr h="520109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7.p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ami</a:t>
                      </a:r>
                      <a:r>
                        <a:rPr lang="cs-CZ" sz="2800" b="1" dirty="0" smtClean="0"/>
                        <a:t> (ženami)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ide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jemi </a:t>
                      </a:r>
                      <a:r>
                        <a:rPr lang="cs-CZ" sz="2800" b="1" dirty="0" smtClean="0"/>
                        <a:t>(růžemi) 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811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Wingdings" pitchFamily="2" charset="2"/>
              <a:buChar char="Ø"/>
            </a:pPr>
            <a:r>
              <a:rPr lang="cs-CZ" u="sng" dirty="0">
                <a:solidFill>
                  <a:srgbClr val="FF0000"/>
                </a:solidFill>
              </a:rPr>
              <a:t>ZJISTI, CO JE TO ODYSEA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85313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</a:pPr>
            <a:endParaRPr lang="cs-CZ" b="1" dirty="0" smtClean="0"/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/>
              <a:t> -  bludná pouť</a:t>
            </a:r>
          </a:p>
          <a:p>
            <a:pPr>
              <a:buClr>
                <a:srgbClr val="FF0000"/>
              </a:buCl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složité </a:t>
            </a:r>
            <a:r>
              <a:rPr lang="cs-CZ" b="1" dirty="0"/>
              <a:t>pestré životní </a:t>
            </a:r>
            <a:r>
              <a:rPr lang="cs-CZ" b="1" dirty="0" smtClean="0"/>
              <a:t>osudy</a:t>
            </a:r>
          </a:p>
          <a:p>
            <a:pPr>
              <a:buFont typeface="Wingdings" pitchFamily="2" charset="2"/>
              <a:buChar char="v"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4800" b="1" dirty="0" smtClean="0">
                <a:solidFill>
                  <a:srgbClr val="FF0000"/>
                </a:solidFill>
              </a:rPr>
              <a:t>   </a:t>
            </a:r>
            <a:r>
              <a:rPr lang="cs-CZ" sz="4800" b="1" u="sng" dirty="0" smtClean="0">
                <a:solidFill>
                  <a:srgbClr val="FF0000"/>
                </a:solidFill>
              </a:rPr>
              <a:t> PROČ SE POUŽÍVÁ TOTO </a:t>
            </a:r>
          </a:p>
          <a:p>
            <a:pPr indent="0">
              <a:buClr>
                <a:srgbClr val="FF0000"/>
              </a:buClr>
              <a:buNone/>
            </a:pPr>
            <a:r>
              <a:rPr lang="cs-CZ" sz="4800" b="1" dirty="0">
                <a:solidFill>
                  <a:srgbClr val="FF0000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              </a:t>
            </a:r>
            <a:r>
              <a:rPr lang="cs-CZ" sz="4800" b="1" u="sng" dirty="0" smtClean="0">
                <a:solidFill>
                  <a:srgbClr val="FF0000"/>
                </a:solidFill>
              </a:rPr>
              <a:t> OZNAČENÍ? </a:t>
            </a:r>
          </a:p>
          <a:p>
            <a:pPr marL="685800" indent="-685800">
              <a:buClr>
                <a:srgbClr val="FF0000"/>
              </a:buClr>
              <a:buFont typeface="Wingdings" pitchFamily="2" charset="2"/>
              <a:buChar char="v"/>
            </a:pPr>
            <a:endParaRPr lang="cs-CZ" b="1" dirty="0" smtClean="0"/>
          </a:p>
          <a:p>
            <a:pPr marL="685800" indent="-685800">
              <a:buClr>
                <a:srgbClr val="FF0000"/>
              </a:buClr>
              <a:buFont typeface="Wingdings" pitchFamily="2" charset="2"/>
              <a:buChar char="v"/>
            </a:pPr>
            <a:r>
              <a:rPr lang="cs-CZ" b="1" dirty="0" smtClean="0"/>
              <a:t>Podle Odyssea (král Ithaky), který putoval z Trojské války 10 let domů a zažíval nejrůznější dobrodružství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4076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002060"/>
                </a:solidFill>
              </a:rPr>
              <a:t>DOPLŇ SPRÁVNÝ TVAR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285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Koupil jsem mamince k svátku krásnou (orchidea).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orchideu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Dlouhou pouť s mnohými trampotami nazýváme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(odysea).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odyseou, odysejí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Dobrý </a:t>
            </a:r>
            <a:r>
              <a:rPr lang="cs-CZ" dirty="0"/>
              <a:t>člověk se řídí ušlechtilými </a:t>
            </a:r>
            <a:r>
              <a:rPr lang="cs-CZ" dirty="0" smtClean="0"/>
              <a:t>(idea)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ideami, idejemi</a:t>
            </a:r>
            <a:endParaRPr lang="cs-CZ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 Maminka má na okně mnoho (orchidea).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orchidejí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/>
              <a:t>Při řízení jakéhokoli projektu je potřeba mít </a:t>
            </a:r>
            <a:r>
              <a:rPr lang="cs-CZ" dirty="0" smtClean="0"/>
              <a:t>(idea),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která </a:t>
            </a:r>
            <a:r>
              <a:rPr lang="cs-CZ" dirty="0"/>
              <a:t>nás </a:t>
            </a:r>
            <a:r>
              <a:rPr lang="cs-CZ" dirty="0" smtClean="0"/>
              <a:t>vede.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ideu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10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VYBER SPRÁVNOU MOŽNOST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328592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1.</a:t>
            </a:r>
            <a:r>
              <a:rPr lang="cs-CZ" u="sng" dirty="0" smtClean="0"/>
              <a:t> Mezi </a:t>
            </a:r>
            <a:r>
              <a:rPr lang="cs-CZ" u="sng" dirty="0"/>
              <a:t>nejkrásnější květiny patří (orchidea; mn. č.).</a:t>
            </a:r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err="1" smtClean="0"/>
              <a:t>orchidee</a:t>
            </a:r>
            <a:endParaRPr lang="cs-CZ" sz="2800" dirty="0" smtClean="0"/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smtClean="0"/>
              <a:t>orchideje</a:t>
            </a:r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smtClean="0"/>
              <a:t>orchidey</a:t>
            </a:r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smtClean="0"/>
              <a:t>orchidej</a:t>
            </a:r>
          </a:p>
          <a:p>
            <a:pPr marL="843534" lvl="1" indent="-514350">
              <a:buFont typeface="+mj-lt"/>
              <a:buAutoNum type="alphaLcParenR"/>
            </a:pPr>
            <a:endParaRPr lang="cs-CZ" sz="2800" dirty="0"/>
          </a:p>
          <a:p>
            <a:pPr indent="0">
              <a:buNone/>
            </a:pPr>
            <a:r>
              <a:rPr lang="cs-CZ" dirty="0" smtClean="0"/>
              <a:t>2. </a:t>
            </a:r>
            <a:r>
              <a:rPr lang="cs-CZ" u="sng" dirty="0" smtClean="0"/>
              <a:t>Díky </a:t>
            </a:r>
            <a:r>
              <a:rPr lang="cs-CZ" u="sng" dirty="0"/>
              <a:t>dobrým (idea) mohl Alfred Nobel patentovat </a:t>
            </a:r>
            <a:r>
              <a:rPr lang="cs-CZ" u="sng" dirty="0" smtClean="0"/>
              <a:t>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mnoho </a:t>
            </a:r>
            <a:r>
              <a:rPr lang="cs-CZ" u="sng" dirty="0"/>
              <a:t>vynálezů</a:t>
            </a:r>
            <a:r>
              <a:rPr lang="cs-CZ" dirty="0"/>
              <a:t>.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/>
              <a:t>ideám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err="1"/>
              <a:t>ideím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/>
              <a:t>idejím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/>
              <a:t>idey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77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VYBER SPRÁVNOU MOŽNOST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328592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3.</a:t>
            </a:r>
            <a:r>
              <a:rPr lang="cs-CZ" u="sng" dirty="0" smtClean="0"/>
              <a:t> Mnoho našich vědců bylo zvoleno za členy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u="sng" dirty="0" smtClean="0"/>
              <a:t> zahraničních (akademie).</a:t>
            </a:r>
            <a:endParaRPr lang="cs-CZ" u="sng" dirty="0"/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smtClean="0"/>
              <a:t>akademií</a:t>
            </a:r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err="1" smtClean="0"/>
              <a:t>akademijí</a:t>
            </a:r>
            <a:endParaRPr lang="cs-CZ" sz="2800" dirty="0" smtClean="0"/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err="1" smtClean="0"/>
              <a:t>akademijů</a:t>
            </a:r>
            <a:endParaRPr lang="cs-CZ" sz="2800" dirty="0" smtClean="0"/>
          </a:p>
          <a:p>
            <a:pPr marL="843534" lvl="1" indent="-514350">
              <a:buFont typeface="+mj-lt"/>
              <a:buAutoNum type="alphaLcParenR"/>
            </a:pPr>
            <a:r>
              <a:rPr lang="cs-CZ" sz="2800" dirty="0" err="1" smtClean="0"/>
              <a:t>akademiý</a:t>
            </a:r>
            <a:endParaRPr lang="cs-CZ" sz="2800" dirty="0" smtClean="0"/>
          </a:p>
          <a:p>
            <a:pPr marL="843534" lvl="1" indent="-514350">
              <a:buFont typeface="+mj-lt"/>
              <a:buAutoNum type="alphaLcParenR"/>
            </a:pPr>
            <a:endParaRPr lang="cs-CZ" sz="2800" dirty="0"/>
          </a:p>
          <a:p>
            <a:pPr indent="0">
              <a:buNone/>
            </a:pPr>
            <a:r>
              <a:rPr lang="cs-CZ" dirty="0" smtClean="0"/>
              <a:t>4. </a:t>
            </a:r>
            <a:r>
              <a:rPr lang="cs-CZ" u="sng" dirty="0" smtClean="0"/>
              <a:t>Lidstvo si v dřívějších dobách prošlo nejrůznějšími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(epidemie).</a:t>
            </a:r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err="1" smtClean="0"/>
              <a:t>epidemiy</a:t>
            </a:r>
            <a:endParaRPr lang="cs-CZ" sz="2800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err="1" smtClean="0"/>
              <a:t>epidemy</a:t>
            </a:r>
            <a:endParaRPr lang="cs-CZ" sz="2800" dirty="0" smtClean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epidemii</a:t>
            </a:r>
            <a:endParaRPr lang="cs-CZ" sz="2800" dirty="0"/>
          </a:p>
          <a:p>
            <a:pPr marL="786384" lvl="1" indent="-457200">
              <a:buFont typeface="+mj-lt"/>
              <a:buAutoNum type="alphaLcParenR"/>
            </a:pPr>
            <a:r>
              <a:rPr lang="cs-CZ" sz="2800" dirty="0" smtClean="0"/>
              <a:t>epidemiemi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32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40030" indent="-514350">
              <a:buClrTx/>
              <a:buSzPct val="93000"/>
              <a:buFont typeface="+mj-lt"/>
              <a:buAutoNum type="arabicPeriod"/>
            </a:pPr>
            <a:r>
              <a:rPr lang="cs-CZ" dirty="0" smtClean="0"/>
              <a:t>B),C)</a:t>
            </a:r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endParaRPr lang="cs-CZ" dirty="0" smtClean="0"/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r>
              <a:rPr lang="cs-CZ" dirty="0" smtClean="0"/>
              <a:t>A),C)</a:t>
            </a:r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endParaRPr lang="cs-CZ" dirty="0" smtClean="0"/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r>
              <a:rPr lang="cs-CZ" dirty="0" smtClean="0"/>
              <a:t>A)</a:t>
            </a:r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endParaRPr lang="cs-CZ" dirty="0" smtClean="0"/>
          </a:p>
          <a:p>
            <a:pPr marL="240030" indent="-514350">
              <a:buClrTx/>
              <a:buSzPct val="93000"/>
              <a:buFont typeface="+mj-lt"/>
              <a:buAutoNum type="arabicPeriod"/>
            </a:pPr>
            <a:r>
              <a:rPr lang="cs-CZ" dirty="0" smtClean="0"/>
              <a:t>D)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174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568952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slovnik-cizich slov.abz.cz/</a:t>
            </a:r>
            <a:r>
              <a:rPr lang="cs-CZ" dirty="0" err="1" smtClean="0">
                <a:hlinkClick r:id="rId2"/>
              </a:rPr>
              <a:t>web.php</a:t>
            </a:r>
            <a:r>
              <a:rPr lang="cs-CZ" dirty="0" smtClean="0">
                <a:hlinkClick r:id="rId2"/>
              </a:rPr>
              <a:t>/slovo/odysea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http://www.slovnik-cizich-slov.net/odysea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111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4784</TotalTime>
  <Words>525</Words>
  <Application>Microsoft Office PowerPoint</Application>
  <PresentationFormat>Předvádění na obrazovce (4:3)</PresentationFormat>
  <Paragraphs>146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Prezentace aplikace PowerPoint</vt:lpstr>
      <vt:lpstr>Anotace</vt:lpstr>
      <vt:lpstr>SKLONOŇOVÁNÍ PŘEJATÝCH SLOV ženský rod  </vt:lpstr>
      <vt:lpstr>OBECNÁ JMÉNA PŘEJATÁ MÍVAJÍ ROD A SKLOŇOVÁNÍ  PODLE SVÉHO ZAKONČENÍ  V 1. PÁDĚ JED. ČÍSLA </vt:lpstr>
      <vt:lpstr>SLOVA  TYPU  IDEA</vt:lpstr>
      <vt:lpstr>MNOŽNÉ ČÍSLO</vt:lpstr>
      <vt:lpstr>ZJISTI, CO JE TO ODYSEA</vt:lpstr>
      <vt:lpstr>DOPLŇ SPRÁVNÝ TVAR</vt:lpstr>
      <vt:lpstr>VYBER SPRÁVNOU MOŽNOST</vt:lpstr>
      <vt:lpstr>VYBER SPRÁVNOU MOŽNOST</vt:lpstr>
      <vt:lpstr>ŘEŠENÍ</vt:lpstr>
      <vt:lpstr>ODKAZY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19</cp:revision>
  <dcterms:created xsi:type="dcterms:W3CDTF">2012-07-09T16:11:32Z</dcterms:created>
  <dcterms:modified xsi:type="dcterms:W3CDTF">2012-09-02T14:23:46Z</dcterms:modified>
</cp:coreProperties>
</file>