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56" r:id="rId4"/>
    <p:sldId id="260" r:id="rId5"/>
    <p:sldId id="261" r:id="rId6"/>
    <p:sldId id="263" r:id="rId7"/>
    <p:sldId id="262" r:id="rId8"/>
    <p:sldId id="265" r:id="rId9"/>
    <p:sldId id="266" r:id="rId10"/>
    <p:sldId id="267" r:id="rId11"/>
    <p:sldId id="268" r:id="rId12"/>
    <p:sldId id="269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VY_32_INOVACE_17_PRÁCE S PRAVIDLY Č. PRAVOPISU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Téma: PRÁCE S PRAVIDLY Č. PRAVOPISU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Sada:  ČESKÝ JAZYK 9.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06C5B5E-D827-49C4-A658-FA66481EB34E}" type="presOf" srcId="{39F8B381-5807-488E-AC22-73DD4140ED4A}" destId="{71045F8C-00FA-488E-A7BD-E2E6753D979D}" srcOrd="0" destOrd="0" presId="urn:microsoft.com/office/officeart/2005/8/layout/target3"/>
    <dgm:cxn modelId="{3BF7ACE4-F22D-404E-9A55-71815C13249A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C6972DA-0FB3-451A-989B-17499C2191C2}" type="presOf" srcId="{C73C7642-F245-4585-8F88-243F9FAEF6CA}" destId="{97289DF2-90F4-4EC2-A9FC-633B00BAB610}" srcOrd="0" destOrd="0" presId="urn:microsoft.com/office/officeart/2005/8/layout/target3"/>
    <dgm:cxn modelId="{76156F4A-C68C-4ED2-942F-189D067F3158}" type="presOf" srcId="{FBBFC3EA-9D9D-4F3A-BEA6-9C2C0E46BF20}" destId="{643EA938-EDE0-4533-ACCC-D2BD6F3A527C}" srcOrd="0" destOrd="0" presId="urn:microsoft.com/office/officeart/2005/8/layout/target3"/>
    <dgm:cxn modelId="{832D35B6-5A8C-4617-9672-CD8E1C216ABC}" type="presOf" srcId="{FBBFC3EA-9D9D-4F3A-BEA6-9C2C0E46BF20}" destId="{832BF48F-0145-4429-9E02-8FCA946CCE9E}" srcOrd="1" destOrd="0" presId="urn:microsoft.com/office/officeart/2005/8/layout/target3"/>
    <dgm:cxn modelId="{3BE18DB7-47B4-4E6B-9A5B-66442695B361}" type="presOf" srcId="{445C7998-7549-48B0-BD68-D4F0167F02E5}" destId="{BC35EE03-4121-4EF9-923D-7CB6D30D358D}" srcOrd="0" destOrd="0" presId="urn:microsoft.com/office/officeart/2005/8/layout/target3"/>
    <dgm:cxn modelId="{53357C2C-27A1-4461-96BC-4C2AE298DCA2}" type="presOf" srcId="{DAEA276B-ECF9-46F6-A7D3-4693B2D32BC4}" destId="{CDED6FE3-AD8F-4ACC-B6B8-710EDDD97598}" srcOrd="0" destOrd="0" presId="urn:microsoft.com/office/officeart/2005/8/layout/target3"/>
    <dgm:cxn modelId="{F83EE3F5-A8BD-41A6-AAE2-8497E82F0526}" type="presOf" srcId="{DAEA276B-ECF9-46F6-A7D3-4693B2D32BC4}" destId="{F69A1436-182C-465B-AD7F-FE48E0C090C1}" srcOrd="1" destOrd="0" presId="urn:microsoft.com/office/officeart/2005/8/layout/target3"/>
    <dgm:cxn modelId="{33781BBE-8A51-41E4-95C8-D5917361E7FE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53C0BC5-DACA-4356-996F-95E242CB7FB1}" type="presOf" srcId="{EBC41103-E2E5-4D48-9B4B-425520D3D098}" destId="{F969C235-9271-4D34-B740-D627A121CAD0}" srcOrd="1" destOrd="0" presId="urn:microsoft.com/office/officeart/2005/8/layout/target3"/>
    <dgm:cxn modelId="{16A8A8DF-07F0-46D5-82FE-D2E9415FDD08}" type="presOf" srcId="{EBC41103-E2E5-4D48-9B4B-425520D3D098}" destId="{50C2F88D-8688-44C2-A854-691F34009D3B}" srcOrd="0" destOrd="0" presId="urn:microsoft.com/office/officeart/2005/8/layout/target3"/>
    <dgm:cxn modelId="{B84E396E-D68B-4C0E-8CD8-CD063373FB33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83B0989-51D6-462D-A21B-179FD3B25A8C}" type="presOf" srcId="{019433A1-1324-4DE1-9E6F-32B851095F74}" destId="{A3817367-F2BC-482F-8832-FA00B51DCCF3}" srcOrd="0" destOrd="0" presId="urn:microsoft.com/office/officeart/2005/8/layout/target3"/>
    <dgm:cxn modelId="{A52AE9BE-F34F-45B2-B424-73D1BF4F0008}" type="presParOf" srcId="{71045F8C-00FA-488E-A7BD-E2E6753D979D}" destId="{3577EC6B-C980-4F34-8C69-4365E7B8FC8C}" srcOrd="0" destOrd="0" presId="urn:microsoft.com/office/officeart/2005/8/layout/target3"/>
    <dgm:cxn modelId="{8058751F-DB31-44A2-AB6B-B2CB088BCC46}" type="presParOf" srcId="{71045F8C-00FA-488E-A7BD-E2E6753D979D}" destId="{6940EB87-DC1D-4BC3-9408-9AC2E1FFC039}" srcOrd="1" destOrd="0" presId="urn:microsoft.com/office/officeart/2005/8/layout/target3"/>
    <dgm:cxn modelId="{83BD1126-71EC-4238-8582-4274B46D15A7}" type="presParOf" srcId="{71045F8C-00FA-488E-A7BD-E2E6753D979D}" destId="{BC35EE03-4121-4EF9-923D-7CB6D30D358D}" srcOrd="2" destOrd="0" presId="urn:microsoft.com/office/officeart/2005/8/layout/target3"/>
    <dgm:cxn modelId="{5CBFCA07-4F70-461B-8357-A4CE73B81CD6}" type="presParOf" srcId="{71045F8C-00FA-488E-A7BD-E2E6753D979D}" destId="{C95EEA27-3CBF-4645-A92D-9D8AF5C1CBFC}" srcOrd="3" destOrd="0" presId="urn:microsoft.com/office/officeart/2005/8/layout/target3"/>
    <dgm:cxn modelId="{C756A351-E28B-471D-ADC5-CE2CAAF93FC4}" type="presParOf" srcId="{71045F8C-00FA-488E-A7BD-E2E6753D979D}" destId="{851BB866-B6AE-4566-893F-4C635BA974FC}" srcOrd="4" destOrd="0" presId="urn:microsoft.com/office/officeart/2005/8/layout/target3"/>
    <dgm:cxn modelId="{43522BA8-4AB4-4C49-8FDC-D047E46C134F}" type="presParOf" srcId="{71045F8C-00FA-488E-A7BD-E2E6753D979D}" destId="{643EA938-EDE0-4533-ACCC-D2BD6F3A527C}" srcOrd="5" destOrd="0" presId="urn:microsoft.com/office/officeart/2005/8/layout/target3"/>
    <dgm:cxn modelId="{441CA7E9-82A5-41FB-BC1E-87C2CE61ECFF}" type="presParOf" srcId="{71045F8C-00FA-488E-A7BD-E2E6753D979D}" destId="{92F31B18-D66D-4CC7-89B9-378928DE877D}" srcOrd="6" destOrd="0" presId="urn:microsoft.com/office/officeart/2005/8/layout/target3"/>
    <dgm:cxn modelId="{C1E18213-7083-4400-A9F8-615E7270B2CC}" type="presParOf" srcId="{71045F8C-00FA-488E-A7BD-E2E6753D979D}" destId="{902074E1-B931-4618-97F1-FADBE82E9C3C}" srcOrd="7" destOrd="0" presId="urn:microsoft.com/office/officeart/2005/8/layout/target3"/>
    <dgm:cxn modelId="{3975567C-AB20-4B49-AC6F-DCF2C041A7AE}" type="presParOf" srcId="{71045F8C-00FA-488E-A7BD-E2E6753D979D}" destId="{A3817367-F2BC-482F-8832-FA00B51DCCF3}" srcOrd="8" destOrd="0" presId="urn:microsoft.com/office/officeart/2005/8/layout/target3"/>
    <dgm:cxn modelId="{D5C9F2E8-343A-4D0A-B4AE-5C4503FDFD76}" type="presParOf" srcId="{71045F8C-00FA-488E-A7BD-E2E6753D979D}" destId="{626ABFF6-56C8-4386-B662-68EC364EED9D}" srcOrd="9" destOrd="0" presId="urn:microsoft.com/office/officeart/2005/8/layout/target3"/>
    <dgm:cxn modelId="{BA986C12-8415-41AA-B249-D17301B40953}" type="presParOf" srcId="{71045F8C-00FA-488E-A7BD-E2E6753D979D}" destId="{6DB11F1C-D028-4800-9625-6611CA9DE6D4}" srcOrd="10" destOrd="0" presId="urn:microsoft.com/office/officeart/2005/8/layout/target3"/>
    <dgm:cxn modelId="{52B6F9AC-CCE9-49D0-A69C-0CC80CCF21A4}" type="presParOf" srcId="{71045F8C-00FA-488E-A7BD-E2E6753D979D}" destId="{CDED6FE3-AD8F-4ACC-B6B8-710EDDD97598}" srcOrd="11" destOrd="0" presId="urn:microsoft.com/office/officeart/2005/8/layout/target3"/>
    <dgm:cxn modelId="{C64B5C0C-CE24-496F-94AB-AF40F8A141AA}" type="presParOf" srcId="{71045F8C-00FA-488E-A7BD-E2E6753D979D}" destId="{397AC6D7-84A6-4150-958F-83C92D9ACF38}" srcOrd="12" destOrd="0" presId="urn:microsoft.com/office/officeart/2005/8/layout/target3"/>
    <dgm:cxn modelId="{30C95498-C49A-4837-8BA7-FE56BEBEEBA8}" type="presParOf" srcId="{71045F8C-00FA-488E-A7BD-E2E6753D979D}" destId="{D7419528-33A6-416D-9E64-B3F7915C5149}" srcOrd="13" destOrd="0" presId="urn:microsoft.com/office/officeart/2005/8/layout/target3"/>
    <dgm:cxn modelId="{E54FCDC2-3847-4919-AC31-15F7B9CB0EA0}" type="presParOf" srcId="{71045F8C-00FA-488E-A7BD-E2E6753D979D}" destId="{97289DF2-90F4-4EC2-A9FC-633B00BAB610}" srcOrd="14" destOrd="0" presId="urn:microsoft.com/office/officeart/2005/8/layout/target3"/>
    <dgm:cxn modelId="{78C58A46-7868-41A4-A608-A68839630FDB}" type="presParOf" srcId="{71045F8C-00FA-488E-A7BD-E2E6753D979D}" destId="{234EBA9D-95B4-4C20-A84E-6F65F1085DC6}" srcOrd="15" destOrd="0" presId="urn:microsoft.com/office/officeart/2005/8/layout/target3"/>
    <dgm:cxn modelId="{BFDB86CE-6EC4-4A44-BE0D-6F84D1696164}" type="presParOf" srcId="{71045F8C-00FA-488E-A7BD-E2E6753D979D}" destId="{12255512-213F-41DF-90A6-8B4CD74A2B52}" srcOrd="16" destOrd="0" presId="urn:microsoft.com/office/officeart/2005/8/layout/target3"/>
    <dgm:cxn modelId="{39A05616-4C5F-4727-8B80-3F28C315B42F}" type="presParOf" srcId="{71045F8C-00FA-488E-A7BD-E2E6753D979D}" destId="{50C2F88D-8688-44C2-A854-691F34009D3B}" srcOrd="17" destOrd="0" presId="urn:microsoft.com/office/officeart/2005/8/layout/target3"/>
    <dgm:cxn modelId="{F63C3F65-1202-47FB-9CEB-BBC8F7011EF4}" type="presParOf" srcId="{71045F8C-00FA-488E-A7BD-E2E6753D979D}" destId="{4D19AB04-24FA-40C2-B203-52AE3D15E171}" srcOrd="18" destOrd="0" presId="urn:microsoft.com/office/officeart/2005/8/layout/target3"/>
    <dgm:cxn modelId="{53F9DB1B-2733-4B71-B280-24C0E74D548E}" type="presParOf" srcId="{71045F8C-00FA-488E-A7BD-E2E6753D979D}" destId="{832BF48F-0145-4429-9E02-8FCA946CCE9E}" srcOrd="19" destOrd="0" presId="urn:microsoft.com/office/officeart/2005/8/layout/target3"/>
    <dgm:cxn modelId="{F436279E-549E-4E93-8AC8-8587CE0E7BA4}" type="presParOf" srcId="{71045F8C-00FA-488E-A7BD-E2E6753D979D}" destId="{E7297F21-D4FD-4A41-AE58-814D01A6B5E7}" srcOrd="20" destOrd="0" presId="urn:microsoft.com/office/officeart/2005/8/layout/target3"/>
    <dgm:cxn modelId="{C70CAA7B-403B-480A-A72B-9FD592F4BD6E}" type="presParOf" srcId="{71045F8C-00FA-488E-A7BD-E2E6753D979D}" destId="{F69A1436-182C-465B-AD7F-FE48E0C090C1}" srcOrd="21" destOrd="0" presId="urn:microsoft.com/office/officeart/2005/8/layout/target3"/>
    <dgm:cxn modelId="{1A845558-F582-42E9-8D1C-7C0C5197E0C7}" type="presParOf" srcId="{71045F8C-00FA-488E-A7BD-E2E6753D979D}" destId="{AA41A67C-3D3F-4AE9-9E0F-5D7F7BB2E741}" srcOrd="22" destOrd="0" presId="urn:microsoft.com/office/officeart/2005/8/layout/target3"/>
    <dgm:cxn modelId="{8305820D-7DF4-4D26-968A-9ADEBCE9E277}" type="presParOf" srcId="{71045F8C-00FA-488E-A7BD-E2E6753D979D}" destId="{F969C235-9271-4D34-B740-D627A121CAD0}" srcOrd="23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VY_32_INOVACE_17_PRÁCE S PRAVIDLY Č. PRAVOPISU 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9.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PRÁCE S PRAVIDLY Č. PRAVOPISU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avidl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1021558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3114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15616" y="476672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1359865"/>
              </p:ext>
            </p:extLst>
          </p:nvPr>
        </p:nvGraphicFramePr>
        <p:xfrm>
          <a:off x="827584" y="1916832"/>
          <a:ext cx="7416824" cy="348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  <a:gridCol w="49685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tabule, </a:t>
                      </a:r>
                      <a:r>
                        <a:rPr lang="cs-CZ" dirty="0" smtClean="0"/>
                        <a:t>Pravidla českého </a:t>
                      </a:r>
                      <a:r>
                        <a:rPr lang="cs-CZ" dirty="0" smtClean="0"/>
                        <a:t>pravopisu – tištěná nebo on-line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Procvičit spisovnou češtinu prostřednictvím  práce s Pravidly českého pravopisu, zlepšit orientaci v Pravidlech, vyhledávání spisovných variant slov, vyhledávání v </a:t>
                      </a:r>
                      <a:r>
                        <a:rPr lang="cs-CZ" dirty="0" err="1" smtClean="0"/>
                        <a:t>jaz</a:t>
                      </a:r>
                      <a:r>
                        <a:rPr lang="cs-CZ" dirty="0" smtClean="0"/>
                        <a:t>. příručkách on-line.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následuje vždy na snímku za úkolem.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5569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2276872"/>
            <a:ext cx="7632848" cy="3168352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PRÁCE </a:t>
            </a:r>
            <a:br>
              <a:rPr lang="cs-CZ" sz="8000" dirty="0" smtClean="0">
                <a:solidFill>
                  <a:srgbClr val="FFFF00"/>
                </a:solidFill>
              </a:rPr>
            </a:br>
            <a:r>
              <a:rPr lang="cs-CZ" sz="8000" dirty="0" smtClean="0">
                <a:solidFill>
                  <a:srgbClr val="FFFF00"/>
                </a:solidFill>
              </a:rPr>
              <a:t>S PRAVIDLY ČESKÉHO PRAVOPISU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5445224"/>
            <a:ext cx="6120680" cy="79208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SPISOVNÁ, NESPISOVNÁ ČJ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7433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0040"/>
            <a:ext cx="7704856" cy="732696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VYBER SPISOVNOU VARIANTU SLOVA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9416"/>
            <a:ext cx="8964488" cy="48463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dirty="0" smtClean="0"/>
              <a:t>1. ačkoli, ačkoliv</a:t>
            </a:r>
          </a:p>
          <a:p>
            <a:pPr marL="742950" indent="-742950">
              <a:buAutoNum type="arabicPeriod"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2. </a:t>
            </a:r>
            <a:r>
              <a:rPr lang="cs-CZ" sz="3600" dirty="0" err="1" smtClean="0"/>
              <a:t>manikura</a:t>
            </a:r>
            <a:r>
              <a:rPr lang="cs-CZ" sz="3600" dirty="0" smtClean="0"/>
              <a:t>, </a:t>
            </a:r>
            <a:r>
              <a:rPr lang="cs-CZ" sz="3600" dirty="0" err="1" smtClean="0"/>
              <a:t>manikůra</a:t>
            </a:r>
            <a:r>
              <a:rPr lang="cs-CZ" sz="3600" dirty="0" smtClean="0"/>
              <a:t>, manikúra</a:t>
            </a:r>
          </a:p>
          <a:p>
            <a:pPr marL="0" indent="0">
              <a:buNone/>
            </a:pPr>
            <a:r>
              <a:rPr lang="cs-CZ" sz="3600" dirty="0" smtClean="0"/>
              <a:t> </a:t>
            </a:r>
          </a:p>
          <a:p>
            <a:pPr marL="0" indent="0">
              <a:buNone/>
            </a:pPr>
            <a:r>
              <a:rPr lang="cs-CZ" sz="3600" dirty="0" smtClean="0"/>
              <a:t>3. alkoholismus, alkoholizmus,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</a:t>
            </a:r>
            <a:r>
              <a:rPr lang="cs-CZ" sz="3600" dirty="0" err="1" smtClean="0"/>
              <a:t>alkoholizmuz</a:t>
            </a: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4. akát, </a:t>
            </a:r>
            <a:r>
              <a:rPr lang="cs-CZ" sz="3600" dirty="0" err="1" smtClean="0"/>
              <a:t>agát</a:t>
            </a: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41172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332656"/>
            <a:ext cx="8604448" cy="65253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dirty="0" smtClean="0"/>
              <a:t>5. brýle, brejle</a:t>
            </a:r>
          </a:p>
          <a:p>
            <a:pPr marL="742950" indent="-742950">
              <a:buAutoNum type="arabicPeriod"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6. gentleman, </a:t>
            </a:r>
            <a:r>
              <a:rPr lang="cs-CZ" sz="3600" dirty="0" err="1" smtClean="0"/>
              <a:t>gentlemen</a:t>
            </a:r>
            <a:r>
              <a:rPr lang="cs-CZ" sz="3600" dirty="0" smtClean="0"/>
              <a:t>, džentlmen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7. na </a:t>
            </a:r>
            <a:r>
              <a:rPr lang="cs-CZ" sz="3600" dirty="0" err="1" smtClean="0"/>
              <a:t>levo</a:t>
            </a:r>
            <a:r>
              <a:rPr lang="cs-CZ" sz="3600" dirty="0" smtClean="0"/>
              <a:t>, nalevo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8. koncert, </a:t>
            </a:r>
            <a:r>
              <a:rPr lang="cs-CZ" sz="3600" dirty="0" err="1" smtClean="0"/>
              <a:t>konzert</a:t>
            </a:r>
            <a:r>
              <a:rPr lang="cs-CZ" sz="3600" dirty="0" smtClean="0"/>
              <a:t>, </a:t>
            </a:r>
            <a:r>
              <a:rPr lang="cs-CZ" sz="3600" dirty="0" err="1" smtClean="0"/>
              <a:t>konsert</a:t>
            </a: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9. judo, džudo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10. </a:t>
            </a:r>
            <a:r>
              <a:rPr lang="cs-CZ" sz="3600" dirty="0" err="1" smtClean="0"/>
              <a:t>vyjímka</a:t>
            </a:r>
            <a:r>
              <a:rPr lang="cs-CZ" sz="3600" dirty="0" smtClean="0"/>
              <a:t>, výjimka, </a:t>
            </a:r>
            <a:r>
              <a:rPr lang="cs-CZ" sz="3600" dirty="0" err="1" smtClean="0"/>
              <a:t>výjímka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140531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0040"/>
            <a:ext cx="7992888" cy="732696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ŘEŠENÍ – </a:t>
            </a:r>
            <a:r>
              <a:rPr lang="cs-CZ" u="sng" cap="none" dirty="0" smtClean="0"/>
              <a:t>spisovné varianty jsou označeny červeně</a:t>
            </a:r>
            <a:endParaRPr lang="cs-CZ" u="sng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25898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600" dirty="0" smtClean="0"/>
              <a:t>1. </a:t>
            </a:r>
            <a:r>
              <a:rPr lang="cs-CZ" sz="3600" dirty="0" smtClean="0">
                <a:solidFill>
                  <a:srgbClr val="FF0000"/>
                </a:solidFill>
              </a:rPr>
              <a:t>ačkoli, ačkoliv</a:t>
            </a:r>
          </a:p>
          <a:p>
            <a:pPr marL="0" indent="0">
              <a:buNone/>
            </a:pPr>
            <a:r>
              <a:rPr lang="cs-CZ" sz="3600" dirty="0" smtClean="0"/>
              <a:t>2. </a:t>
            </a:r>
            <a:r>
              <a:rPr lang="cs-CZ" sz="3600" dirty="0" err="1" smtClean="0"/>
              <a:t>manikura</a:t>
            </a:r>
            <a:r>
              <a:rPr lang="cs-CZ" sz="3600" dirty="0" smtClean="0"/>
              <a:t>, </a:t>
            </a:r>
            <a:r>
              <a:rPr lang="cs-CZ" sz="3600" dirty="0" err="1" smtClean="0"/>
              <a:t>manikůra</a:t>
            </a:r>
            <a:r>
              <a:rPr lang="cs-CZ" sz="3600" dirty="0" smtClean="0"/>
              <a:t>, </a:t>
            </a:r>
            <a:r>
              <a:rPr lang="cs-CZ" sz="3600" dirty="0" smtClean="0">
                <a:solidFill>
                  <a:srgbClr val="FF0000"/>
                </a:solidFill>
              </a:rPr>
              <a:t>manikúra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3. </a:t>
            </a:r>
            <a:r>
              <a:rPr lang="cs-CZ" sz="3600" dirty="0" smtClean="0">
                <a:solidFill>
                  <a:srgbClr val="FF0000"/>
                </a:solidFill>
              </a:rPr>
              <a:t>alkoholismus, alkoholizmus</a:t>
            </a:r>
            <a:r>
              <a:rPr lang="cs-CZ" sz="3600" dirty="0" smtClean="0"/>
              <a:t>,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</a:t>
            </a:r>
            <a:r>
              <a:rPr lang="cs-CZ" sz="3600" dirty="0" err="1" smtClean="0"/>
              <a:t>alkoholizmuz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4. </a:t>
            </a:r>
            <a:r>
              <a:rPr lang="cs-CZ" sz="3600" dirty="0" smtClean="0">
                <a:solidFill>
                  <a:srgbClr val="FF0000"/>
                </a:solidFill>
              </a:rPr>
              <a:t>akát</a:t>
            </a:r>
            <a:r>
              <a:rPr lang="cs-CZ" sz="3600" dirty="0" smtClean="0"/>
              <a:t>, </a:t>
            </a:r>
            <a:r>
              <a:rPr lang="cs-CZ" sz="3600" dirty="0" err="1" smtClean="0"/>
              <a:t>agát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5. </a:t>
            </a:r>
            <a:r>
              <a:rPr lang="cs-CZ" sz="3600" dirty="0">
                <a:solidFill>
                  <a:srgbClr val="FF0000"/>
                </a:solidFill>
              </a:rPr>
              <a:t>brýle, </a:t>
            </a:r>
            <a:r>
              <a:rPr lang="cs-CZ" sz="3600" dirty="0" smtClean="0">
                <a:solidFill>
                  <a:srgbClr val="FF0000"/>
                </a:solidFill>
              </a:rPr>
              <a:t>brejle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/>
              <a:t>6. </a:t>
            </a:r>
            <a:r>
              <a:rPr lang="cs-CZ" sz="3600" dirty="0">
                <a:solidFill>
                  <a:srgbClr val="FF0000"/>
                </a:solidFill>
              </a:rPr>
              <a:t>gentleman</a:t>
            </a:r>
            <a:r>
              <a:rPr lang="cs-CZ" sz="3600" dirty="0"/>
              <a:t>, </a:t>
            </a:r>
            <a:r>
              <a:rPr lang="cs-CZ" sz="3600" dirty="0" err="1"/>
              <a:t>gentlemen</a:t>
            </a:r>
            <a:r>
              <a:rPr lang="cs-CZ" sz="3600" dirty="0"/>
              <a:t>, </a:t>
            </a:r>
            <a:r>
              <a:rPr lang="cs-CZ" sz="3600" dirty="0" smtClean="0">
                <a:solidFill>
                  <a:srgbClr val="FF0000"/>
                </a:solidFill>
              </a:rPr>
              <a:t>džentlmen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/>
              <a:t>7. </a:t>
            </a:r>
            <a:r>
              <a:rPr lang="cs-CZ" sz="3600" dirty="0" smtClean="0"/>
              <a:t>na </a:t>
            </a:r>
            <a:r>
              <a:rPr lang="cs-CZ" sz="3600" dirty="0" err="1" smtClean="0"/>
              <a:t>levo</a:t>
            </a:r>
            <a:r>
              <a:rPr lang="cs-CZ" sz="3600" dirty="0" smtClean="0"/>
              <a:t>, </a:t>
            </a:r>
            <a:r>
              <a:rPr lang="cs-CZ" sz="3600" dirty="0" smtClean="0">
                <a:solidFill>
                  <a:srgbClr val="FF0000"/>
                </a:solidFill>
              </a:rPr>
              <a:t>nalevo</a:t>
            </a:r>
          </a:p>
          <a:p>
            <a:pPr marL="0" indent="0">
              <a:buNone/>
            </a:pPr>
            <a:r>
              <a:rPr lang="cs-CZ" sz="3600" dirty="0" smtClean="0"/>
              <a:t>8</a:t>
            </a:r>
            <a:r>
              <a:rPr lang="cs-CZ" sz="3600" dirty="0"/>
              <a:t>. </a:t>
            </a:r>
            <a:r>
              <a:rPr lang="cs-CZ" sz="3600" dirty="0">
                <a:solidFill>
                  <a:srgbClr val="FF0000"/>
                </a:solidFill>
              </a:rPr>
              <a:t>koncert</a:t>
            </a:r>
            <a:r>
              <a:rPr lang="cs-CZ" sz="3600" dirty="0"/>
              <a:t>, </a:t>
            </a:r>
            <a:r>
              <a:rPr lang="cs-CZ" sz="3600" dirty="0" err="1"/>
              <a:t>konzert</a:t>
            </a:r>
            <a:r>
              <a:rPr lang="cs-CZ" sz="3600" dirty="0"/>
              <a:t>, </a:t>
            </a:r>
            <a:r>
              <a:rPr lang="cs-CZ" sz="3600" dirty="0" err="1" smtClean="0"/>
              <a:t>konsert</a:t>
            </a:r>
            <a:endParaRPr lang="cs-CZ" sz="3600" dirty="0"/>
          </a:p>
          <a:p>
            <a:pPr marL="0" indent="0">
              <a:buNone/>
            </a:pPr>
            <a:r>
              <a:rPr lang="cs-CZ" sz="3600" dirty="0"/>
              <a:t>9. </a:t>
            </a:r>
            <a:r>
              <a:rPr lang="cs-CZ" sz="3600" dirty="0">
                <a:solidFill>
                  <a:srgbClr val="FF0000"/>
                </a:solidFill>
              </a:rPr>
              <a:t>judo, </a:t>
            </a:r>
            <a:r>
              <a:rPr lang="cs-CZ" sz="3600" dirty="0" smtClean="0">
                <a:solidFill>
                  <a:srgbClr val="FF0000"/>
                </a:solidFill>
              </a:rPr>
              <a:t>džudo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/>
              <a:t>10. </a:t>
            </a:r>
            <a:r>
              <a:rPr lang="cs-CZ" sz="3600" dirty="0" err="1"/>
              <a:t>vyjímka</a:t>
            </a:r>
            <a:r>
              <a:rPr lang="cs-CZ" sz="3600" dirty="0"/>
              <a:t>, </a:t>
            </a:r>
            <a:r>
              <a:rPr lang="cs-CZ" sz="3600" dirty="0">
                <a:solidFill>
                  <a:srgbClr val="FF0000"/>
                </a:solidFill>
              </a:rPr>
              <a:t>výjimka</a:t>
            </a:r>
            <a:r>
              <a:rPr lang="cs-CZ" sz="3600" dirty="0"/>
              <a:t>, </a:t>
            </a:r>
            <a:r>
              <a:rPr lang="cs-CZ" sz="3600" dirty="0" err="1"/>
              <a:t>výjímka</a:t>
            </a: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8230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u="sng" dirty="0" smtClean="0"/>
              <a:t>POUŽIJ DANÁ SLOVA SPRÁVNĚ VE VĚTĚ 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04864"/>
            <a:ext cx="7300664" cy="4250872"/>
          </a:xfrm>
        </p:spPr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sz="4000" dirty="0" smtClean="0"/>
              <a:t>typ  x  tip</a:t>
            </a:r>
          </a:p>
          <a:p>
            <a:pPr marL="742950" indent="-742950">
              <a:buAutoNum type="arabicPeriod"/>
            </a:pPr>
            <a:endParaRPr lang="cs-CZ" sz="4000" dirty="0" smtClean="0"/>
          </a:p>
          <a:p>
            <a:pPr marL="742950" indent="-742950">
              <a:buAutoNum type="arabicPeriod"/>
            </a:pPr>
            <a:endParaRPr lang="cs-CZ" sz="4000" dirty="0" smtClean="0"/>
          </a:p>
          <a:p>
            <a:pPr marL="742950" indent="-742950">
              <a:buAutoNum type="arabicPeriod"/>
            </a:pPr>
            <a:r>
              <a:rPr lang="cs-CZ" sz="4000" dirty="0" smtClean="0"/>
              <a:t>balící  x  balicí</a:t>
            </a:r>
          </a:p>
          <a:p>
            <a:pPr marL="742950" indent="-742950">
              <a:buAutoNum type="arabicPeriod"/>
            </a:pPr>
            <a:endParaRPr lang="cs-CZ" sz="4000" dirty="0"/>
          </a:p>
          <a:p>
            <a:pPr marL="0" indent="0">
              <a:buNone/>
            </a:pPr>
            <a:r>
              <a:rPr lang="cs-CZ" sz="3600" dirty="0" smtClean="0"/>
              <a:t>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96325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ŘEŠENÍ 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7300664" cy="54030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sz="3600" u="sng" dirty="0" smtClean="0"/>
              <a:t>TYP X TIP</a:t>
            </a:r>
          </a:p>
          <a:p>
            <a:pPr marL="0" indent="0">
              <a:buNone/>
            </a:pPr>
            <a:r>
              <a:rPr lang="cs-CZ" sz="3600" dirty="0" smtClean="0"/>
              <a:t>Takový typ mobilního telefonu tady nemáme.</a:t>
            </a:r>
          </a:p>
          <a:p>
            <a:pPr marL="0" indent="0">
              <a:buNone/>
            </a:pPr>
            <a:r>
              <a:rPr lang="cs-CZ" sz="3600" dirty="0" smtClean="0"/>
              <a:t>Můj tip na vítěze nevyšel.</a:t>
            </a: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2. </a:t>
            </a:r>
            <a:r>
              <a:rPr lang="cs-CZ" sz="3600" u="sng" dirty="0" smtClean="0"/>
              <a:t>BALÍCÍ X BALICÍ</a:t>
            </a:r>
          </a:p>
          <a:p>
            <a:pPr marL="0" indent="0">
              <a:buNone/>
            </a:pPr>
            <a:r>
              <a:rPr lang="cs-CZ" sz="3600" dirty="0" smtClean="0"/>
              <a:t>Žena balící dárky poslouchala rádio.</a:t>
            </a:r>
          </a:p>
          <a:p>
            <a:pPr marL="0" indent="0">
              <a:buNone/>
            </a:pPr>
            <a:r>
              <a:rPr lang="cs-CZ" sz="3600" dirty="0" smtClean="0"/>
              <a:t>Nemáme doma žádný balicí papír.</a:t>
            </a:r>
            <a:endParaRPr lang="cs-CZ" sz="3600" dirty="0"/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17460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Dej slova v závorce do správného tvaru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7228656" cy="4466896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s __________   (myši)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bez __________ (asparágus)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hotel s _________ (apartmá)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s ________________  (obě ruce)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v ________________(balíčky)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s ____________ (koně)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o ____________ (nemoci</a:t>
            </a:r>
            <a:r>
              <a:rPr lang="cs-CZ" sz="3200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pane __________ (správce) -5.pád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79246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s myšmi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bez asparágu i </a:t>
            </a:r>
            <a:r>
              <a:rPr lang="cs-CZ" sz="3200" dirty="0" err="1" smtClean="0"/>
              <a:t>asparágusu</a:t>
            </a: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hotel s apartmá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s oběma rukama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v balíčcích i v balíčkách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s koňmi i s koni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o nemocech i o </a:t>
            </a:r>
            <a:r>
              <a:rPr lang="cs-CZ" sz="3200" dirty="0" smtClean="0"/>
              <a:t>nemocích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pane správce!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7088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DOPLŇ SPRÁVNĚ –I,-Y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3600" dirty="0" smtClean="0"/>
              <a:t>K posunování nábytku nám slouží </a:t>
            </a:r>
            <a:r>
              <a:rPr lang="cs-CZ" sz="3600" dirty="0" err="1" smtClean="0"/>
              <a:t>l_žiny</a:t>
            </a:r>
            <a:r>
              <a:rPr lang="cs-CZ" sz="3600" dirty="0" smtClean="0"/>
              <a:t>.</a:t>
            </a:r>
          </a:p>
          <a:p>
            <a:pPr marL="742950" indent="-742950">
              <a:buFont typeface="+mj-lt"/>
              <a:buAutoNum type="arabicPeriod"/>
            </a:pPr>
            <a:endParaRPr lang="cs-CZ" sz="3600" dirty="0"/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/>
              <a:t>V dřívějších dobách běžně docházelo k </a:t>
            </a:r>
            <a:r>
              <a:rPr lang="cs-CZ" sz="3600" dirty="0" err="1" smtClean="0"/>
              <a:t>vym_tání</a:t>
            </a:r>
            <a:r>
              <a:rPr lang="cs-CZ" sz="3600" dirty="0" smtClean="0"/>
              <a:t> ďábla.</a:t>
            </a:r>
          </a:p>
          <a:p>
            <a:pPr marL="742950" indent="-742950">
              <a:buFont typeface="+mj-lt"/>
              <a:buAutoNum type="arabicPeriod"/>
            </a:pPr>
            <a:endParaRPr lang="cs-CZ" sz="3600" dirty="0"/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/>
              <a:t>L__</a:t>
            </a:r>
            <a:r>
              <a:rPr lang="cs-CZ" sz="3600" dirty="0" err="1" smtClean="0"/>
              <a:t>ska</a:t>
            </a:r>
            <a:r>
              <a:rPr lang="cs-CZ" sz="3600" dirty="0" smtClean="0"/>
              <a:t> černá je vodní pták.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1324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3600" dirty="0" smtClean="0"/>
              <a:t>K posunování nábytku nám slouží </a:t>
            </a:r>
            <a:r>
              <a:rPr lang="cs-CZ" sz="3600" dirty="0" smtClean="0">
                <a:solidFill>
                  <a:srgbClr val="FF0000"/>
                </a:solidFill>
              </a:rPr>
              <a:t>ližiny</a:t>
            </a:r>
            <a:r>
              <a:rPr lang="cs-CZ" sz="3600" dirty="0" smtClean="0"/>
              <a:t>.</a:t>
            </a:r>
          </a:p>
          <a:p>
            <a:pPr marL="742950" indent="-742950">
              <a:buFont typeface="+mj-lt"/>
              <a:buAutoNum type="arabicPeriod"/>
            </a:pPr>
            <a:endParaRPr lang="cs-CZ" sz="3600" dirty="0"/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/>
              <a:t>V dřívějších dobách běžně docházelo k </a:t>
            </a:r>
            <a:r>
              <a:rPr lang="cs-CZ" sz="3600" dirty="0" smtClean="0">
                <a:solidFill>
                  <a:srgbClr val="FF0000"/>
                </a:solidFill>
              </a:rPr>
              <a:t>vymítání </a:t>
            </a:r>
            <a:r>
              <a:rPr lang="cs-CZ" sz="3600" dirty="0" smtClean="0"/>
              <a:t>ďábla.</a:t>
            </a:r>
          </a:p>
          <a:p>
            <a:pPr marL="742950" indent="-742950">
              <a:buFont typeface="+mj-lt"/>
              <a:buAutoNum type="arabicPeriod"/>
            </a:pPr>
            <a:endParaRPr lang="cs-CZ" sz="3600" dirty="0"/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solidFill>
                  <a:srgbClr val="FF0000"/>
                </a:solidFill>
              </a:rPr>
              <a:t>Lyska</a:t>
            </a:r>
            <a:r>
              <a:rPr lang="cs-CZ" sz="3600" dirty="0" smtClean="0"/>
              <a:t> černá je vodní pták.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04629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7024744" cy="1143000"/>
          </a:xfrm>
        </p:spPr>
        <p:txBody>
          <a:bodyPr/>
          <a:lstStyle/>
          <a:p>
            <a:r>
              <a:rPr lang="cs-CZ" dirty="0"/>
              <a:t>ZDROJE A ODKAZY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844824"/>
            <a:ext cx="6705193" cy="3987805"/>
          </a:xfrm>
        </p:spPr>
        <p:txBody>
          <a:bodyPr>
            <a:normAutofit/>
          </a:bodyPr>
          <a:lstStyle/>
          <a:p>
            <a:r>
              <a:rPr lang="cs-CZ" dirty="0" smtClean="0"/>
              <a:t>STÝBLÍK</a:t>
            </a:r>
            <a:r>
              <a:rPr lang="cs-CZ" dirty="0"/>
              <a:t>, Vlastimil a kol. </a:t>
            </a:r>
            <a:r>
              <a:rPr lang="cs-CZ" i="1" dirty="0"/>
              <a:t>Český jazyk pro 9.ročník základní školy</a:t>
            </a:r>
            <a:r>
              <a:rPr lang="cs-CZ" dirty="0"/>
              <a:t>. Praha: SPN - pedagogické nakladatelství, 1998, ISBN 80-85937-87-5</a:t>
            </a:r>
            <a:r>
              <a:rPr lang="cs-CZ" dirty="0" smtClean="0"/>
              <a:t>.</a:t>
            </a:r>
          </a:p>
          <a:p>
            <a:r>
              <a:rPr lang="cs-CZ" dirty="0">
                <a:hlinkClick r:id="rId2"/>
              </a:rPr>
              <a:t>http://www.pravidla.cz/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8805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446</TotalTime>
  <Words>472</Words>
  <Application>Microsoft Office PowerPoint</Application>
  <PresentationFormat>Předvádění na obrazovce (4:3)</PresentationFormat>
  <Paragraphs>100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Prezentace aplikace PowerPoint</vt:lpstr>
      <vt:lpstr>Anotace</vt:lpstr>
      <vt:lpstr>PRÁCE  S PRAVIDLY ČESKÉHO PRAVOPISU</vt:lpstr>
      <vt:lpstr>VYBER SPISOVNOU VARIANTU SLOVA</vt:lpstr>
      <vt:lpstr>Prezentace aplikace PowerPoint</vt:lpstr>
      <vt:lpstr>ŘEŠENÍ – spisovné varianty jsou označeny červeně</vt:lpstr>
      <vt:lpstr>POUŽIJ DANÁ SLOVA SPRÁVNĚ VE VĚTĚ </vt:lpstr>
      <vt:lpstr>ŘEŠENÍ </vt:lpstr>
      <vt:lpstr>Dej slova v závorce do správného tvaru</vt:lpstr>
      <vt:lpstr>ŘEŠENÍ</vt:lpstr>
      <vt:lpstr>DOPLŇ SPRÁVNĚ –I,-Y</vt:lpstr>
      <vt:lpstr>ŘEŠENÍ</vt:lpstr>
      <vt:lpstr>ZDROJE A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SPISOVNÁ, NESPISOVNÁ ČJ</dc:title>
  <dc:creator>Steidlová</dc:creator>
  <cp:lastModifiedBy>Steidlová</cp:lastModifiedBy>
  <cp:revision>21</cp:revision>
  <dcterms:created xsi:type="dcterms:W3CDTF">2012-08-27T19:52:51Z</dcterms:created>
  <dcterms:modified xsi:type="dcterms:W3CDTF">2012-09-02T12:24:51Z</dcterms:modified>
</cp:coreProperties>
</file>