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62" r:id="rId5"/>
    <p:sldId id="259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2" r:id="rId14"/>
    <p:sldId id="271" r:id="rId15"/>
    <p:sldId id="289" r:id="rId16"/>
    <p:sldId id="279" r:id="rId17"/>
    <p:sldId id="280" r:id="rId18"/>
    <p:sldId id="283" r:id="rId19"/>
    <p:sldId id="282" r:id="rId20"/>
    <p:sldId id="281" r:id="rId21"/>
    <p:sldId id="284" r:id="rId22"/>
    <p:sldId id="288" r:id="rId23"/>
    <p:sldId id="286" r:id="rId24"/>
    <p:sldId id="285" r:id="rId25"/>
    <p:sldId id="287" r:id="rId26"/>
    <p:sldId id="273" r:id="rId27"/>
    <p:sldId id="274" r:id="rId28"/>
    <p:sldId id="275" r:id="rId29"/>
    <p:sldId id="294" r:id="rId30"/>
    <p:sldId id="277" r:id="rId31"/>
    <p:sldId id="292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29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VY_32_INOVACE_18_RISKUJ  9. ROČNÍK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RISKUJ 9. ROČNÍK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CB8D7E-07DA-4EA1-8BF1-38DB2304B060}" type="presOf" srcId="{EBC41103-E2E5-4D48-9B4B-425520D3D098}" destId="{50C2F88D-8688-44C2-A854-691F34009D3B}" srcOrd="0" destOrd="0" presId="urn:microsoft.com/office/officeart/2005/8/layout/target3"/>
    <dgm:cxn modelId="{8F9E763F-45DF-4AC0-B197-F87F34CE1C5F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BA8CCFE-DA14-4886-92EB-961C37EC022A}" type="presOf" srcId="{C73C7642-F245-4585-8F88-243F9FAEF6CA}" destId="{AA41A67C-3D3F-4AE9-9E0F-5D7F7BB2E741}" srcOrd="1" destOrd="0" presId="urn:microsoft.com/office/officeart/2005/8/layout/target3"/>
    <dgm:cxn modelId="{7DDA8139-C79F-4FAE-9A15-1BE502AAD0FD}" type="presOf" srcId="{019433A1-1324-4DE1-9E6F-32B851095F74}" destId="{E7297F21-D4FD-4A41-AE58-814D01A6B5E7}" srcOrd="1" destOrd="0" presId="urn:microsoft.com/office/officeart/2005/8/layout/target3"/>
    <dgm:cxn modelId="{2C3A8260-EDB8-4D31-BCB9-147F5EDF455D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E4E8859-1DE8-4002-A55C-F077C0D3D8BE}" type="presOf" srcId="{445C7998-7549-48B0-BD68-D4F0167F02E5}" destId="{4D19AB04-24FA-40C2-B203-52AE3D15E171}" srcOrd="1" destOrd="0" presId="urn:microsoft.com/office/officeart/2005/8/layout/target3"/>
    <dgm:cxn modelId="{95EDA830-4174-49E1-804A-49C9DDA3A39A}" type="presOf" srcId="{FBBFC3EA-9D9D-4F3A-BEA6-9C2C0E46BF20}" destId="{832BF48F-0145-4429-9E02-8FCA946CCE9E}" srcOrd="1" destOrd="0" presId="urn:microsoft.com/office/officeart/2005/8/layout/target3"/>
    <dgm:cxn modelId="{E41E4312-8B5A-4E91-B74B-0057AAD19325}" type="presOf" srcId="{019433A1-1324-4DE1-9E6F-32B851095F74}" destId="{A3817367-F2BC-482F-8832-FA00B51DCCF3}" srcOrd="0" destOrd="0" presId="urn:microsoft.com/office/officeart/2005/8/layout/target3"/>
    <dgm:cxn modelId="{728422E1-F1FE-4D22-8040-5FE7A2829294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938DF13-917D-458B-A86B-1CC30EF258E2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FE43F8E-E54C-4993-A6A2-0F5D7881D634}" type="presOf" srcId="{39F8B381-5807-488E-AC22-73DD4140ED4A}" destId="{71045F8C-00FA-488E-A7BD-E2E6753D979D}" srcOrd="0" destOrd="0" presId="urn:microsoft.com/office/officeart/2005/8/layout/target3"/>
    <dgm:cxn modelId="{9412BB42-7ECC-415C-9364-B9FDB5E3F426}" type="presOf" srcId="{445C7998-7549-48B0-BD68-D4F0167F02E5}" destId="{BC35EE03-4121-4EF9-923D-7CB6D30D358D}" srcOrd="0" destOrd="0" presId="urn:microsoft.com/office/officeart/2005/8/layout/target3"/>
    <dgm:cxn modelId="{74CBC7FF-E355-488C-A4AB-EEFBBAE1B105}" type="presOf" srcId="{C73C7642-F245-4585-8F88-243F9FAEF6CA}" destId="{97289DF2-90F4-4EC2-A9FC-633B00BAB610}" srcOrd="0" destOrd="0" presId="urn:microsoft.com/office/officeart/2005/8/layout/target3"/>
    <dgm:cxn modelId="{B88F86F5-40FD-49CA-AF8E-19990785116B}" type="presParOf" srcId="{71045F8C-00FA-488E-A7BD-E2E6753D979D}" destId="{3577EC6B-C980-4F34-8C69-4365E7B8FC8C}" srcOrd="0" destOrd="0" presId="urn:microsoft.com/office/officeart/2005/8/layout/target3"/>
    <dgm:cxn modelId="{F67882D4-891B-49A6-B221-159F2B3E8675}" type="presParOf" srcId="{71045F8C-00FA-488E-A7BD-E2E6753D979D}" destId="{6940EB87-DC1D-4BC3-9408-9AC2E1FFC039}" srcOrd="1" destOrd="0" presId="urn:microsoft.com/office/officeart/2005/8/layout/target3"/>
    <dgm:cxn modelId="{F99C625D-609C-4CB5-BA94-542F22FAC51E}" type="presParOf" srcId="{71045F8C-00FA-488E-A7BD-E2E6753D979D}" destId="{BC35EE03-4121-4EF9-923D-7CB6D30D358D}" srcOrd="2" destOrd="0" presId="urn:microsoft.com/office/officeart/2005/8/layout/target3"/>
    <dgm:cxn modelId="{B1104200-F345-452C-853F-B41AFC3DEC39}" type="presParOf" srcId="{71045F8C-00FA-488E-A7BD-E2E6753D979D}" destId="{C95EEA27-3CBF-4645-A92D-9D8AF5C1CBFC}" srcOrd="3" destOrd="0" presId="urn:microsoft.com/office/officeart/2005/8/layout/target3"/>
    <dgm:cxn modelId="{0E181108-9D03-46B6-A10F-969399981620}" type="presParOf" srcId="{71045F8C-00FA-488E-A7BD-E2E6753D979D}" destId="{851BB866-B6AE-4566-893F-4C635BA974FC}" srcOrd="4" destOrd="0" presId="urn:microsoft.com/office/officeart/2005/8/layout/target3"/>
    <dgm:cxn modelId="{AAC21AB9-262B-40A7-9875-B217CC1BB5E5}" type="presParOf" srcId="{71045F8C-00FA-488E-A7BD-E2E6753D979D}" destId="{643EA938-EDE0-4533-ACCC-D2BD6F3A527C}" srcOrd="5" destOrd="0" presId="urn:microsoft.com/office/officeart/2005/8/layout/target3"/>
    <dgm:cxn modelId="{2E7B1D24-0904-457A-8573-49129944EECD}" type="presParOf" srcId="{71045F8C-00FA-488E-A7BD-E2E6753D979D}" destId="{92F31B18-D66D-4CC7-89B9-378928DE877D}" srcOrd="6" destOrd="0" presId="urn:microsoft.com/office/officeart/2005/8/layout/target3"/>
    <dgm:cxn modelId="{280B276E-0DF4-46E3-A57C-25F90FDA6218}" type="presParOf" srcId="{71045F8C-00FA-488E-A7BD-E2E6753D979D}" destId="{902074E1-B931-4618-97F1-FADBE82E9C3C}" srcOrd="7" destOrd="0" presId="urn:microsoft.com/office/officeart/2005/8/layout/target3"/>
    <dgm:cxn modelId="{2E23DADB-25BC-4A00-BA56-DD142FAD060A}" type="presParOf" srcId="{71045F8C-00FA-488E-A7BD-E2E6753D979D}" destId="{A3817367-F2BC-482F-8832-FA00B51DCCF3}" srcOrd="8" destOrd="0" presId="urn:microsoft.com/office/officeart/2005/8/layout/target3"/>
    <dgm:cxn modelId="{2E338117-802B-4D87-9617-822A46F9A774}" type="presParOf" srcId="{71045F8C-00FA-488E-A7BD-E2E6753D979D}" destId="{626ABFF6-56C8-4386-B662-68EC364EED9D}" srcOrd="9" destOrd="0" presId="urn:microsoft.com/office/officeart/2005/8/layout/target3"/>
    <dgm:cxn modelId="{EDA341D1-0595-4623-81E3-04AFCB12A59D}" type="presParOf" srcId="{71045F8C-00FA-488E-A7BD-E2E6753D979D}" destId="{6DB11F1C-D028-4800-9625-6611CA9DE6D4}" srcOrd="10" destOrd="0" presId="urn:microsoft.com/office/officeart/2005/8/layout/target3"/>
    <dgm:cxn modelId="{CA7241F1-C687-45FB-9241-0036E172D0FE}" type="presParOf" srcId="{71045F8C-00FA-488E-A7BD-E2E6753D979D}" destId="{CDED6FE3-AD8F-4ACC-B6B8-710EDDD97598}" srcOrd="11" destOrd="0" presId="urn:microsoft.com/office/officeart/2005/8/layout/target3"/>
    <dgm:cxn modelId="{1F28991F-83A4-4A75-A375-2C71B22FDDF5}" type="presParOf" srcId="{71045F8C-00FA-488E-A7BD-E2E6753D979D}" destId="{397AC6D7-84A6-4150-958F-83C92D9ACF38}" srcOrd="12" destOrd="0" presId="urn:microsoft.com/office/officeart/2005/8/layout/target3"/>
    <dgm:cxn modelId="{7F438FAB-3E4A-4DFA-B79D-2C0DD12BC3A2}" type="presParOf" srcId="{71045F8C-00FA-488E-A7BD-E2E6753D979D}" destId="{D7419528-33A6-416D-9E64-B3F7915C5149}" srcOrd="13" destOrd="0" presId="urn:microsoft.com/office/officeart/2005/8/layout/target3"/>
    <dgm:cxn modelId="{329ACF2C-48A9-435A-BF84-B3E742D4F920}" type="presParOf" srcId="{71045F8C-00FA-488E-A7BD-E2E6753D979D}" destId="{97289DF2-90F4-4EC2-A9FC-633B00BAB610}" srcOrd="14" destOrd="0" presId="urn:microsoft.com/office/officeart/2005/8/layout/target3"/>
    <dgm:cxn modelId="{F2918F27-C988-4E80-B1CA-F77C198140FE}" type="presParOf" srcId="{71045F8C-00FA-488E-A7BD-E2E6753D979D}" destId="{234EBA9D-95B4-4C20-A84E-6F65F1085DC6}" srcOrd="15" destOrd="0" presId="urn:microsoft.com/office/officeart/2005/8/layout/target3"/>
    <dgm:cxn modelId="{05CC7899-75B1-4B11-A62F-1250DEE8596C}" type="presParOf" srcId="{71045F8C-00FA-488E-A7BD-E2E6753D979D}" destId="{12255512-213F-41DF-90A6-8B4CD74A2B52}" srcOrd="16" destOrd="0" presId="urn:microsoft.com/office/officeart/2005/8/layout/target3"/>
    <dgm:cxn modelId="{3CC1AC5A-8984-4BDD-82C3-9164982B30BC}" type="presParOf" srcId="{71045F8C-00FA-488E-A7BD-E2E6753D979D}" destId="{50C2F88D-8688-44C2-A854-691F34009D3B}" srcOrd="17" destOrd="0" presId="urn:microsoft.com/office/officeart/2005/8/layout/target3"/>
    <dgm:cxn modelId="{57E495B9-C977-41A5-9A9F-E4BE6ABF1E1C}" type="presParOf" srcId="{71045F8C-00FA-488E-A7BD-E2E6753D979D}" destId="{4D19AB04-24FA-40C2-B203-52AE3D15E171}" srcOrd="18" destOrd="0" presId="urn:microsoft.com/office/officeart/2005/8/layout/target3"/>
    <dgm:cxn modelId="{79087B59-77ED-4C9F-B396-8D18CE0D0223}" type="presParOf" srcId="{71045F8C-00FA-488E-A7BD-E2E6753D979D}" destId="{832BF48F-0145-4429-9E02-8FCA946CCE9E}" srcOrd="19" destOrd="0" presId="urn:microsoft.com/office/officeart/2005/8/layout/target3"/>
    <dgm:cxn modelId="{659EBBBC-E2C6-4376-9B3B-DB27A14A2AF1}" type="presParOf" srcId="{71045F8C-00FA-488E-A7BD-E2E6753D979D}" destId="{E7297F21-D4FD-4A41-AE58-814D01A6B5E7}" srcOrd="20" destOrd="0" presId="urn:microsoft.com/office/officeart/2005/8/layout/target3"/>
    <dgm:cxn modelId="{BEF0F828-43F4-47B2-A8A0-37B6ABEE533C}" type="presParOf" srcId="{71045F8C-00FA-488E-A7BD-E2E6753D979D}" destId="{F69A1436-182C-465B-AD7F-FE48E0C090C1}" srcOrd="21" destOrd="0" presId="urn:microsoft.com/office/officeart/2005/8/layout/target3"/>
    <dgm:cxn modelId="{78AFDDD3-F4EB-4DAD-BB16-EEBA42710623}" type="presParOf" srcId="{71045F8C-00FA-488E-A7BD-E2E6753D979D}" destId="{AA41A67C-3D3F-4AE9-9E0F-5D7F7BB2E741}" srcOrd="22" destOrd="0" presId="urn:microsoft.com/office/officeart/2005/8/layout/target3"/>
    <dgm:cxn modelId="{E36D1B34-07CC-4993-8062-F1BC26F001BC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Mgr. Vendula </a:t>
          </a:r>
          <a:r>
            <a:rPr lang="cs-CZ" sz="1300" kern="1200" dirty="0" err="1" smtClean="0"/>
            <a:t>Steidlová</a:t>
          </a:r>
          <a:r>
            <a:rPr lang="cs-CZ" sz="1300" kern="1200" dirty="0" smtClean="0"/>
            <a:t>  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VY_32_INOVACE_18_RISKUJ  9. ROČNÍK 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ČESKÝ JAZYK 9. 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RISKUJ 9. ROČNÍK 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26" Type="http://schemas.openxmlformats.org/officeDocument/2006/relationships/slide" Target="slide30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5" Type="http://schemas.openxmlformats.org/officeDocument/2006/relationships/slide" Target="slide29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24" Type="http://schemas.openxmlformats.org/officeDocument/2006/relationships/slide" Target="slide28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23" Type="http://schemas.openxmlformats.org/officeDocument/2006/relationships/slide" Target="slide27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89812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687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4622597"/>
              </p:ext>
            </p:extLst>
          </p:nvPr>
        </p:nvGraphicFramePr>
        <p:xfrm>
          <a:off x="827584" y="1916832"/>
          <a:ext cx="7416824" cy="4312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4968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Formou </a:t>
                      </a:r>
                      <a:r>
                        <a:rPr lang="cs-CZ" dirty="0" smtClean="0"/>
                        <a:t>soutěže </a:t>
                      </a:r>
                      <a:r>
                        <a:rPr lang="cs-CZ" dirty="0" smtClean="0"/>
                        <a:t>procvičit </a:t>
                      </a:r>
                      <a:r>
                        <a:rPr lang="cs-CZ" dirty="0" smtClean="0"/>
                        <a:t>učivo </a:t>
                      </a:r>
                      <a:r>
                        <a:rPr lang="cs-CZ" dirty="0" smtClean="0"/>
                        <a:t>mluvnice českého jazyka. Otázky jsou rozděleny do 5 kategorií – </a:t>
                      </a:r>
                      <a:r>
                        <a:rPr lang="cs-CZ" dirty="0" smtClean="0"/>
                        <a:t>pravopis velkých písmen, druhy </a:t>
                      </a:r>
                      <a:r>
                        <a:rPr lang="cs-CZ" dirty="0" err="1" smtClean="0"/>
                        <a:t>ved</a:t>
                      </a:r>
                      <a:r>
                        <a:rPr lang="cs-CZ" dirty="0" smtClean="0"/>
                        <a:t>. vět, poměry mezi větami hlavními, skloňování cizích slov a ohebné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slovní druhy.</a:t>
                      </a:r>
                      <a:r>
                        <a:rPr lang="cs-CZ" dirty="0" smtClean="0"/>
                        <a:t> </a:t>
                      </a:r>
                    </a:p>
                    <a:p>
                      <a:r>
                        <a:rPr lang="cs-CZ" dirty="0" smtClean="0"/>
                        <a:t>Hra </a:t>
                      </a:r>
                      <a:r>
                        <a:rPr lang="cs-CZ" dirty="0" smtClean="0"/>
                        <a:t>může být zařazena i </a:t>
                      </a:r>
                      <a:r>
                        <a:rPr lang="cs-CZ" dirty="0" smtClean="0"/>
                        <a:t>na začátku 9. ročníku jako </a:t>
                      </a:r>
                      <a:r>
                        <a:rPr lang="cs-CZ" dirty="0" smtClean="0"/>
                        <a:t>opakování učiva </a:t>
                      </a:r>
                      <a:r>
                        <a:rPr lang="cs-CZ" dirty="0" smtClean="0"/>
                        <a:t> z </a:t>
                      </a:r>
                      <a:r>
                        <a:rPr lang="cs-CZ" dirty="0" smtClean="0"/>
                        <a:t>předešlých ročníků.  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další snímek</a:t>
                      </a:r>
                    </a:p>
                    <a:p>
                      <a:r>
                        <a:rPr lang="cs-CZ" dirty="0" smtClean="0"/>
                        <a:t>Prezentace obsahuje animace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68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4725144"/>
            <a:ext cx="5184576" cy="1198104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RISKUJ </a:t>
            </a:r>
            <a:r>
              <a:rPr lang="cs-CZ" sz="3200" dirty="0" smtClean="0">
                <a:solidFill>
                  <a:srgbClr val="002060"/>
                </a:solidFill>
              </a:rPr>
              <a:t>9.ROČNÍK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573016"/>
            <a:ext cx="3309803" cy="576064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83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332656"/>
            <a:ext cx="8154906" cy="6498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Pravidla hry: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Hru hrají dva týmy (možno i více) proti sobě. Týmy se střídají ve vybírání otázek podle oblastí a podle hodnoty bodů. Kliknutím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políčko s číslem se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zobrazí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otázka. Správná odpověď se skrývá pod ikonou          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tým odpoví dobře, vrací se pomocí ikony             zpět na titulní stránku a přičte si daný počet bodů. Pokud tým neví odpověď nebo odpoví špatně, daný počet bodů se odečítá.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Týmy si body počítají samy, během hry má každý tým 2x možnost vsadit na nějakou otázku, a tím zdvojnásobit daný počet bodů. Tým si sám určí, kdy chce možnosti navýšení využít, musí však sázku ohlásit ještě před odkrytím otázky.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Vyhrává tým s vyšším počtem bodů.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pic>
        <p:nvPicPr>
          <p:cNvPr id="4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122798"/>
            <a:ext cx="576063" cy="53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6084168" y="2830528"/>
            <a:ext cx="489204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02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5593" y="84196"/>
            <a:ext cx="1512168" cy="11695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VELKÁ PÍSMENA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225593" y="1372281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" action="ppaction://hlinksldjump"/>
              </a:rPr>
              <a:t>100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225593" y="2420888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3" action="ppaction://hlinksldjump"/>
              </a:rPr>
              <a:t>200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246700" y="3501008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4" action="ppaction://hlinksldjump"/>
              </a:rPr>
              <a:t>300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25593" y="4581128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5" action="ppaction://hlinksldjump"/>
              </a:rPr>
              <a:t>400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 action="ppaction://hlinksldjump"/>
          </p:cNvPr>
          <p:cNvSpPr/>
          <p:nvPr/>
        </p:nvSpPr>
        <p:spPr>
          <a:xfrm>
            <a:off x="225593" y="5676292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6" action="ppaction://hlinksldjump"/>
              </a:rPr>
              <a:t>500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7" action="ppaction://hlinksldjump"/>
          </p:cNvPr>
          <p:cNvSpPr/>
          <p:nvPr/>
        </p:nvSpPr>
        <p:spPr>
          <a:xfrm>
            <a:off x="1915340" y="1315317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7" action="ppaction://hlinksldjump"/>
              </a:rPr>
              <a:t>100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1915340" y="2420888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8" action="ppaction://hlinksldjump"/>
              </a:rPr>
              <a:t>200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9" action="ppaction://hlinksldjump"/>
          </p:cNvPr>
          <p:cNvSpPr/>
          <p:nvPr/>
        </p:nvSpPr>
        <p:spPr>
          <a:xfrm>
            <a:off x="1915340" y="3501008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9" action="ppaction://hlinksldjump"/>
              </a:rPr>
              <a:t>300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10" action="ppaction://hlinksldjump"/>
          </p:cNvPr>
          <p:cNvSpPr/>
          <p:nvPr/>
        </p:nvSpPr>
        <p:spPr>
          <a:xfrm>
            <a:off x="1915340" y="4581128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0" action="ppaction://hlinksldjump"/>
              </a:rPr>
              <a:t>400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1" action="ppaction://hlinksldjump"/>
          </p:cNvPr>
          <p:cNvSpPr/>
          <p:nvPr/>
        </p:nvSpPr>
        <p:spPr>
          <a:xfrm>
            <a:off x="1915340" y="5601491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1" action="ppaction://hlinksldjump"/>
              </a:rPr>
              <a:t>500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2" action="ppaction://hlinksldjump"/>
          </p:cNvPr>
          <p:cNvSpPr/>
          <p:nvPr/>
        </p:nvSpPr>
        <p:spPr>
          <a:xfrm>
            <a:off x="3625312" y="1315317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2" action="ppaction://hlinksldjump"/>
              </a:rPr>
              <a:t>100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3" action="ppaction://hlinksldjump"/>
          </p:cNvPr>
          <p:cNvSpPr/>
          <p:nvPr/>
        </p:nvSpPr>
        <p:spPr>
          <a:xfrm>
            <a:off x="3609969" y="2363924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3" action="ppaction://hlinksldjump"/>
              </a:rPr>
              <a:t>200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4" action="ppaction://hlinksldjump"/>
          </p:cNvPr>
          <p:cNvSpPr/>
          <p:nvPr/>
        </p:nvSpPr>
        <p:spPr>
          <a:xfrm>
            <a:off x="3609969" y="3458375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4" action="ppaction://hlinksldjump"/>
              </a:rPr>
              <a:t>300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5" action="ppaction://hlinksldjump"/>
          </p:cNvPr>
          <p:cNvSpPr/>
          <p:nvPr/>
        </p:nvSpPr>
        <p:spPr>
          <a:xfrm>
            <a:off x="3609969" y="4538495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5" action="ppaction://hlinksldjump"/>
              </a:rPr>
              <a:t>400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6" action="ppaction://hlinksldjump"/>
          </p:cNvPr>
          <p:cNvSpPr/>
          <p:nvPr/>
        </p:nvSpPr>
        <p:spPr>
          <a:xfrm>
            <a:off x="3609969" y="5675904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6" action="ppaction://hlinksldjump"/>
              </a:rPr>
              <a:t>500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7" action="ppaction://hlinksldjump"/>
          </p:cNvPr>
          <p:cNvSpPr/>
          <p:nvPr/>
        </p:nvSpPr>
        <p:spPr>
          <a:xfrm>
            <a:off x="5382398" y="1298371"/>
            <a:ext cx="1512168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7" action="ppaction://hlinksldjump"/>
              </a:rPr>
              <a:t>100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8" action="ppaction://hlinksldjump"/>
          </p:cNvPr>
          <p:cNvSpPr/>
          <p:nvPr/>
        </p:nvSpPr>
        <p:spPr>
          <a:xfrm>
            <a:off x="5364088" y="2358961"/>
            <a:ext cx="1512168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8" action="ppaction://hlinksldjump"/>
              </a:rPr>
              <a:t>200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9" action="ppaction://hlinksldjump"/>
          </p:cNvPr>
          <p:cNvSpPr/>
          <p:nvPr/>
        </p:nvSpPr>
        <p:spPr>
          <a:xfrm>
            <a:off x="5364088" y="3439081"/>
            <a:ext cx="1512168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19" action="ppaction://hlinksldjump"/>
              </a:rPr>
              <a:t>300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20" action="ppaction://hlinksldjump"/>
          </p:cNvPr>
          <p:cNvSpPr/>
          <p:nvPr/>
        </p:nvSpPr>
        <p:spPr>
          <a:xfrm>
            <a:off x="5364088" y="4519201"/>
            <a:ext cx="1512168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0" action="ppaction://hlinksldjump"/>
              </a:rPr>
              <a:t>400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1" action="ppaction://hlinksldjump"/>
          </p:cNvPr>
          <p:cNvSpPr/>
          <p:nvPr/>
        </p:nvSpPr>
        <p:spPr>
          <a:xfrm>
            <a:off x="5355045" y="5643143"/>
            <a:ext cx="1512168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1" action="ppaction://hlinksldjump"/>
              </a:rPr>
              <a:t>500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2" action="ppaction://hlinksldjump"/>
          </p:cNvPr>
          <p:cNvSpPr/>
          <p:nvPr/>
        </p:nvSpPr>
        <p:spPr>
          <a:xfrm>
            <a:off x="7164288" y="1345374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2" action="ppaction://hlinksldjump"/>
              </a:rPr>
              <a:t>100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3" action="ppaction://hlinksldjump"/>
          </p:cNvPr>
          <p:cNvSpPr/>
          <p:nvPr/>
        </p:nvSpPr>
        <p:spPr>
          <a:xfrm>
            <a:off x="7164288" y="2363924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3" action="ppaction://hlinksldjump"/>
              </a:rPr>
              <a:t>200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5" name="Obdélník 24">
            <a:hlinkClick r:id="rId24" action="ppaction://hlinksldjump"/>
          </p:cNvPr>
          <p:cNvSpPr/>
          <p:nvPr/>
        </p:nvSpPr>
        <p:spPr>
          <a:xfrm>
            <a:off x="7149302" y="3458375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4" action="ppaction://hlinksldjump"/>
              </a:rPr>
              <a:t>300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>
            <a:hlinkClick r:id="rId25" action="ppaction://hlinksldjump"/>
          </p:cNvPr>
          <p:cNvSpPr/>
          <p:nvPr/>
        </p:nvSpPr>
        <p:spPr>
          <a:xfrm>
            <a:off x="7149302" y="4538495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5" action="ppaction://hlinksldjump"/>
              </a:rPr>
              <a:t>400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>
            <a:hlinkClick r:id="rId26" action="ppaction://hlinksldjump"/>
          </p:cNvPr>
          <p:cNvSpPr/>
          <p:nvPr/>
        </p:nvSpPr>
        <p:spPr>
          <a:xfrm>
            <a:off x="7150611" y="5643143"/>
            <a:ext cx="1512168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hlinkClick r:id="rId26" action="ppaction://hlinksldjump"/>
              </a:rPr>
              <a:t>500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877821" y="71665"/>
            <a:ext cx="1512168" cy="11695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DRUHY </a:t>
            </a:r>
          </a:p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VV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149302" y="71665"/>
            <a:ext cx="1512168" cy="11695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OHEBNÉ SLOV. DRUHY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355045" y="52371"/>
            <a:ext cx="1512168" cy="11695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POMĚRY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585531" y="71665"/>
            <a:ext cx="1512168" cy="11695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CIZÍ SLOVA</a:t>
            </a: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SKLOŇOVÁNÍ</a:t>
            </a:r>
            <a:endParaRPr lang="cs-CZ" sz="1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992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81258" y="611924"/>
            <a:ext cx="6059201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SPRÁVNĚ VELKÁ/MALÁ PÍSMENA</a:t>
            </a:r>
          </a:p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v/V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Veselé  __</a:t>
            </a:r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ánoce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4144724"/>
            <a:ext cx="48096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veselé Vánoce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33051" y="652019"/>
            <a:ext cx="1634693" cy="100190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100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3308" y="1359905"/>
            <a:ext cx="18441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VELKÁ PÍSMENA</a:t>
            </a:r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78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01640" y="764704"/>
            <a:ext cx="6220750" cy="34163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</a:t>
            </a:r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SPRÁVNĚ VELKÁ/MALÁ </a:t>
            </a:r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PÍSMENA</a:t>
            </a:r>
          </a:p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f/F, l/L</a:t>
            </a:r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Právě jsem se vrátili </a:t>
            </a: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z __</a:t>
            </a:r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rantiškových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__</a:t>
            </a:r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ázní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.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52704" y="4424536"/>
            <a:ext cx="41186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 Františkových Lázní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200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402" y="1488563"/>
            <a:ext cx="18662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VELKÁ PÍSMENA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38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288855" y="764704"/>
            <a:ext cx="6220750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SPRÁVNĚ VELKÁ/MALÁ </a:t>
            </a:r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PÍSMENA</a:t>
            </a:r>
          </a:p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n/N, r/R</a:t>
            </a:r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Štastný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__</a:t>
            </a:r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ový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__ok!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3" y="3948515"/>
            <a:ext cx="55217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Šťastný nový rok!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300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402" y="1488563"/>
            <a:ext cx="18534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 VELKÁ PÍSMENA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50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01640" y="764704"/>
            <a:ext cx="6220750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</a:t>
            </a:r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SPRÁVNĚ VELKÁ/MALÁ PÍSMENA</a:t>
            </a:r>
          </a:p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n/N, m/M</a:t>
            </a:r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__</a:t>
            </a:r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áměstí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__</a:t>
            </a:r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íru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77714" y="4437112"/>
            <a:ext cx="41186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náměstí Míru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400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770" y="1487528"/>
            <a:ext cx="18438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VELKÁ PÍSMENA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87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48614" y="750105"/>
            <a:ext cx="7108025" cy="43396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KTERÝ ŘÁDEK JE BEZ PRAVOPISNÉ CHYBY?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a) ulice U nádraží, Staré pověsti České, Karlovy vary</a:t>
            </a:r>
          </a:p>
          <a:p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b) ulice </a:t>
            </a:r>
            <a:r>
              <a:rPr lang="cs-CZ" sz="2800" b="1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 Nádraží, Staré pověsti </a:t>
            </a:r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České</a:t>
            </a:r>
            <a:r>
              <a:rPr lang="cs-CZ" sz="2800" b="1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Karlovy Vary</a:t>
            </a:r>
          </a:p>
          <a:p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c) ulice </a:t>
            </a:r>
            <a:r>
              <a:rPr lang="cs-CZ" sz="2800" b="1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 Nádraží, Staré pověsti české, </a:t>
            </a:r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Karlovy Vary</a:t>
            </a:r>
            <a:endParaRPr lang="cs-CZ" sz="28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5280073"/>
            <a:ext cx="52719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Ulice U Nádraží, Staré pověsti české, Karlovy Vary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67" y="5280073"/>
            <a:ext cx="1190833" cy="1095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63697" y="739758"/>
            <a:ext cx="1634693" cy="100190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500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1376" y="1512074"/>
            <a:ext cx="18232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VELKÁ PÍSMENA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7092280" y="5188036"/>
            <a:ext cx="1274182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18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12402" y="764704"/>
            <a:ext cx="6220750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KTERÁ VĚTA JE VEDLEJŠÍ,</a:t>
            </a:r>
          </a:p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URČI JEJÍ DRUH:</a:t>
            </a:r>
          </a:p>
          <a:p>
            <a:pPr algn="ctr"/>
            <a:endParaRPr lang="cs-CZ" sz="36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Když jsem přišel domů, pršelo.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3916502"/>
            <a:ext cx="43924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1.VV PŘÍSLOVEČNÁ ČASOVÁ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100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 DRUHY VV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50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71265" y="785313"/>
            <a:ext cx="6220750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KTERÁ </a:t>
            </a:r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VĚTA JE </a:t>
            </a:r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VEDLEJŠÍ, URČI JEJÍ </a:t>
            </a:r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DRUH:</a:t>
            </a:r>
          </a:p>
          <a:p>
            <a:pPr algn="ctr"/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Lenka nám vzkázala, že zítra nemůže přijít.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22329" y="4144724"/>
            <a:ext cx="41186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2.VV PŘEDMĚTNÁ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200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 DRUHY VV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98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61565" y="764704"/>
            <a:ext cx="6220750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KTERÁ VĚTA JE VEDLEJŠÍ, URČI JEJÍ DRUH: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Ztratil tu knihu, kterou jsem mu o prázdninách půjčil.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4099712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2.VV PŘÍVLASTKOVÁ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76871" y="764704"/>
            <a:ext cx="1634693" cy="100190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300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 DRUHY VV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00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267745" y="764704"/>
            <a:ext cx="6336704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KTERÁ VĚTA JE VEDLEJŠÍ</a:t>
            </a:r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,</a:t>
            </a:r>
          </a:p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URČI </a:t>
            </a:r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JEJÍ DRUH: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I když se mi vůbec nechce, půjdu tam s vámi.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82038" y="4144724"/>
            <a:ext cx="37382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1.VV PŘÍSLOVEČNÁ PŘÍPUSTKOVÁ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400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 DRUHY VV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56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39752" y="764704"/>
            <a:ext cx="6220750" cy="255454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KTERÁ VĚTA JE VEDLEJŠÍ, URČI JEJÍ DRUH: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Viděli jsme Petra, jak utíkal domů.</a:t>
            </a:r>
            <a:endParaRPr lang="cs-CZ" sz="32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7" y="4082591"/>
            <a:ext cx="56384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2.VV DOPLŇKOVÁ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67" y="4621200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500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 DRUHY VV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61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35889" y="794226"/>
            <a:ext cx="6220750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SPRÁVNÝ TVAR: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Tleskali jsme do _________ (rytmus). 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5889" y="3765864"/>
            <a:ext cx="5836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TLESKALI JSME DO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RYTMU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100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CIZÍ SLOVA 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087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13112" y="764704"/>
            <a:ext cx="6220750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SPRÁVNÝ TVAR: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Neodbočuj od daného ___________ (téma). 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3606324"/>
            <a:ext cx="46805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NEODBOČUJ OD DANÉHO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TÉMATU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08692" y="781084"/>
            <a:ext cx="1634693" cy="100190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200</a:t>
            </a: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10833" y="1441387"/>
            <a:ext cx="1409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CIZÍ SLOVA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42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35889" y="764704"/>
            <a:ext cx="6220750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SPRÁVNÝ TVAR: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Pojedeme do _______ (planetárium).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3789040"/>
            <a:ext cx="61448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POJEDEME DO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PLANETÁRIA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300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CIZÍ SLOVA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62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41773" y="799875"/>
            <a:ext cx="6220750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</a:t>
            </a:r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SPRÁVNÝ TVAR:</a:t>
            </a:r>
          </a:p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(napiš ho)</a:t>
            </a:r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O dovolené jsme prošli řadu _________(muzeum).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5" y="4028200"/>
            <a:ext cx="4896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 DOVOLENÉ JSME PROŠLI ŘADU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MUZEÍ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4598888"/>
            <a:ext cx="1656184" cy="1524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400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CIZÍ SLOVA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259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83661" y="848944"/>
            <a:ext cx="6220750" cy="34163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SPRÁVNÝ TVAR:</a:t>
            </a:r>
          </a:p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(napiš ho)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Mezi největší ______ (génius) naší hudby patří B. Smetana a </a:t>
            </a:r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. Dvořák.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794" y="4383120"/>
            <a:ext cx="55446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MEZI NEJVĚTŠÍ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GÉNIE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…..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83232" y="848944"/>
            <a:ext cx="1634693" cy="100190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500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CIZÍ SLOVA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66803" y="5132436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198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43556" y="757929"/>
            <a:ext cx="6220750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URČETE POMĚR MEZI VĚTAMI HLAVNÍMI: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Přišli jsme domů a hned jsme mu volali.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97130" y="3930145"/>
            <a:ext cx="50547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POMĚR SLUČOVACÍ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100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POMĚRY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9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16505" y="764704"/>
            <a:ext cx="6220750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URČETE POMĚR MEZI VĚTAMI HLAVNÍMI: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Směješ se, ale nevíš čemu.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01364" y="3807324"/>
            <a:ext cx="46946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POMĚR ODPOROVACÍ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200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02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POMĚRY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34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35889" y="764704"/>
            <a:ext cx="6220750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URČETE POMĚR MEZI VĚTAMI HLAVNÍMI: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Ani nefouká vítr, </a:t>
            </a:r>
            <a:r>
              <a:rPr lang="cs-CZ" sz="3600" b="1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ani neprší.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4099712"/>
            <a:ext cx="49107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POMĚR SLUČOVACÍ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300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POMĚRY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207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19301" y="764704"/>
            <a:ext cx="6220750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UTVOŘ </a:t>
            </a:r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Z VĚTY SOUVĚTÍ</a:t>
            </a:r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, KDE BUDE MEZI VĚTAMI POMĚR ODPOROVACÍ:</a:t>
            </a:r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Šel bych do kina………….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3836370"/>
            <a:ext cx="54726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např. Šel bych do kina,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 nemám čas.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400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POMĚRY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782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28574" y="771459"/>
            <a:ext cx="6220750" cy="286232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UTVOŘ Z VĚTY </a:t>
            </a:r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SOUVĚTÍ, KDE BUDE MEZI VĚTAMI POMĚR </a:t>
            </a:r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DŮSLEDKOVÝ:</a:t>
            </a:r>
          </a:p>
          <a:p>
            <a:pPr algn="ctr"/>
            <a:endParaRPr lang="cs-CZ" sz="36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Neučila jsem se……….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22724" y="3898503"/>
            <a:ext cx="49657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např. Neučila jsem se,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tak dostanu pětku.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500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6" y="1501383"/>
            <a:ext cx="16346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POMĚRY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19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274942" y="752663"/>
            <a:ext cx="6220750" cy="286232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KTERÉ SLOVO NENÍ OHEBNÝM SLOVNÍM DRUHEM?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nikdo, jíst, vedle, náš, ty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4111752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VEDLE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100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5" y="1497769"/>
            <a:ext cx="1629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002060"/>
                </a:solidFill>
              </a:rPr>
              <a:t>OHEBNÉ SL. DRUHY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732240" y="4988915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33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35889" y="764704"/>
            <a:ext cx="6220750" cy="2308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PODLE JAKÉHO VZORU SE SKLOŇUJE ČÍSLOVKA: 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STO</a:t>
            </a:r>
            <a:endParaRPr lang="cs-CZ" sz="36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379367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VZOR MĚSTO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200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5666" y="1497769"/>
            <a:ext cx="1790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002060"/>
                </a:solidFill>
              </a:rPr>
              <a:t>OHEBNÉ SL. DRUHY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3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16505" y="764704"/>
            <a:ext cx="6220750" cy="286232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URČI VID SLOVESA A UTVOŘ K NĚMU VIDOVOU DVOJICI.</a:t>
            </a:r>
            <a:endParaRPr lang="cs-CZ" sz="3600" b="1" u="sng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HOLIT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3834" y="3898503"/>
            <a:ext cx="5040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HOLIT /vid nedokonavý OHOLIT /vid dokonavý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innerShdw blurRad="114300">
              <a:prstClr val="black"/>
            </a:inn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300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5" y="1497769"/>
            <a:ext cx="1629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002060"/>
                </a:solidFill>
              </a:rPr>
              <a:t>OHEBNÉ SL. DRUHY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5128800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01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16505" y="764704"/>
            <a:ext cx="6220750" cy="286232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VYBER SPRÁVNÝ TVAR</a:t>
            </a:r>
          </a:p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5. PÁD PODST. JMÉN :</a:t>
            </a:r>
          </a:p>
          <a:p>
            <a:pPr algn="ctr"/>
            <a:endParaRPr lang="cs-CZ" sz="36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a) pane </a:t>
            </a:r>
            <a:r>
              <a:rPr lang="cs-CZ" sz="36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obhájče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!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b) pane obhájce!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3834" y="3898503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b) PANE OBHÁJCE!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innerShdw blurRad="114300">
              <a:prstClr val="black"/>
            </a:inn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400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5" y="1497769"/>
            <a:ext cx="1629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002060"/>
                </a:solidFill>
              </a:rPr>
              <a:t>OHEBNÉ SL. DRUHY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5128800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56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35889" y="764704"/>
            <a:ext cx="6220750" cy="2308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UTVOŘ ROZKAZOVACÍ ZPŮSOB SLOVESA:</a:t>
            </a:r>
          </a:p>
          <a:p>
            <a:pPr algn="ctr"/>
            <a:endParaRPr lang="cs-CZ" sz="3600" b="1" u="sng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VIDĚT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75583" y="3556681"/>
            <a:ext cx="5681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VIZ! VIZTE!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45666" y="764704"/>
            <a:ext cx="1634693" cy="10019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75260" tIns="175260" rIns="175260" bIns="175260" numCol="1" spcCol="1270" anchor="ctr" anchorCtr="0">
            <a:noAutofit/>
          </a:bodyPr>
          <a:lstStyle/>
          <a:p>
            <a:pPr lvl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600" kern="1200" dirty="0" smtClean="0">
                <a:solidFill>
                  <a:srgbClr val="002060"/>
                </a:solidFill>
              </a:rPr>
              <a:t>500</a:t>
            </a:r>
            <a:endParaRPr lang="cs-CZ" sz="4600" kern="1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005" y="1497769"/>
            <a:ext cx="1629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002060"/>
                </a:solidFill>
              </a:rPr>
              <a:t>OHEBNÉ SL. DRUHY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6876256" y="4913588"/>
            <a:ext cx="1440160" cy="11077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49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7056784" cy="3987805"/>
          </a:xfrm>
        </p:spPr>
        <p:txBody>
          <a:bodyPr>
            <a:normAutofit fontScale="92500"/>
          </a:bodyPr>
          <a:lstStyle/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7.ročník základní školy</a:t>
            </a:r>
            <a:r>
              <a:rPr lang="cs-CZ" dirty="0"/>
              <a:t>. Praha: SPN - pedagogické nakladatelství, 1997, ISBN 80-85937-70-0.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14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2984</TotalTime>
  <Words>969</Words>
  <Application>Microsoft Office PowerPoint</Application>
  <PresentationFormat>Předvádění na obrazovce (4:3)</PresentationFormat>
  <Paragraphs>224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Austin</vt:lpstr>
      <vt:lpstr>Prezentace aplikace PowerPoint</vt:lpstr>
      <vt:lpstr>Anotace</vt:lpstr>
      <vt:lpstr>RISKUJ 9.ROČNÍK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71</cp:revision>
  <dcterms:created xsi:type="dcterms:W3CDTF">2012-08-30T19:31:32Z</dcterms:created>
  <dcterms:modified xsi:type="dcterms:W3CDTF">2012-09-02T12:27:05Z</dcterms:modified>
</cp:coreProperties>
</file>