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2" r:id="rId2"/>
    <p:sldId id="271" r:id="rId3"/>
    <p:sldId id="256" r:id="rId4"/>
    <p:sldId id="281" r:id="rId5"/>
    <p:sldId id="282" r:id="rId6"/>
    <p:sldId id="265" r:id="rId7"/>
    <p:sldId id="266" r:id="rId8"/>
    <p:sldId id="268" r:id="rId9"/>
    <p:sldId id="258" r:id="rId10"/>
    <p:sldId id="267" r:id="rId11"/>
    <p:sldId id="285" r:id="rId12"/>
    <p:sldId id="273" r:id="rId13"/>
    <p:sldId id="275" r:id="rId14"/>
    <p:sldId id="276" r:id="rId15"/>
    <p:sldId id="277" r:id="rId16"/>
    <p:sldId id="278" r:id="rId17"/>
    <p:sldId id="284" r:id="rId18"/>
    <p:sldId id="279" r:id="rId19"/>
    <p:sldId id="283" r:id="rId20"/>
    <p:sldId id="28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VY_32_INOVACE_19_LITERÁRNÍ TEST 9. ROČNÍK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Téma: LITERÁRNÍ TEST 9. ROČNÍK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Sada:  ČESKÝ JAZYK 9.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A051F1-2EC6-46A1-9B5D-D3475DBDAD03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A64E1F36-1A78-4311-9565-85C79187FD57}" type="presOf" srcId="{C73C7642-F245-4585-8F88-243F9FAEF6CA}" destId="{97289DF2-90F4-4EC2-A9FC-633B00BAB610}" srcOrd="0" destOrd="0" presId="urn:microsoft.com/office/officeart/2005/8/layout/target3"/>
    <dgm:cxn modelId="{5BA3CEEE-2F58-457D-88AF-B76DDB689427}" type="presOf" srcId="{FBBFC3EA-9D9D-4F3A-BEA6-9C2C0E46BF20}" destId="{643EA938-EDE0-4533-ACCC-D2BD6F3A527C}" srcOrd="0" destOrd="0" presId="urn:microsoft.com/office/officeart/2005/8/layout/target3"/>
    <dgm:cxn modelId="{4950B77A-4E72-48E4-A368-1C2C8B4BDF0E}" type="presOf" srcId="{DAEA276B-ECF9-46F6-A7D3-4693B2D32BC4}" destId="{CDED6FE3-AD8F-4ACC-B6B8-710EDDD97598}" srcOrd="0" destOrd="0" presId="urn:microsoft.com/office/officeart/2005/8/layout/target3"/>
    <dgm:cxn modelId="{4C900E73-DFD8-43C4-B5E1-AA706CA12AEC}" type="presOf" srcId="{019433A1-1324-4DE1-9E6F-32B851095F74}" destId="{E7297F21-D4FD-4A41-AE58-814D01A6B5E7}" srcOrd="1" destOrd="0" presId="urn:microsoft.com/office/officeart/2005/8/layout/target3"/>
    <dgm:cxn modelId="{5726BBCA-4F70-4A99-B531-4E40166DFE46}" type="presOf" srcId="{445C7998-7549-48B0-BD68-D4F0167F02E5}" destId="{4D19AB04-24FA-40C2-B203-52AE3D15E171}" srcOrd="1" destOrd="0" presId="urn:microsoft.com/office/officeart/2005/8/layout/target3"/>
    <dgm:cxn modelId="{CAAE8529-9C84-47EA-89D6-172A92A75C72}" type="presOf" srcId="{39F8B381-5807-488E-AC22-73DD4140ED4A}" destId="{71045F8C-00FA-488E-A7BD-E2E6753D979D}" srcOrd="0" destOrd="0" presId="urn:microsoft.com/office/officeart/2005/8/layout/target3"/>
    <dgm:cxn modelId="{413C669E-AEAE-4E2F-A92C-D1BF1CAAFA9B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56ACD74-E21C-409D-81C4-A92C71C4D849}" type="presOf" srcId="{EBC41103-E2E5-4D48-9B4B-425520D3D098}" destId="{F969C235-9271-4D34-B740-D627A121CAD0}" srcOrd="1" destOrd="0" presId="urn:microsoft.com/office/officeart/2005/8/layout/target3"/>
    <dgm:cxn modelId="{AD8E6EF4-D2E3-47FB-9AD5-79AA0FF43A05}" type="presOf" srcId="{C73C7642-F245-4585-8F88-243F9FAEF6CA}" destId="{AA41A67C-3D3F-4AE9-9E0F-5D7F7BB2E741}" srcOrd="1" destOrd="0" presId="urn:microsoft.com/office/officeart/2005/8/layout/target3"/>
    <dgm:cxn modelId="{B1B8A6DD-6F58-4204-BC09-35087D7A05B1}" type="presOf" srcId="{DAEA276B-ECF9-46F6-A7D3-4693B2D32BC4}" destId="{F69A1436-182C-465B-AD7F-FE48E0C090C1}" srcOrd="1" destOrd="0" presId="urn:microsoft.com/office/officeart/2005/8/layout/target3"/>
    <dgm:cxn modelId="{BEAD246F-1753-47D4-8415-C52D0CC5D380}" type="presOf" srcId="{EBC41103-E2E5-4D48-9B4B-425520D3D098}" destId="{50C2F88D-8688-44C2-A854-691F34009D3B}" srcOrd="0" destOrd="0" presId="urn:microsoft.com/office/officeart/2005/8/layout/target3"/>
    <dgm:cxn modelId="{47FC6938-E444-49AB-BABC-EE50FAC0DACB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37630C8-162A-4A4D-8BE9-E4AABA8A7DB7}" type="presParOf" srcId="{71045F8C-00FA-488E-A7BD-E2E6753D979D}" destId="{3577EC6B-C980-4F34-8C69-4365E7B8FC8C}" srcOrd="0" destOrd="0" presId="urn:microsoft.com/office/officeart/2005/8/layout/target3"/>
    <dgm:cxn modelId="{127A984C-75E5-4968-A516-EF7C1DD8337D}" type="presParOf" srcId="{71045F8C-00FA-488E-A7BD-E2E6753D979D}" destId="{6940EB87-DC1D-4BC3-9408-9AC2E1FFC039}" srcOrd="1" destOrd="0" presId="urn:microsoft.com/office/officeart/2005/8/layout/target3"/>
    <dgm:cxn modelId="{F6131552-CAB5-443C-A258-BA6F02A60B81}" type="presParOf" srcId="{71045F8C-00FA-488E-A7BD-E2E6753D979D}" destId="{BC35EE03-4121-4EF9-923D-7CB6D30D358D}" srcOrd="2" destOrd="0" presId="urn:microsoft.com/office/officeart/2005/8/layout/target3"/>
    <dgm:cxn modelId="{A9E52FB1-4512-441F-A9C9-87EA3A366B2A}" type="presParOf" srcId="{71045F8C-00FA-488E-A7BD-E2E6753D979D}" destId="{C95EEA27-3CBF-4645-A92D-9D8AF5C1CBFC}" srcOrd="3" destOrd="0" presId="urn:microsoft.com/office/officeart/2005/8/layout/target3"/>
    <dgm:cxn modelId="{379A3C83-4FC8-402A-809B-75BB3145CE90}" type="presParOf" srcId="{71045F8C-00FA-488E-A7BD-E2E6753D979D}" destId="{851BB866-B6AE-4566-893F-4C635BA974FC}" srcOrd="4" destOrd="0" presId="urn:microsoft.com/office/officeart/2005/8/layout/target3"/>
    <dgm:cxn modelId="{AB1B1327-53D4-4FCD-96A0-7C106097BDF0}" type="presParOf" srcId="{71045F8C-00FA-488E-A7BD-E2E6753D979D}" destId="{643EA938-EDE0-4533-ACCC-D2BD6F3A527C}" srcOrd="5" destOrd="0" presId="urn:microsoft.com/office/officeart/2005/8/layout/target3"/>
    <dgm:cxn modelId="{E8DB4F98-E2A5-4CD2-B80A-A88699A248C3}" type="presParOf" srcId="{71045F8C-00FA-488E-A7BD-E2E6753D979D}" destId="{92F31B18-D66D-4CC7-89B9-378928DE877D}" srcOrd="6" destOrd="0" presId="urn:microsoft.com/office/officeart/2005/8/layout/target3"/>
    <dgm:cxn modelId="{2BB57AAF-317C-4070-A203-87A74CB22E27}" type="presParOf" srcId="{71045F8C-00FA-488E-A7BD-E2E6753D979D}" destId="{902074E1-B931-4618-97F1-FADBE82E9C3C}" srcOrd="7" destOrd="0" presId="urn:microsoft.com/office/officeart/2005/8/layout/target3"/>
    <dgm:cxn modelId="{CA9AA66A-3CEF-408F-BAE7-919589ACC3AD}" type="presParOf" srcId="{71045F8C-00FA-488E-A7BD-E2E6753D979D}" destId="{A3817367-F2BC-482F-8832-FA00B51DCCF3}" srcOrd="8" destOrd="0" presId="urn:microsoft.com/office/officeart/2005/8/layout/target3"/>
    <dgm:cxn modelId="{B4583C81-AD76-4BB1-8D62-C62F25983BBC}" type="presParOf" srcId="{71045F8C-00FA-488E-A7BD-E2E6753D979D}" destId="{626ABFF6-56C8-4386-B662-68EC364EED9D}" srcOrd="9" destOrd="0" presId="urn:microsoft.com/office/officeart/2005/8/layout/target3"/>
    <dgm:cxn modelId="{C65F0274-D6B2-4429-B8C3-AEAE069AA094}" type="presParOf" srcId="{71045F8C-00FA-488E-A7BD-E2E6753D979D}" destId="{6DB11F1C-D028-4800-9625-6611CA9DE6D4}" srcOrd="10" destOrd="0" presId="urn:microsoft.com/office/officeart/2005/8/layout/target3"/>
    <dgm:cxn modelId="{86D31090-6966-42D5-962E-D4CBA8550633}" type="presParOf" srcId="{71045F8C-00FA-488E-A7BD-E2E6753D979D}" destId="{CDED6FE3-AD8F-4ACC-B6B8-710EDDD97598}" srcOrd="11" destOrd="0" presId="urn:microsoft.com/office/officeart/2005/8/layout/target3"/>
    <dgm:cxn modelId="{B63A034C-61CE-45EB-B384-E616873DED17}" type="presParOf" srcId="{71045F8C-00FA-488E-A7BD-E2E6753D979D}" destId="{397AC6D7-84A6-4150-958F-83C92D9ACF38}" srcOrd="12" destOrd="0" presId="urn:microsoft.com/office/officeart/2005/8/layout/target3"/>
    <dgm:cxn modelId="{21A92AF5-F824-4FD6-B0F8-B2B566AEB98A}" type="presParOf" srcId="{71045F8C-00FA-488E-A7BD-E2E6753D979D}" destId="{D7419528-33A6-416D-9E64-B3F7915C5149}" srcOrd="13" destOrd="0" presId="urn:microsoft.com/office/officeart/2005/8/layout/target3"/>
    <dgm:cxn modelId="{95D05D3C-900D-4A61-A677-CB11D57EB2CA}" type="presParOf" srcId="{71045F8C-00FA-488E-A7BD-E2E6753D979D}" destId="{97289DF2-90F4-4EC2-A9FC-633B00BAB610}" srcOrd="14" destOrd="0" presId="urn:microsoft.com/office/officeart/2005/8/layout/target3"/>
    <dgm:cxn modelId="{976280CA-525B-4CC8-B61B-4310E0EE477B}" type="presParOf" srcId="{71045F8C-00FA-488E-A7BD-E2E6753D979D}" destId="{234EBA9D-95B4-4C20-A84E-6F65F1085DC6}" srcOrd="15" destOrd="0" presId="urn:microsoft.com/office/officeart/2005/8/layout/target3"/>
    <dgm:cxn modelId="{1705F5BF-5EB0-4B58-A21A-4D5B4AE29A46}" type="presParOf" srcId="{71045F8C-00FA-488E-A7BD-E2E6753D979D}" destId="{12255512-213F-41DF-90A6-8B4CD74A2B52}" srcOrd="16" destOrd="0" presId="urn:microsoft.com/office/officeart/2005/8/layout/target3"/>
    <dgm:cxn modelId="{69292F63-49E1-447B-84E2-94A5D23A2B0C}" type="presParOf" srcId="{71045F8C-00FA-488E-A7BD-E2E6753D979D}" destId="{50C2F88D-8688-44C2-A854-691F34009D3B}" srcOrd="17" destOrd="0" presId="urn:microsoft.com/office/officeart/2005/8/layout/target3"/>
    <dgm:cxn modelId="{8B412E1F-25A3-4076-B504-DC644ECD2094}" type="presParOf" srcId="{71045F8C-00FA-488E-A7BD-E2E6753D979D}" destId="{4D19AB04-24FA-40C2-B203-52AE3D15E171}" srcOrd="18" destOrd="0" presId="urn:microsoft.com/office/officeart/2005/8/layout/target3"/>
    <dgm:cxn modelId="{3F1F82D8-CB20-4F09-8F01-1866C49D5818}" type="presParOf" srcId="{71045F8C-00FA-488E-A7BD-E2E6753D979D}" destId="{832BF48F-0145-4429-9E02-8FCA946CCE9E}" srcOrd="19" destOrd="0" presId="urn:microsoft.com/office/officeart/2005/8/layout/target3"/>
    <dgm:cxn modelId="{098D5544-5694-49AB-8C2B-BA4DBEA6F9F7}" type="presParOf" srcId="{71045F8C-00FA-488E-A7BD-E2E6753D979D}" destId="{E7297F21-D4FD-4A41-AE58-814D01A6B5E7}" srcOrd="20" destOrd="0" presId="urn:microsoft.com/office/officeart/2005/8/layout/target3"/>
    <dgm:cxn modelId="{A2453169-A304-4036-883B-878E812BA897}" type="presParOf" srcId="{71045F8C-00FA-488E-A7BD-E2E6753D979D}" destId="{F69A1436-182C-465B-AD7F-FE48E0C090C1}" srcOrd="21" destOrd="0" presId="urn:microsoft.com/office/officeart/2005/8/layout/target3"/>
    <dgm:cxn modelId="{3C00A1D4-92ED-4B07-A4C5-165B0356D397}" type="presParOf" srcId="{71045F8C-00FA-488E-A7BD-E2E6753D979D}" destId="{AA41A67C-3D3F-4AE9-9E0F-5D7F7BB2E741}" srcOrd="22" destOrd="0" presId="urn:microsoft.com/office/officeart/2005/8/layout/target3"/>
    <dgm:cxn modelId="{EBF161D8-6896-4C5D-922B-E4C84026FCF5}" type="presParOf" srcId="{71045F8C-00FA-488E-A7BD-E2E6753D979D}" destId="{F969C235-9271-4D34-B740-D627A121CAD0}" srcOrd="23" destOrd="0" presId="urn:microsoft.com/office/officeart/2005/8/layout/target3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školy</a:t>
          </a:r>
          <a:r>
            <a:rPr lang="cs-CZ" sz="1500" kern="1200" dirty="0" smtClean="0"/>
            <a:t>: Základní škola a mateřská škola  Domažlice, </a:t>
          </a:r>
          <a:r>
            <a:rPr lang="cs-CZ" sz="1500" kern="1200" dirty="0" err="1" smtClean="0"/>
            <a:t>Msgre</a:t>
          </a:r>
          <a:r>
            <a:rPr lang="cs-CZ" sz="1500" kern="1200" dirty="0" smtClean="0"/>
            <a:t> B. Staška 232, příspěvková organizace </a:t>
          </a:r>
          <a:endParaRPr lang="cs-CZ" sz="15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</a:t>
          </a:r>
          <a:r>
            <a:rPr lang="cs-CZ" sz="1500" kern="1200" dirty="0" smtClean="0"/>
            <a:t>:  Mgr. Vendula </a:t>
          </a:r>
          <a:r>
            <a:rPr lang="cs-CZ" sz="1500" kern="1200" dirty="0" err="1" smtClean="0"/>
            <a:t>Steidlová</a:t>
          </a:r>
          <a:r>
            <a:rPr lang="cs-CZ" sz="1500" kern="1200" dirty="0" smtClean="0"/>
            <a:t>   </a:t>
          </a:r>
          <a:endParaRPr lang="cs-CZ" sz="15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kern="1200" dirty="0" smtClean="0"/>
            <a:t>VY_32_INOVACE_19_LITERÁRNÍ TEST 9. ROČNÍK</a:t>
          </a:r>
          <a:endParaRPr lang="cs-CZ" sz="15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Sada:  ČESKÝ JAZYK 9. ročník</a:t>
          </a:r>
          <a:endParaRPr lang="cs-CZ" sz="15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LITERÁRNÍ TEST 9. ROČNÍK </a:t>
          </a:r>
          <a:endParaRPr lang="cs-CZ" sz="15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</a:t>
          </a:r>
          <a:r>
            <a:rPr lang="cs-CZ" sz="1500" kern="1200" dirty="0" smtClean="0"/>
            <a:t>: CZ.1.07/1.4.00/21.1437</a:t>
          </a:r>
          <a:endParaRPr lang="cs-CZ" sz="15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955823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8606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9216993"/>
              </p:ext>
            </p:extLst>
          </p:nvPr>
        </p:nvGraphicFramePr>
        <p:xfrm>
          <a:off x="1043608" y="1700808"/>
          <a:ext cx="6840760" cy="348996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2520280"/>
                <a:gridCol w="43204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Připomenout známé spisovatele, známá literární díla formou liter. testu /vybírání správných možností/, poznávání liter. děl na základě ukázek, luštění jmen spisovatelů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Správné řešení následuje na snímku</a:t>
                      </a:r>
                    </a:p>
                    <a:p>
                      <a:r>
                        <a:rPr lang="cs-CZ" dirty="0" smtClean="0"/>
                        <a:t>za úkolem.</a:t>
                      </a:r>
                    </a:p>
                    <a:p>
                      <a:r>
                        <a:rPr lang="cs-CZ" dirty="0" smtClean="0"/>
                        <a:t>Prezentace obsahuje animace.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65152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1988840"/>
            <a:ext cx="7431121" cy="304698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9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LITERÁRNÍ</a:t>
            </a:r>
          </a:p>
          <a:p>
            <a:r>
              <a:rPr lang="cs-CZ" sz="9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TEST</a:t>
            </a:r>
            <a:endParaRPr lang="cs-CZ" sz="9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231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FF00"/>
                </a:solidFill>
              </a:rPr>
              <a:t>NAJDI V TEXTU JMÉNA SPISOVATELŮ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964488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1. V nedaleké chaloupce Káča pekla buchty.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2. Poznal jsem na něm, co vám chce říci.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3. Květy lípy krásně voněly.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4. Neber Benovi všechny hračky!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5. Nechci pásek orazítkovaný kytičkami.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6. Dane, zvali jste i Moniku?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7.V létě jsme projeli čtvrt Ekvádoru a celé Peru.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7143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>
                <a:solidFill>
                  <a:srgbClr val="FFFF00"/>
                </a:solidFill>
              </a:rPr>
              <a:t>ŘEŠENÍ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496944" cy="5328592"/>
          </a:xfrm>
        </p:spPr>
        <p:txBody>
          <a:bodyPr>
            <a:normAutofit lnSpcReduction="10000"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sz="3600" dirty="0" smtClean="0">
                <a:solidFill>
                  <a:schemeClr val="bg1"/>
                </a:solidFill>
              </a:rPr>
              <a:t>V nedaleké chaloupce Ká</a:t>
            </a:r>
            <a:r>
              <a:rPr lang="cs-CZ" sz="3600" b="1" dirty="0" smtClean="0">
                <a:solidFill>
                  <a:srgbClr val="FFFF00"/>
                </a:solidFill>
              </a:rPr>
              <a:t>ča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smtClean="0">
                <a:solidFill>
                  <a:srgbClr val="FFFF00"/>
                </a:solidFill>
              </a:rPr>
              <a:t>pek</a:t>
            </a:r>
            <a:r>
              <a:rPr lang="cs-CZ" sz="3600" dirty="0" smtClean="0">
                <a:solidFill>
                  <a:schemeClr val="bg1"/>
                </a:solidFill>
              </a:rPr>
              <a:t>la buchty.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dirty="0" smtClean="0">
                <a:solidFill>
                  <a:schemeClr val="bg1"/>
                </a:solidFill>
              </a:rPr>
              <a:t>Poznal jsem na </a:t>
            </a:r>
            <a:r>
              <a:rPr lang="cs-CZ" sz="3600" b="1" dirty="0" smtClean="0">
                <a:solidFill>
                  <a:srgbClr val="FFFF00"/>
                </a:solidFill>
              </a:rPr>
              <a:t>něm, co vá</a:t>
            </a:r>
            <a:r>
              <a:rPr lang="cs-CZ" sz="3600" dirty="0" smtClean="0">
                <a:solidFill>
                  <a:schemeClr val="bg1"/>
                </a:solidFill>
              </a:rPr>
              <a:t>m chce říci.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dirty="0" smtClean="0">
                <a:solidFill>
                  <a:schemeClr val="bg1"/>
                </a:solidFill>
              </a:rPr>
              <a:t>Kvě</a:t>
            </a:r>
            <a:r>
              <a:rPr lang="cs-CZ" sz="3600" b="1" dirty="0" smtClean="0">
                <a:solidFill>
                  <a:srgbClr val="FFFF00"/>
                </a:solidFill>
              </a:rPr>
              <a:t>ty l</a:t>
            </a:r>
            <a:r>
              <a:rPr lang="cs-CZ" sz="3600" dirty="0" smtClean="0">
                <a:solidFill>
                  <a:schemeClr val="bg1"/>
                </a:solidFill>
              </a:rPr>
              <a:t>ípy krásně voněly.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dirty="0" smtClean="0">
                <a:solidFill>
                  <a:schemeClr val="bg1"/>
                </a:solidFill>
              </a:rPr>
              <a:t>Neb</a:t>
            </a:r>
            <a:r>
              <a:rPr lang="cs-CZ" sz="3600" b="1" dirty="0" smtClean="0">
                <a:solidFill>
                  <a:srgbClr val="FFFF00"/>
                </a:solidFill>
              </a:rPr>
              <a:t>er</a:t>
            </a:r>
            <a:r>
              <a:rPr lang="cs-CZ" sz="3600" dirty="0" smtClean="0">
                <a:solidFill>
                  <a:schemeClr val="bg1"/>
                </a:solidFill>
              </a:rPr>
              <a:t> </a:t>
            </a:r>
            <a:r>
              <a:rPr lang="cs-CZ" sz="3600" b="1" dirty="0" smtClean="0">
                <a:solidFill>
                  <a:srgbClr val="FFFF00"/>
                </a:solidFill>
              </a:rPr>
              <a:t>Ben</a:t>
            </a:r>
            <a:r>
              <a:rPr lang="cs-CZ" sz="3600" dirty="0" smtClean="0">
                <a:solidFill>
                  <a:schemeClr val="bg1"/>
                </a:solidFill>
              </a:rPr>
              <a:t>ovi všechny hračky!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dirty="0" smtClean="0">
                <a:solidFill>
                  <a:schemeClr val="bg1"/>
                </a:solidFill>
              </a:rPr>
              <a:t>Nechci pá</a:t>
            </a:r>
            <a:r>
              <a:rPr lang="cs-CZ" sz="3600" b="1" dirty="0" smtClean="0">
                <a:solidFill>
                  <a:srgbClr val="FFFF00"/>
                </a:solidFill>
              </a:rPr>
              <a:t>sek</a:t>
            </a:r>
            <a:r>
              <a:rPr lang="cs-CZ" sz="3600" dirty="0" smtClean="0">
                <a:solidFill>
                  <a:schemeClr val="bg1"/>
                </a:solidFill>
              </a:rPr>
              <a:t> </a:t>
            </a:r>
            <a:r>
              <a:rPr lang="cs-CZ" sz="3600" b="1" dirty="0" smtClean="0">
                <a:solidFill>
                  <a:srgbClr val="FFFF00"/>
                </a:solidFill>
              </a:rPr>
              <a:t>ora</a:t>
            </a:r>
            <a:r>
              <a:rPr lang="cs-CZ" sz="3600" dirty="0" smtClean="0">
                <a:solidFill>
                  <a:schemeClr val="bg1"/>
                </a:solidFill>
              </a:rPr>
              <a:t>zítkovaný kytičkami.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dirty="0" smtClean="0">
                <a:solidFill>
                  <a:schemeClr val="bg1"/>
                </a:solidFill>
              </a:rPr>
              <a:t>Da</a:t>
            </a:r>
            <a:r>
              <a:rPr lang="cs-CZ" sz="3600" b="1" dirty="0" smtClean="0">
                <a:solidFill>
                  <a:srgbClr val="FFFF00"/>
                </a:solidFill>
              </a:rPr>
              <a:t>ne</a:t>
            </a:r>
            <a:r>
              <a:rPr lang="cs-CZ" sz="3600" dirty="0" smtClean="0">
                <a:solidFill>
                  <a:schemeClr val="bg1"/>
                </a:solidFill>
              </a:rPr>
              <a:t>, </a:t>
            </a:r>
            <a:r>
              <a:rPr lang="cs-CZ" sz="3600" b="1" dirty="0" smtClean="0">
                <a:solidFill>
                  <a:srgbClr val="FFFF00"/>
                </a:solidFill>
              </a:rPr>
              <a:t>zval</a:t>
            </a:r>
            <a:r>
              <a:rPr lang="cs-CZ" sz="3600" dirty="0" smtClean="0">
                <a:solidFill>
                  <a:schemeClr val="bg1"/>
                </a:solidFill>
              </a:rPr>
              <a:t>i jste i Moniku? 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dirty="0" smtClean="0">
                <a:solidFill>
                  <a:schemeClr val="bg1"/>
                </a:solidFill>
              </a:rPr>
              <a:t>V létě jsme projeli </a:t>
            </a:r>
            <a:r>
              <a:rPr lang="cs-CZ" sz="3600" b="1" dirty="0" smtClean="0">
                <a:solidFill>
                  <a:srgbClr val="FFFF00"/>
                </a:solidFill>
              </a:rPr>
              <a:t>čtvrt Ek</a:t>
            </a:r>
            <a:r>
              <a:rPr lang="cs-CZ" sz="3600" dirty="0" smtClean="0">
                <a:solidFill>
                  <a:schemeClr val="bg1"/>
                </a:solidFill>
              </a:rPr>
              <a:t>vádoru a celé Peru</a:t>
            </a:r>
            <a:r>
              <a:rPr lang="cs-CZ" sz="3600" dirty="0" smtClean="0">
                <a:solidFill>
                  <a:srgbClr val="FFFF00"/>
                </a:solidFill>
              </a:rPr>
              <a:t>.</a:t>
            </a:r>
            <a:endParaRPr lang="cs-CZ" sz="36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5345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ctr"/>
            <a:r>
              <a:rPr lang="cs-CZ" u="sng" dirty="0" smtClean="0">
                <a:solidFill>
                  <a:srgbClr val="FFFF00"/>
                </a:solidFill>
              </a:rPr>
              <a:t>VYBER SPRÁVNOU MOŽNOST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554461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1. </a:t>
            </a:r>
            <a:r>
              <a:rPr lang="cs-CZ" sz="2800" b="1" u="sng" dirty="0" smtClean="0">
                <a:solidFill>
                  <a:schemeClr val="bg1"/>
                </a:solidFill>
                <a:latin typeface="Arial Black" pitchFamily="34" charset="0"/>
              </a:rPr>
              <a:t>Jak </a:t>
            </a:r>
            <a:r>
              <a:rPr lang="cs-CZ" sz="2800" b="1" u="sng" dirty="0">
                <a:solidFill>
                  <a:schemeClr val="bg1"/>
                </a:solidFill>
                <a:latin typeface="Arial Black" pitchFamily="34" charset="0"/>
              </a:rPr>
              <a:t>se jmenují 2 hlavní postavy z básně </a:t>
            </a:r>
            <a:r>
              <a:rPr lang="cs-CZ" sz="2800" b="1" u="sng" dirty="0" smtClean="0">
                <a:solidFill>
                  <a:schemeClr val="bg1"/>
                </a:solidFill>
                <a:latin typeface="Arial Black" pitchFamily="34" charset="0"/>
              </a:rPr>
              <a:t> Máj</a:t>
            </a:r>
            <a:r>
              <a:rPr lang="cs-CZ" sz="2800" b="1" u="sng" dirty="0">
                <a:solidFill>
                  <a:schemeClr val="bg1"/>
                </a:solidFill>
                <a:latin typeface="Arial Black" pitchFamily="34" charset="0"/>
              </a:rPr>
              <a:t>?</a:t>
            </a:r>
          </a:p>
          <a:p>
            <a:pPr marL="514350" indent="-514350">
              <a:buFont typeface="+mj-lt"/>
              <a:buAutoNum type="alphaLcParenR"/>
            </a:pPr>
            <a:endParaRPr lang="cs-CZ" sz="2800" dirty="0" smtClean="0">
              <a:solidFill>
                <a:schemeClr val="bg1"/>
              </a:solidFill>
              <a:latin typeface="Arial Black" pitchFamily="34" charset="0"/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Adam </a:t>
            </a: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a Jana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Vilém a Marcela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Vilém a 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Jarmila</a:t>
            </a:r>
          </a:p>
          <a:p>
            <a:pPr marL="514350" indent="-514350">
              <a:buFont typeface="+mj-lt"/>
              <a:buAutoNum type="alphaLcParenR"/>
            </a:pP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Arial Black" pitchFamily="34" charset="0"/>
              </a:rPr>
              <a:t>2. </a:t>
            </a:r>
            <a:r>
              <a:rPr lang="cs-CZ" sz="2800" b="1" u="sng" dirty="0" smtClean="0">
                <a:solidFill>
                  <a:schemeClr val="bg1"/>
                </a:solidFill>
                <a:latin typeface="Arial Black" pitchFamily="34" charset="0"/>
              </a:rPr>
              <a:t>Harpagon </a:t>
            </a:r>
            <a:r>
              <a:rPr lang="cs-CZ" sz="2800" b="1" u="sng" dirty="0">
                <a:solidFill>
                  <a:schemeClr val="bg1"/>
                </a:solidFill>
                <a:latin typeface="Arial Black" pitchFamily="34" charset="0"/>
              </a:rPr>
              <a:t>je hlavní postava </a:t>
            </a:r>
            <a:r>
              <a:rPr lang="cs-CZ" sz="2800" b="1" u="sng" dirty="0" err="1">
                <a:solidFill>
                  <a:schemeClr val="bg1"/>
                </a:solidFill>
                <a:latin typeface="Arial Black" pitchFamily="34" charset="0"/>
              </a:rPr>
              <a:t>Molliérovy</a:t>
            </a:r>
            <a:r>
              <a:rPr lang="cs-CZ" sz="2800" b="1" u="sng" dirty="0">
                <a:solidFill>
                  <a:schemeClr val="bg1"/>
                </a:solidFill>
                <a:latin typeface="Arial Black" pitchFamily="34" charset="0"/>
              </a:rPr>
              <a:t> hry.</a:t>
            </a:r>
            <a:r>
              <a:rPr lang="cs-CZ" sz="2800" b="1" dirty="0">
                <a:solidFill>
                  <a:schemeClr val="bg1"/>
                </a:solidFill>
                <a:latin typeface="Arial Black" pitchFamily="34" charset="0"/>
              </a:rPr>
              <a:t>.</a:t>
            </a:r>
          </a:p>
          <a:p>
            <a:pPr marL="514350" indent="-514350">
              <a:buFont typeface="+mj-lt"/>
              <a:buAutoNum type="alphaLcParenR"/>
            </a:pPr>
            <a:endParaRPr lang="cs-CZ" sz="2800" dirty="0" smtClean="0">
              <a:solidFill>
                <a:schemeClr val="bg1"/>
              </a:solidFill>
              <a:latin typeface="Arial Black" pitchFamily="34" charset="0"/>
            </a:endParaRPr>
          </a:p>
          <a:p>
            <a:pPr marL="514350" indent="-514350">
              <a:buClr>
                <a:schemeClr val="accent4">
                  <a:lumMod val="60000"/>
                  <a:lumOff val="40000"/>
                </a:schemeClr>
              </a:buClr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Dekameron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  <a:p>
            <a:pPr marL="514350" indent="-514350">
              <a:buClr>
                <a:schemeClr val="accent4">
                  <a:lumMod val="60000"/>
                  <a:lumOff val="40000"/>
                </a:schemeClr>
              </a:buClr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Lakomec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  <a:p>
            <a:pPr marL="514350" indent="-514350">
              <a:buClr>
                <a:schemeClr val="accent4">
                  <a:lumMod val="60000"/>
                  <a:lumOff val="40000"/>
                </a:schemeClr>
              </a:buClr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Vojna a mír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2715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179512" y="332656"/>
            <a:ext cx="8964488" cy="633670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Arial Black" pitchFamily="34" charset="0"/>
              </a:rPr>
              <a:t>3. </a:t>
            </a:r>
            <a:r>
              <a:rPr lang="cs-CZ" sz="2800" b="1" u="sng" dirty="0" err="1" smtClean="0">
                <a:solidFill>
                  <a:schemeClr val="bg1"/>
                </a:solidFill>
                <a:latin typeface="Arial Black" pitchFamily="34" charset="0"/>
              </a:rPr>
              <a:t>Kopčem</a:t>
            </a:r>
            <a:r>
              <a:rPr lang="cs-CZ" sz="2800" b="1" u="sng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2800" b="1" u="sng" dirty="0">
                <a:solidFill>
                  <a:schemeClr val="bg1"/>
                </a:solidFill>
                <a:latin typeface="Arial Black" pitchFamily="34" charset="0"/>
              </a:rPr>
              <a:t>je jedna z hlavních postav </a:t>
            </a:r>
            <a:r>
              <a:rPr lang="cs-CZ" sz="2800" b="1" u="sng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  <a:latin typeface="Arial Black" pitchFamily="34" charset="0"/>
              </a:rPr>
              <a:t>   </a:t>
            </a:r>
            <a:r>
              <a:rPr lang="cs-CZ" sz="2800" b="1" u="sng" dirty="0" smtClean="0">
                <a:solidFill>
                  <a:schemeClr val="bg1"/>
                </a:solidFill>
                <a:latin typeface="Arial Black" pitchFamily="34" charset="0"/>
              </a:rPr>
              <a:t>románu..</a:t>
            </a:r>
          </a:p>
          <a:p>
            <a:pPr marL="514350" indent="-514350">
              <a:buFont typeface="+mj-lt"/>
              <a:buAutoNum type="alphaLcParenR"/>
            </a:pPr>
            <a:endParaRPr lang="cs-CZ" sz="2800" dirty="0" smtClean="0">
              <a:solidFill>
                <a:schemeClr val="bg1"/>
              </a:solidFill>
              <a:latin typeface="Arial Black" pitchFamily="34" charset="0"/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Z </a:t>
            </a: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hlubin pravěku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Robinson </a:t>
            </a:r>
            <a:r>
              <a:rPr lang="cs-CZ" sz="2800" dirty="0" err="1">
                <a:solidFill>
                  <a:schemeClr val="bg1"/>
                </a:solidFill>
                <a:latin typeface="Arial Black" pitchFamily="34" charset="0"/>
              </a:rPr>
              <a:t>Crusoe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Lovci 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mamutů</a:t>
            </a:r>
          </a:p>
          <a:p>
            <a:pPr marL="514350" indent="-514350">
              <a:buFont typeface="+mj-lt"/>
              <a:buAutoNum type="alphaLcParenR"/>
            </a:pP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Arial Black" pitchFamily="34" charset="0"/>
              </a:rPr>
              <a:t>4. </a:t>
            </a:r>
            <a:r>
              <a:rPr lang="cs-CZ" sz="2800" b="1" u="sng" dirty="0" smtClean="0">
                <a:solidFill>
                  <a:schemeClr val="bg1"/>
                </a:solidFill>
                <a:latin typeface="Arial Black" pitchFamily="34" charset="0"/>
              </a:rPr>
              <a:t>Jak </a:t>
            </a:r>
            <a:r>
              <a:rPr lang="cs-CZ" sz="2800" b="1" u="sng" dirty="0">
                <a:solidFill>
                  <a:schemeClr val="bg1"/>
                </a:solidFill>
                <a:latin typeface="Arial Black" pitchFamily="34" charset="0"/>
              </a:rPr>
              <a:t>se jmenovala postava z Babičky</a:t>
            </a:r>
            <a:r>
              <a:rPr lang="cs-CZ" sz="2800" b="1" u="sng" dirty="0" smtClean="0">
                <a:solidFill>
                  <a:schemeClr val="bg1"/>
                </a:solidFill>
                <a:latin typeface="Arial Black" pitchFamily="34" charset="0"/>
              </a:rPr>
              <a:t>,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  <a:latin typeface="Arial Black" pitchFamily="34" charset="0"/>
              </a:rPr>
              <a:t>  </a:t>
            </a:r>
            <a:r>
              <a:rPr lang="cs-CZ" sz="2800" b="1" u="sng" dirty="0">
                <a:solidFill>
                  <a:schemeClr val="bg1"/>
                </a:solidFill>
                <a:latin typeface="Arial Black" pitchFamily="34" charset="0"/>
              </a:rPr>
              <a:t>s kterou se ztotožňovala Božena Němcová?</a:t>
            </a:r>
          </a:p>
          <a:p>
            <a:pPr marL="514350" indent="-514350">
              <a:buFont typeface="+mj-lt"/>
              <a:buAutoNum type="alphaLcParenR"/>
            </a:pPr>
            <a:endParaRPr lang="cs-CZ" sz="2800" dirty="0" smtClean="0">
              <a:solidFill>
                <a:schemeClr val="bg1"/>
              </a:solidFill>
              <a:latin typeface="Arial Black" pitchFamily="34" charset="0"/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Barunka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Hortensie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Viktorka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  <a:p>
            <a:pPr marL="514350" indent="-514350">
              <a:buFont typeface="+mj-lt"/>
              <a:buAutoNum type="alphaLcParenR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3488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260648"/>
            <a:ext cx="8892480" cy="62639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Arial Black" pitchFamily="34" charset="0"/>
              </a:rPr>
              <a:t>5. </a:t>
            </a:r>
            <a:r>
              <a:rPr lang="cs-CZ" sz="2800" b="1" u="sng" dirty="0" smtClean="0">
                <a:solidFill>
                  <a:schemeClr val="bg1"/>
                </a:solidFill>
                <a:latin typeface="Arial Black" pitchFamily="34" charset="0"/>
              </a:rPr>
              <a:t>Nepřátelství </a:t>
            </a:r>
            <a:r>
              <a:rPr lang="cs-CZ" sz="2800" b="1" u="sng" dirty="0">
                <a:solidFill>
                  <a:schemeClr val="bg1"/>
                </a:solidFill>
                <a:latin typeface="Arial Black" pitchFamily="34" charset="0"/>
              </a:rPr>
              <a:t>dvou rodů způsobí tragédii v </a:t>
            </a:r>
            <a:endParaRPr lang="cs-CZ" sz="2800" b="1" u="sng" dirty="0" smtClean="0">
              <a:solidFill>
                <a:schemeClr val="bg1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  <a:latin typeface="Arial Black" pitchFamily="34" charset="0"/>
              </a:rPr>
              <a:t>   </a:t>
            </a:r>
            <a:r>
              <a:rPr lang="cs-CZ" sz="2800" b="1" u="sng" dirty="0" smtClean="0">
                <a:solidFill>
                  <a:schemeClr val="bg1"/>
                </a:solidFill>
                <a:latin typeface="Arial Black" pitchFamily="34" charset="0"/>
              </a:rPr>
              <a:t>Shakespearově hře..</a:t>
            </a:r>
            <a:endParaRPr lang="cs-CZ" sz="2800" b="1" dirty="0" smtClean="0">
              <a:solidFill>
                <a:schemeClr val="bg1"/>
              </a:solidFill>
              <a:latin typeface="Arial Black" pitchFamily="34" charset="0"/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bg1"/>
              </a:solidFill>
              <a:latin typeface="Arial Black" pitchFamily="34" charset="0"/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Zkrocení </a:t>
            </a: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zlé ženy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Romeo a Julie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Hamlet</a:t>
            </a:r>
          </a:p>
          <a:p>
            <a:pPr marL="0" indent="0">
              <a:buNone/>
            </a:pPr>
            <a:endParaRPr lang="cs-CZ" sz="2800" b="1" dirty="0" smtClean="0">
              <a:solidFill>
                <a:schemeClr val="bg1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Arial Black" pitchFamily="34" charset="0"/>
              </a:rPr>
              <a:t>6. </a:t>
            </a:r>
            <a:r>
              <a:rPr lang="cs-CZ" sz="2800" b="1" u="sng" dirty="0" smtClean="0">
                <a:solidFill>
                  <a:schemeClr val="bg1"/>
                </a:solidFill>
                <a:latin typeface="Arial Black" pitchFamily="34" charset="0"/>
              </a:rPr>
              <a:t>Donkichotský </a:t>
            </a:r>
            <a:r>
              <a:rPr lang="cs-CZ" sz="2800" b="1" u="sng" dirty="0">
                <a:solidFill>
                  <a:schemeClr val="bg1"/>
                </a:solidFill>
                <a:latin typeface="Arial Black" pitchFamily="34" charset="0"/>
              </a:rPr>
              <a:t>typ je člověk, </a:t>
            </a:r>
            <a:r>
              <a:rPr lang="cs-CZ" sz="2800" b="1" u="sng" dirty="0" smtClean="0">
                <a:solidFill>
                  <a:schemeClr val="bg1"/>
                </a:solidFill>
                <a:latin typeface="Arial Black" pitchFamily="34" charset="0"/>
              </a:rPr>
              <a:t>který..</a:t>
            </a:r>
          </a:p>
          <a:p>
            <a:pPr marL="0" indent="0">
              <a:buNone/>
            </a:pPr>
            <a:endParaRPr lang="cs-CZ" sz="2800" b="1" dirty="0">
              <a:solidFill>
                <a:schemeClr val="bg1"/>
              </a:solidFill>
              <a:latin typeface="Arial Black" pitchFamily="34" charset="0"/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je </a:t>
            </a: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přelétavý v lásce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lpí na penězích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bojuje za neuskutečnitelné ideály</a:t>
            </a:r>
          </a:p>
          <a:p>
            <a:pPr marL="0" indent="0">
              <a:buNone/>
            </a:pPr>
            <a:endParaRPr lang="cs-CZ" sz="2800" dirty="0">
              <a:solidFill>
                <a:schemeClr val="bg1"/>
              </a:solidFill>
              <a:effectLst/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9183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332656"/>
            <a:ext cx="8640960" cy="6264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Arial Black" pitchFamily="34" charset="0"/>
              </a:rPr>
              <a:t>7. </a:t>
            </a:r>
            <a:r>
              <a:rPr lang="cs-CZ" sz="2800" b="1" u="sng" dirty="0" smtClean="0">
                <a:solidFill>
                  <a:schemeClr val="bg1"/>
                </a:solidFill>
                <a:latin typeface="Arial Black" pitchFamily="34" charset="0"/>
              </a:rPr>
              <a:t>Který </a:t>
            </a:r>
            <a:r>
              <a:rPr lang="cs-CZ" sz="2800" b="1" u="sng" dirty="0">
                <a:solidFill>
                  <a:schemeClr val="bg1"/>
                </a:solidFill>
                <a:latin typeface="Arial Black" pitchFamily="34" charset="0"/>
              </a:rPr>
              <a:t>hudební skladatel je spojen </a:t>
            </a:r>
            <a:endParaRPr lang="cs-CZ" sz="2800" b="1" u="sng" dirty="0" smtClean="0">
              <a:solidFill>
                <a:schemeClr val="bg1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Arial Black" pitchFamily="34" charset="0"/>
              </a:rPr>
              <a:t>    </a:t>
            </a:r>
            <a:r>
              <a:rPr lang="cs-CZ" sz="2800" b="1" u="sng" dirty="0" smtClean="0">
                <a:solidFill>
                  <a:schemeClr val="bg1"/>
                </a:solidFill>
                <a:latin typeface="Arial Black" pitchFamily="34" charset="0"/>
              </a:rPr>
              <a:t>s tvorbou </a:t>
            </a:r>
            <a:r>
              <a:rPr lang="cs-CZ" sz="2800" b="1" u="sng" dirty="0">
                <a:solidFill>
                  <a:schemeClr val="bg1"/>
                </a:solidFill>
                <a:latin typeface="Arial Black" pitchFamily="34" charset="0"/>
              </a:rPr>
              <a:t>Voskovce a Wericha </a:t>
            </a:r>
            <a:endParaRPr lang="cs-CZ" sz="2800" b="1" u="sng" dirty="0" smtClean="0">
              <a:solidFill>
                <a:schemeClr val="bg1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Arial Black" pitchFamily="34" charset="0"/>
              </a:rPr>
              <a:t>    </a:t>
            </a:r>
            <a:r>
              <a:rPr lang="cs-CZ" sz="2800" b="1" u="sng" dirty="0" smtClean="0">
                <a:solidFill>
                  <a:schemeClr val="bg1"/>
                </a:solidFill>
                <a:latin typeface="Arial Black" pitchFamily="34" charset="0"/>
              </a:rPr>
              <a:t>v Osvobozeném divadle?</a:t>
            </a:r>
          </a:p>
          <a:p>
            <a:pPr marL="514350" indent="-514350">
              <a:buFont typeface="+mj-lt"/>
              <a:buAutoNum type="alphaLcParenR"/>
            </a:pPr>
            <a:endParaRPr lang="cs-CZ" sz="2800" dirty="0" smtClean="0">
              <a:solidFill>
                <a:schemeClr val="bg1"/>
              </a:solidFill>
              <a:latin typeface="Arial Black" pitchFamily="34" charset="0"/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J</a:t>
            </a: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. Ježek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J. </a:t>
            </a:r>
            <a:r>
              <a:rPr lang="cs-CZ" sz="2800" dirty="0" err="1">
                <a:solidFill>
                  <a:schemeClr val="bg1"/>
                </a:solidFill>
                <a:latin typeface="Arial Black" pitchFamily="34" charset="0"/>
              </a:rPr>
              <a:t>Šlitr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L. Janáček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bg1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Arial Black" pitchFamily="34" charset="0"/>
              </a:rPr>
              <a:t>8. </a:t>
            </a:r>
            <a:r>
              <a:rPr lang="cs-CZ" sz="2800" b="1" u="sng" dirty="0" smtClean="0">
                <a:solidFill>
                  <a:schemeClr val="bg1"/>
                </a:solidFill>
                <a:latin typeface="Arial Black" pitchFamily="34" charset="0"/>
              </a:rPr>
              <a:t>Kdo </a:t>
            </a:r>
            <a:r>
              <a:rPr lang="cs-CZ" sz="2800" b="1" u="sng" dirty="0">
                <a:solidFill>
                  <a:schemeClr val="bg1"/>
                </a:solidFill>
                <a:latin typeface="Arial Black" pitchFamily="34" charset="0"/>
              </a:rPr>
              <a:t>získal Nobelovu cenu za literaturu</a:t>
            </a:r>
            <a:r>
              <a:rPr lang="cs-CZ" sz="2800" b="1" dirty="0" smtClean="0">
                <a:solidFill>
                  <a:schemeClr val="bg1"/>
                </a:solidFill>
                <a:latin typeface="Arial Black" pitchFamily="34" charset="0"/>
              </a:rPr>
              <a:t>?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Božena </a:t>
            </a: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Němcová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Jaroslav Seifert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Alois Jirásek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6495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332656"/>
            <a:ext cx="8893175" cy="6336704"/>
          </a:xfrm>
        </p:spPr>
        <p:txBody>
          <a:bodyPr/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Arial Black" pitchFamily="34" charset="0"/>
              </a:rPr>
              <a:t>9. </a:t>
            </a:r>
            <a:r>
              <a:rPr lang="cs-CZ" sz="2800" b="1" u="sng" dirty="0" smtClean="0">
                <a:solidFill>
                  <a:schemeClr val="bg1"/>
                </a:solidFill>
                <a:latin typeface="Arial Black" pitchFamily="34" charset="0"/>
              </a:rPr>
              <a:t>Kyklopa </a:t>
            </a:r>
            <a:r>
              <a:rPr lang="cs-CZ" sz="2800" b="1" u="sng" dirty="0" err="1">
                <a:solidFill>
                  <a:schemeClr val="bg1"/>
                </a:solidFill>
                <a:latin typeface="Arial Black" pitchFamily="34" charset="0"/>
              </a:rPr>
              <a:t>Polyfema</a:t>
            </a:r>
            <a:r>
              <a:rPr lang="cs-CZ" sz="2800" b="1" u="sng" dirty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2800" b="1" u="sng" dirty="0" smtClean="0">
                <a:solidFill>
                  <a:schemeClr val="bg1"/>
                </a:solidFill>
                <a:latin typeface="Arial Black" pitchFamily="34" charset="0"/>
              </a:rPr>
              <a:t>oslepil..</a:t>
            </a:r>
            <a:endParaRPr lang="cs-CZ" sz="2800" b="1" u="sng" dirty="0">
              <a:solidFill>
                <a:schemeClr val="bg1"/>
              </a:solidFill>
              <a:latin typeface="Arial Black" pitchFamily="34" charset="0"/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bg1"/>
              </a:solidFill>
              <a:latin typeface="Arial Black" pitchFamily="34" charset="0"/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Theseus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Odysseus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Prometheus</a:t>
            </a:r>
          </a:p>
          <a:p>
            <a:pPr marL="514350" indent="-514350">
              <a:buFont typeface="+mj-lt"/>
              <a:buAutoNum type="alphaLcParenR"/>
            </a:pP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Arial Black" pitchFamily="34" charset="0"/>
              </a:rPr>
              <a:t>10. </a:t>
            </a:r>
            <a:r>
              <a:rPr lang="cs-CZ" sz="2800" b="1" u="sng" dirty="0" smtClean="0">
                <a:solidFill>
                  <a:schemeClr val="bg1"/>
                </a:solidFill>
                <a:latin typeface="Arial Black" pitchFamily="34" charset="0"/>
              </a:rPr>
              <a:t>Který </a:t>
            </a:r>
            <a:r>
              <a:rPr lang="cs-CZ" sz="2800" b="1" u="sng" dirty="0">
                <a:solidFill>
                  <a:schemeClr val="bg1"/>
                </a:solidFill>
                <a:latin typeface="Arial Black" pitchFamily="34" charset="0"/>
              </a:rPr>
              <a:t>z následujících spisovatelů nepsal </a:t>
            </a:r>
            <a:endParaRPr lang="cs-CZ" sz="2800" b="1" u="sng" dirty="0" smtClean="0">
              <a:solidFill>
                <a:schemeClr val="bg1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  <a:latin typeface="Arial Black" pitchFamily="34" charset="0"/>
              </a:rPr>
              <a:t>     </a:t>
            </a:r>
            <a:r>
              <a:rPr lang="cs-CZ" sz="2800" b="1" u="sng" dirty="0" smtClean="0">
                <a:solidFill>
                  <a:schemeClr val="bg1"/>
                </a:solidFill>
                <a:latin typeface="Arial Black" pitchFamily="34" charset="0"/>
              </a:rPr>
              <a:t>bajky?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Ezop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800" dirty="0" err="1">
                <a:solidFill>
                  <a:schemeClr val="bg1"/>
                </a:solidFill>
                <a:latin typeface="Arial Black" pitchFamily="34" charset="0"/>
              </a:rPr>
              <a:t>Dostojevskij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800" dirty="0" err="1">
                <a:solidFill>
                  <a:schemeClr val="bg1"/>
                </a:solidFill>
                <a:latin typeface="Arial Black" pitchFamily="34" charset="0"/>
              </a:rPr>
              <a:t>Krylov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5373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ŘEŠENÍ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sz="3200" dirty="0" smtClean="0"/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1. C</a:t>
            </a:r>
          </a:p>
          <a:p>
            <a:pPr>
              <a:buFont typeface="Wingdings" pitchFamily="2" charset="2"/>
              <a:buChar char="ü"/>
            </a:pPr>
            <a:r>
              <a:rPr lang="cs-CZ" sz="3200" dirty="0" smtClean="0">
                <a:solidFill>
                  <a:schemeClr val="bg1"/>
                </a:solidFill>
              </a:rPr>
              <a:t> 2. B</a:t>
            </a:r>
          </a:p>
          <a:p>
            <a:pPr>
              <a:buFont typeface="Wingdings" pitchFamily="2" charset="2"/>
              <a:buChar char="ü"/>
            </a:pPr>
            <a:r>
              <a:rPr lang="cs-CZ" sz="3200" dirty="0" smtClean="0">
                <a:solidFill>
                  <a:schemeClr val="bg1"/>
                </a:solidFill>
              </a:rPr>
              <a:t> 3. C</a:t>
            </a:r>
          </a:p>
          <a:p>
            <a:pPr>
              <a:buFont typeface="Wingdings" pitchFamily="2" charset="2"/>
              <a:buChar char="ü"/>
            </a:pPr>
            <a:r>
              <a:rPr lang="cs-CZ" sz="3200" dirty="0" smtClean="0">
                <a:solidFill>
                  <a:schemeClr val="bg1"/>
                </a:solidFill>
              </a:rPr>
              <a:t> 4. A</a:t>
            </a:r>
          </a:p>
          <a:p>
            <a:pPr>
              <a:buFont typeface="Wingdings" pitchFamily="2" charset="2"/>
              <a:buChar char="ü"/>
            </a:pPr>
            <a:r>
              <a:rPr lang="cs-CZ" sz="3200" dirty="0" smtClean="0">
                <a:solidFill>
                  <a:schemeClr val="bg1"/>
                </a:solidFill>
              </a:rPr>
              <a:t> 5. B</a:t>
            </a:r>
          </a:p>
          <a:p>
            <a:pPr>
              <a:buFont typeface="Wingdings" pitchFamily="2" charset="2"/>
              <a:buChar char="ü"/>
            </a:pPr>
            <a:r>
              <a:rPr lang="cs-CZ" sz="3200" dirty="0" smtClean="0">
                <a:solidFill>
                  <a:schemeClr val="bg1"/>
                </a:solidFill>
              </a:rPr>
              <a:t> 6. C</a:t>
            </a:r>
          </a:p>
          <a:p>
            <a:pPr>
              <a:buFont typeface="Wingdings" pitchFamily="2" charset="2"/>
              <a:buChar char="ü"/>
            </a:pPr>
            <a:r>
              <a:rPr lang="cs-CZ" sz="3200" dirty="0" smtClean="0">
                <a:solidFill>
                  <a:schemeClr val="bg1"/>
                </a:solidFill>
              </a:rPr>
              <a:t> 7. A</a:t>
            </a:r>
          </a:p>
          <a:p>
            <a:pPr>
              <a:buFont typeface="Wingdings" pitchFamily="2" charset="2"/>
              <a:buChar char="ü"/>
            </a:pPr>
            <a:r>
              <a:rPr lang="cs-CZ" sz="3200" dirty="0" smtClean="0">
                <a:solidFill>
                  <a:schemeClr val="bg1"/>
                </a:solidFill>
              </a:rPr>
              <a:t> 8. B</a:t>
            </a:r>
          </a:p>
          <a:p>
            <a:pPr>
              <a:buFont typeface="Wingdings" pitchFamily="2" charset="2"/>
              <a:buChar char="ü"/>
            </a:pPr>
            <a:r>
              <a:rPr lang="cs-CZ" sz="3200" dirty="0" smtClean="0">
                <a:solidFill>
                  <a:schemeClr val="bg1"/>
                </a:solidFill>
              </a:rPr>
              <a:t> 9. B</a:t>
            </a:r>
          </a:p>
          <a:p>
            <a:pPr>
              <a:buFont typeface="Wingdings" pitchFamily="2" charset="2"/>
              <a:buChar char="ü"/>
            </a:pPr>
            <a:r>
              <a:rPr lang="cs-CZ" sz="3200" dirty="0" smtClean="0">
                <a:solidFill>
                  <a:schemeClr val="bg1"/>
                </a:solidFill>
              </a:rPr>
              <a:t> 10.B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3380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>
                <a:solidFill>
                  <a:srgbClr val="FFFF00"/>
                </a:solidFill>
              </a:rPr>
              <a:t>Z JAKÝCH KNIH POCHÁZEJÍ TYTO VÝROKY + URČI AUTORA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1680" y="1700808"/>
            <a:ext cx="5976664" cy="4968552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AutoNum type="arabicPeriod"/>
            </a:pPr>
            <a:endParaRPr lang="cs-CZ" sz="3600" b="1" dirty="0" smtClean="0">
              <a:solidFill>
                <a:schemeClr val="bg1"/>
              </a:solidFill>
              <a:latin typeface="Batang" pitchFamily="18" charset="-127"/>
              <a:ea typeface="Batang" pitchFamily="18" charset="-127"/>
            </a:endParaRPr>
          </a:p>
          <a:p>
            <a:pPr marL="0" indent="0">
              <a:buNone/>
            </a:pPr>
            <a:r>
              <a:rPr lang="cs-CZ" sz="6400" b="1" dirty="0" smtClean="0">
                <a:solidFill>
                  <a:schemeClr val="bg1"/>
                </a:solidFill>
                <a:latin typeface="Batang" pitchFamily="18" charset="-127"/>
                <a:ea typeface="Batang" pitchFamily="18" charset="-127"/>
              </a:rPr>
              <a:t> U </a:t>
            </a:r>
            <a:r>
              <a:rPr lang="cs-CZ" sz="6400" b="1" dirty="0">
                <a:solidFill>
                  <a:schemeClr val="bg1"/>
                </a:solidFill>
                <a:latin typeface="Batang" pitchFamily="18" charset="-127"/>
                <a:ea typeface="Batang" pitchFamily="18" charset="-127"/>
              </a:rPr>
              <a:t>lavice dítě stálo, zplna hrdla křičelo. </a:t>
            </a:r>
            <a:r>
              <a:rPr lang="cs-CZ" sz="6400" b="1" dirty="0" err="1">
                <a:solidFill>
                  <a:schemeClr val="bg1"/>
                </a:solidFill>
                <a:latin typeface="Batang" pitchFamily="18" charset="-127"/>
                <a:ea typeface="Batang" pitchFamily="18" charset="-127"/>
              </a:rPr>
              <a:t>Bodejž</a:t>
            </a:r>
            <a:r>
              <a:rPr lang="cs-CZ" sz="6400" b="1" dirty="0">
                <a:solidFill>
                  <a:schemeClr val="bg1"/>
                </a:solidFill>
                <a:latin typeface="Batang" pitchFamily="18" charset="-127"/>
                <a:ea typeface="Batang" pitchFamily="18" charset="-127"/>
              </a:rPr>
              <a:t> jsi jen trochu málo, ty cikáně, mlčelo... </a:t>
            </a:r>
            <a:endParaRPr lang="cs-CZ" sz="6400" b="1" dirty="0" smtClean="0">
              <a:solidFill>
                <a:schemeClr val="bg1"/>
              </a:solidFill>
              <a:latin typeface="Batang" pitchFamily="18" charset="-127"/>
              <a:ea typeface="Batang" pitchFamily="18" charset="-127"/>
            </a:endParaRPr>
          </a:p>
          <a:p>
            <a:pPr marL="0" indent="0">
              <a:buNone/>
            </a:pPr>
            <a:endParaRPr lang="cs-CZ" sz="6400" b="1" dirty="0">
              <a:solidFill>
                <a:schemeClr val="bg1"/>
              </a:solidFill>
              <a:latin typeface="Batang" pitchFamily="18" charset="-127"/>
              <a:ea typeface="Batang" pitchFamily="18" charset="-127"/>
            </a:endParaRPr>
          </a:p>
          <a:p>
            <a:pPr marL="0" indent="0">
              <a:buNone/>
            </a:pPr>
            <a:endParaRPr lang="cs-CZ" sz="32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 </a:t>
            </a:r>
            <a:endParaRPr lang="cs-CZ" sz="3200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3131840" y="5157192"/>
            <a:ext cx="45719" cy="7200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áček 8"/>
          <p:cNvSpPr/>
          <p:nvPr/>
        </p:nvSpPr>
        <p:spPr>
          <a:xfrm>
            <a:off x="1043608" y="1412776"/>
            <a:ext cx="6912768" cy="4536503"/>
          </a:xfrm>
          <a:prstGeom prst="cloudCallout">
            <a:avLst/>
          </a:prstGeom>
          <a:noFill/>
          <a:ln w="539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1268760"/>
            <a:ext cx="151216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1.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7765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079612" y="1268760"/>
            <a:ext cx="6624736" cy="4824264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AutoNum type="arabicPeriod"/>
            </a:pPr>
            <a:endParaRPr lang="cs-CZ" sz="3600" b="1" dirty="0" smtClean="0">
              <a:solidFill>
                <a:schemeClr val="bg1"/>
              </a:solidFill>
              <a:latin typeface="Batang" pitchFamily="18" charset="-127"/>
              <a:ea typeface="Batang" pitchFamily="18" charset="-127"/>
            </a:endParaRPr>
          </a:p>
          <a:p>
            <a:pPr marL="0" indent="0">
              <a:buNone/>
            </a:pPr>
            <a:r>
              <a:rPr lang="cs-CZ" sz="6000" b="1" dirty="0" smtClean="0">
                <a:solidFill>
                  <a:schemeClr val="bg1"/>
                </a:solidFill>
                <a:latin typeface="Batang" pitchFamily="18" charset="-127"/>
                <a:ea typeface="Batang" pitchFamily="18" charset="-127"/>
              </a:rPr>
              <a:t>  </a:t>
            </a:r>
            <a:r>
              <a:rPr lang="cs-CZ" sz="6600" b="1" dirty="0" smtClean="0">
                <a:solidFill>
                  <a:schemeClr val="bg1"/>
                </a:solidFill>
                <a:latin typeface="Batang" pitchFamily="18" charset="-127"/>
                <a:ea typeface="Batang" pitchFamily="18" charset="-127"/>
              </a:rPr>
              <a:t>„</a:t>
            </a:r>
            <a:r>
              <a:rPr lang="cs-CZ" sz="6600" b="1" dirty="0">
                <a:solidFill>
                  <a:schemeClr val="bg1"/>
                </a:solidFill>
                <a:latin typeface="Batang" pitchFamily="18" charset="-127"/>
                <a:ea typeface="Batang" pitchFamily="18" charset="-127"/>
              </a:rPr>
              <a:t>Tak nám zabili </a:t>
            </a:r>
            <a:r>
              <a:rPr lang="cs-CZ" sz="6600" b="1" dirty="0" smtClean="0">
                <a:solidFill>
                  <a:schemeClr val="bg1"/>
                </a:solidFill>
                <a:latin typeface="Batang" pitchFamily="18" charset="-127"/>
                <a:ea typeface="Batang" pitchFamily="18" charset="-127"/>
              </a:rPr>
              <a:t>  </a:t>
            </a:r>
          </a:p>
          <a:p>
            <a:pPr marL="0" indent="0">
              <a:buNone/>
            </a:pPr>
            <a:r>
              <a:rPr lang="cs-CZ" sz="6600" b="1" dirty="0">
                <a:solidFill>
                  <a:schemeClr val="bg1"/>
                </a:solidFill>
                <a:latin typeface="Batang" pitchFamily="18" charset="-127"/>
                <a:ea typeface="Batang" pitchFamily="18" charset="-127"/>
              </a:rPr>
              <a:t> </a:t>
            </a:r>
            <a:r>
              <a:rPr lang="cs-CZ" sz="6600" b="1" dirty="0" smtClean="0">
                <a:solidFill>
                  <a:schemeClr val="bg1"/>
                </a:solidFill>
                <a:latin typeface="Batang" pitchFamily="18" charset="-127"/>
                <a:ea typeface="Batang" pitchFamily="18" charset="-127"/>
              </a:rPr>
              <a:t> Ferdinanda,“..</a:t>
            </a:r>
            <a:endParaRPr lang="cs-CZ" sz="6600" b="1" dirty="0">
              <a:solidFill>
                <a:schemeClr val="bg1"/>
              </a:solidFill>
              <a:latin typeface="Batang" pitchFamily="18" charset="-127"/>
              <a:ea typeface="Batang" pitchFamily="18" charset="-127"/>
            </a:endParaRPr>
          </a:p>
          <a:p>
            <a:pPr marL="0" indent="0">
              <a:buNone/>
            </a:pPr>
            <a:endParaRPr lang="cs-CZ" sz="60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32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 </a:t>
            </a:r>
            <a:endParaRPr lang="cs-CZ" sz="3200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3131840" y="5157192"/>
            <a:ext cx="45719" cy="7200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áček 8"/>
          <p:cNvSpPr/>
          <p:nvPr/>
        </p:nvSpPr>
        <p:spPr>
          <a:xfrm>
            <a:off x="827584" y="620688"/>
            <a:ext cx="7128792" cy="5328591"/>
          </a:xfrm>
          <a:prstGeom prst="cloudCallout">
            <a:avLst/>
          </a:prstGeom>
          <a:noFill/>
          <a:ln w="539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620688"/>
            <a:ext cx="151216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2.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2399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043608" y="836712"/>
            <a:ext cx="7056784" cy="5472608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endParaRPr lang="cs-CZ" sz="3600" b="1" dirty="0" smtClean="0">
              <a:solidFill>
                <a:schemeClr val="bg1"/>
              </a:solidFill>
              <a:latin typeface="Batang" pitchFamily="18" charset="-127"/>
              <a:ea typeface="Batang" pitchFamily="18" charset="-127"/>
            </a:endParaRPr>
          </a:p>
          <a:p>
            <a:pPr marL="0" indent="0">
              <a:buNone/>
            </a:pPr>
            <a:r>
              <a:rPr lang="cs-CZ" sz="6000" b="1" dirty="0" smtClean="0">
                <a:solidFill>
                  <a:schemeClr val="bg1"/>
                </a:solidFill>
                <a:latin typeface="Batang" pitchFamily="18" charset="-127"/>
                <a:ea typeface="Batang" pitchFamily="18" charset="-127"/>
              </a:rPr>
              <a:t>   Za </a:t>
            </a:r>
            <a:r>
              <a:rPr lang="cs-CZ" sz="6000" b="1" dirty="0">
                <a:solidFill>
                  <a:schemeClr val="bg1"/>
                </a:solidFill>
                <a:latin typeface="Batang" pitchFamily="18" charset="-127"/>
                <a:ea typeface="Batang" pitchFamily="18" charset="-127"/>
              </a:rPr>
              <a:t>trochu lásky </a:t>
            </a:r>
            <a:r>
              <a:rPr lang="cs-CZ" sz="6000" b="1" dirty="0" smtClean="0">
                <a:solidFill>
                  <a:schemeClr val="bg1"/>
                </a:solidFill>
                <a:latin typeface="Batang" pitchFamily="18" charset="-127"/>
                <a:ea typeface="Batang" pitchFamily="18" charset="-127"/>
              </a:rPr>
              <a:t>  </a:t>
            </a:r>
          </a:p>
          <a:p>
            <a:pPr marL="0" indent="0">
              <a:buNone/>
            </a:pPr>
            <a:r>
              <a:rPr lang="cs-CZ" sz="6000" b="1" dirty="0">
                <a:solidFill>
                  <a:schemeClr val="bg1"/>
                </a:solidFill>
                <a:latin typeface="Batang" pitchFamily="18" charset="-127"/>
                <a:ea typeface="Batang" pitchFamily="18" charset="-127"/>
              </a:rPr>
              <a:t> </a:t>
            </a:r>
            <a:r>
              <a:rPr lang="cs-CZ" sz="6000" b="1" dirty="0" smtClean="0">
                <a:solidFill>
                  <a:schemeClr val="bg1"/>
                </a:solidFill>
                <a:latin typeface="Batang" pitchFamily="18" charset="-127"/>
                <a:ea typeface="Batang" pitchFamily="18" charset="-127"/>
              </a:rPr>
              <a:t>šel bych světa    </a:t>
            </a:r>
          </a:p>
          <a:p>
            <a:pPr marL="0" indent="0">
              <a:buNone/>
            </a:pPr>
            <a:r>
              <a:rPr lang="cs-CZ" sz="6000" b="1" dirty="0">
                <a:solidFill>
                  <a:schemeClr val="bg1"/>
                </a:solidFill>
                <a:latin typeface="Batang" pitchFamily="18" charset="-127"/>
                <a:ea typeface="Batang" pitchFamily="18" charset="-127"/>
              </a:rPr>
              <a:t> </a:t>
            </a:r>
            <a:r>
              <a:rPr lang="cs-CZ" sz="6000" b="1" dirty="0" smtClean="0">
                <a:solidFill>
                  <a:schemeClr val="bg1"/>
                </a:solidFill>
                <a:latin typeface="Batang" pitchFamily="18" charset="-127"/>
                <a:ea typeface="Batang" pitchFamily="18" charset="-127"/>
              </a:rPr>
              <a:t>  kraj</a:t>
            </a:r>
            <a:r>
              <a:rPr lang="cs-CZ" sz="6000" b="1" dirty="0">
                <a:solidFill>
                  <a:schemeClr val="bg1"/>
                </a:solidFill>
                <a:latin typeface="Batang" pitchFamily="18" charset="-127"/>
                <a:ea typeface="Batang" pitchFamily="18" charset="-127"/>
              </a:rPr>
              <a:t>...</a:t>
            </a:r>
            <a:endParaRPr lang="cs-CZ" sz="60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 </a:t>
            </a:r>
            <a:endParaRPr lang="cs-CZ" sz="3200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3131840" y="5157192"/>
            <a:ext cx="45719" cy="7200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áček 8"/>
          <p:cNvSpPr/>
          <p:nvPr/>
        </p:nvSpPr>
        <p:spPr>
          <a:xfrm>
            <a:off x="539552" y="620688"/>
            <a:ext cx="7776864" cy="5328591"/>
          </a:xfrm>
          <a:prstGeom prst="cloudCallout">
            <a:avLst/>
          </a:prstGeom>
          <a:noFill/>
          <a:ln w="539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620688"/>
            <a:ext cx="151216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3.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2635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043608" y="836712"/>
            <a:ext cx="7056784" cy="5472608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endParaRPr lang="cs-CZ" sz="3600" b="1" dirty="0" smtClean="0">
              <a:solidFill>
                <a:schemeClr val="bg1"/>
              </a:solidFill>
              <a:latin typeface="Batang" pitchFamily="18" charset="-127"/>
              <a:ea typeface="Batang" pitchFamily="18" charset="-127"/>
            </a:endParaRPr>
          </a:p>
          <a:p>
            <a:pPr marL="0" indent="0">
              <a:buNone/>
            </a:pPr>
            <a:r>
              <a:rPr lang="cs-CZ" sz="6000" b="1" dirty="0" smtClean="0">
                <a:solidFill>
                  <a:schemeClr val="bg1"/>
                </a:solidFill>
                <a:latin typeface="Batang" pitchFamily="18" charset="-127"/>
                <a:ea typeface="Batang" pitchFamily="18" charset="-127"/>
              </a:rPr>
              <a:t> </a:t>
            </a:r>
            <a:r>
              <a:rPr lang="cs-CZ" sz="3200" b="1" dirty="0" smtClean="0">
                <a:solidFill>
                  <a:schemeClr val="bg1"/>
                </a:solidFill>
                <a:latin typeface="Arial Black" pitchFamily="34" charset="0"/>
                <a:ea typeface="Batang" pitchFamily="18" charset="-127"/>
              </a:rPr>
              <a:t>Byl </a:t>
            </a:r>
            <a:r>
              <a:rPr lang="cs-CZ" sz="3200" b="1" dirty="0">
                <a:solidFill>
                  <a:schemeClr val="bg1"/>
                </a:solidFill>
                <a:latin typeface="Arial Black" pitchFamily="34" charset="0"/>
                <a:ea typeface="Batang" pitchFamily="18" charset="-127"/>
              </a:rPr>
              <a:t>pozdní večer – první máj </a:t>
            </a:r>
            <a:r>
              <a:rPr lang="cs-CZ" sz="3200" b="1" dirty="0" smtClean="0">
                <a:solidFill>
                  <a:schemeClr val="bg1"/>
                </a:solidFill>
                <a:latin typeface="Arial Black" pitchFamily="34" charset="0"/>
                <a:ea typeface="Batang" pitchFamily="18" charset="-127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bg1"/>
                </a:solidFill>
                <a:latin typeface="Arial Black" pitchFamily="34" charset="0"/>
                <a:ea typeface="Batang" pitchFamily="18" charset="-127"/>
              </a:rPr>
              <a:t> </a:t>
            </a:r>
            <a:r>
              <a:rPr lang="cs-CZ" sz="3200" b="1" dirty="0" smtClean="0">
                <a:solidFill>
                  <a:schemeClr val="bg1"/>
                </a:solidFill>
                <a:latin typeface="Arial Black" pitchFamily="34" charset="0"/>
                <a:ea typeface="Batang" pitchFamily="18" charset="-127"/>
              </a:rPr>
              <a:t>  večerní </a:t>
            </a:r>
            <a:r>
              <a:rPr lang="cs-CZ" sz="3200" b="1" dirty="0">
                <a:solidFill>
                  <a:schemeClr val="bg1"/>
                </a:solidFill>
                <a:latin typeface="Arial Black" pitchFamily="34" charset="0"/>
                <a:ea typeface="Batang" pitchFamily="18" charset="-127"/>
              </a:rPr>
              <a:t>máj – byl lásky čas.</a:t>
            </a:r>
          </a:p>
          <a:p>
            <a:pPr marL="0" indent="0">
              <a:buNone/>
            </a:pPr>
            <a:endParaRPr lang="cs-CZ" sz="3200" b="1" dirty="0" smtClean="0">
              <a:solidFill>
                <a:schemeClr val="bg1"/>
              </a:solidFill>
              <a:latin typeface="Arial Black" pitchFamily="34" charset="0"/>
            </a:endParaRPr>
          </a:p>
          <a:p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3131840" y="5157192"/>
            <a:ext cx="45719" cy="7200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áček 8"/>
          <p:cNvSpPr/>
          <p:nvPr/>
        </p:nvSpPr>
        <p:spPr>
          <a:xfrm>
            <a:off x="539552" y="1052735"/>
            <a:ext cx="7776864" cy="4104457"/>
          </a:xfrm>
          <a:prstGeom prst="cloudCallout">
            <a:avLst/>
          </a:prstGeom>
          <a:noFill/>
          <a:ln w="539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620688"/>
            <a:ext cx="151216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4.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3969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153313" y="1402746"/>
            <a:ext cx="6948772" cy="3860556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endParaRPr lang="cs-CZ" sz="3600" b="1" dirty="0" smtClean="0">
              <a:solidFill>
                <a:schemeClr val="bg1"/>
              </a:solidFill>
              <a:latin typeface="Batang" pitchFamily="18" charset="-127"/>
              <a:ea typeface="Batang" pitchFamily="18" charset="-127"/>
            </a:endParaRPr>
          </a:p>
          <a:p>
            <a:pPr marL="0" indent="0">
              <a:buNone/>
            </a:pPr>
            <a:r>
              <a:rPr lang="cs-CZ" sz="6600" b="1" dirty="0" smtClean="0">
                <a:solidFill>
                  <a:schemeClr val="bg1"/>
                </a:solidFill>
                <a:latin typeface="Batang" pitchFamily="18" charset="-127"/>
                <a:ea typeface="Batang" pitchFamily="18" charset="-127"/>
              </a:rPr>
              <a:t>„</a:t>
            </a:r>
            <a:r>
              <a:rPr lang="cs-CZ" sz="6600" dirty="0" smtClean="0">
                <a:solidFill>
                  <a:schemeClr val="bg1"/>
                </a:solidFill>
              </a:rPr>
              <a:t>Šťastná to žena!“</a:t>
            </a:r>
            <a:endParaRPr lang="cs-CZ" sz="6600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3131840" y="5157192"/>
            <a:ext cx="45719" cy="7200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áček 8"/>
          <p:cNvSpPr/>
          <p:nvPr/>
        </p:nvSpPr>
        <p:spPr>
          <a:xfrm>
            <a:off x="539552" y="1052735"/>
            <a:ext cx="7776864" cy="4104457"/>
          </a:xfrm>
          <a:prstGeom prst="cloudCallout">
            <a:avLst/>
          </a:prstGeom>
          <a:noFill/>
          <a:ln w="539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620688"/>
            <a:ext cx="151216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5.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9498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ŘEŠENÍ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1. balada Polednice z Kytice, K. J. Erbena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2. Osudy dobrého vojáka Švejka za světové války, J. Hašek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3. báseň Za trochu lásky – J. Vrchlický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4. báseň Máj – K.H. Mácha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5. Babička – B. Němcová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4979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066130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>
                <a:solidFill>
                  <a:srgbClr val="FFFF00"/>
                </a:solidFill>
              </a:rPr>
              <a:t>NAJDI SLOVO, KTERÉ   DO ŘADY NEPATŘÍ..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568952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1. Babička, Hana, Divá Bára, Karla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2. Polednice, Vodník, Stříbrný vítr, Zlatý kolovrat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3. Pohádka, pověst, balada, román</a:t>
            </a:r>
          </a:p>
          <a:p>
            <a:pPr marL="0" indent="0">
              <a:buNone/>
            </a:pPr>
            <a:endParaRPr lang="cs-CZ" sz="32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4. Romeo a Julie, Hamlet, Petr a Lucie, Zkrocení zlé  </a:t>
            </a:r>
          </a:p>
          <a:p>
            <a:pPr marL="0" indent="0">
              <a:buNone/>
            </a:pP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ženy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9309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066130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>
                <a:solidFill>
                  <a:srgbClr val="FFFF00"/>
                </a:solidFill>
              </a:rPr>
              <a:t>ŘEŠENÍ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568952" cy="4925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1. Babička, </a:t>
            </a:r>
            <a:r>
              <a:rPr lang="cs-CZ" sz="3200" dirty="0" smtClean="0">
                <a:solidFill>
                  <a:srgbClr val="FFFF00"/>
                </a:solidFill>
              </a:rPr>
              <a:t>Hana</a:t>
            </a:r>
            <a:r>
              <a:rPr lang="cs-CZ" sz="3200" dirty="0" smtClean="0">
                <a:solidFill>
                  <a:schemeClr val="bg1"/>
                </a:solidFill>
              </a:rPr>
              <a:t>, Divá Bára, Karla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                     = NENÍ DÍLO B. NĚMCOVÉ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2. Polednice, Vodník, </a:t>
            </a:r>
            <a:r>
              <a:rPr lang="cs-CZ" sz="3200" dirty="0" smtClean="0">
                <a:solidFill>
                  <a:srgbClr val="FFFF00"/>
                </a:solidFill>
              </a:rPr>
              <a:t>Stříbrný vítr</a:t>
            </a:r>
            <a:r>
              <a:rPr lang="cs-CZ" sz="3200" dirty="0" smtClean="0">
                <a:solidFill>
                  <a:schemeClr val="bg1"/>
                </a:solidFill>
              </a:rPr>
              <a:t>, Zlatý kolovrat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                      =  NENÍ DÍLO K. J. ERBENA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3. Pohádka, pověst, </a:t>
            </a:r>
            <a:r>
              <a:rPr lang="cs-CZ" sz="3200" dirty="0" smtClean="0">
                <a:solidFill>
                  <a:srgbClr val="FFFF00"/>
                </a:solidFill>
              </a:rPr>
              <a:t>balada</a:t>
            </a:r>
            <a:r>
              <a:rPr lang="cs-CZ" sz="3200" dirty="0" smtClean="0">
                <a:solidFill>
                  <a:schemeClr val="bg1"/>
                </a:solidFill>
              </a:rPr>
              <a:t>, román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                     = PSANÁ VE VERŠÍCH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4. Romeo a Julie, Hamlet, </a:t>
            </a:r>
            <a:r>
              <a:rPr lang="cs-CZ" sz="3200" dirty="0" smtClean="0">
                <a:solidFill>
                  <a:srgbClr val="FFFF00"/>
                </a:solidFill>
              </a:rPr>
              <a:t>Petr a Lucie</a:t>
            </a:r>
            <a:r>
              <a:rPr lang="cs-CZ" sz="3200" dirty="0" smtClean="0">
                <a:solidFill>
                  <a:schemeClr val="bg1"/>
                </a:solidFill>
              </a:rPr>
              <a:t>, Zkrocení zlé  </a:t>
            </a:r>
          </a:p>
          <a:p>
            <a:pPr marL="0" indent="0">
              <a:buNone/>
            </a:pP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ženy               = NENÍ DÍLO W. SHAKESPEARA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5434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20688"/>
            <a:ext cx="7024744" cy="1143000"/>
          </a:xfrm>
        </p:spPr>
        <p:txBody>
          <a:bodyPr/>
          <a:lstStyle/>
          <a:p>
            <a:r>
              <a:rPr lang="cs-CZ" dirty="0"/>
              <a:t>ZDROJE A ODKAZY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844824"/>
            <a:ext cx="6705193" cy="3987805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Vlastní archiv autora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78202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849</TotalTime>
  <Words>715</Words>
  <Application>Microsoft Office PowerPoint</Application>
  <PresentationFormat>Předvádění na obrazovce (4:3)</PresentationFormat>
  <Paragraphs>164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Došky</vt:lpstr>
      <vt:lpstr>Prezentace aplikace PowerPoint</vt:lpstr>
      <vt:lpstr>Anotace</vt:lpstr>
      <vt:lpstr>Prezentace aplikace PowerPoint</vt:lpstr>
      <vt:lpstr>NAJDI V TEXTU JMÉNA SPISOVATELŮ</vt:lpstr>
      <vt:lpstr>ŘEŠENÍ</vt:lpstr>
      <vt:lpstr>VYBER SPRÁVNOU MOŽNOST</vt:lpstr>
      <vt:lpstr>Prezentace aplikace PowerPoint</vt:lpstr>
      <vt:lpstr>Prezentace aplikace PowerPoint</vt:lpstr>
      <vt:lpstr>Prezentace aplikace PowerPoint</vt:lpstr>
      <vt:lpstr>Prezentace aplikace PowerPoint</vt:lpstr>
      <vt:lpstr>ŘEŠENÍ</vt:lpstr>
      <vt:lpstr>Z JAKÝCH KNIH POCHÁZEJÍ TYTO VÝROKY + URČI AUTORA</vt:lpstr>
      <vt:lpstr>Prezentace aplikace PowerPoint</vt:lpstr>
      <vt:lpstr>Prezentace aplikace PowerPoint</vt:lpstr>
      <vt:lpstr>Prezentace aplikace PowerPoint</vt:lpstr>
      <vt:lpstr>Prezentace aplikace PowerPoint</vt:lpstr>
      <vt:lpstr>ŘEŠENÍ</vt:lpstr>
      <vt:lpstr>NAJDI SLOVO, KTERÉ   DO ŘADY NEPATŘÍ..</vt:lpstr>
      <vt:lpstr>ŘEŠENÍ</vt:lpstr>
      <vt:lpstr>ZDROJE A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Steidlová</dc:creator>
  <cp:lastModifiedBy>Steidlová</cp:lastModifiedBy>
  <cp:revision>26</cp:revision>
  <dcterms:created xsi:type="dcterms:W3CDTF">2012-08-17T19:56:05Z</dcterms:created>
  <dcterms:modified xsi:type="dcterms:W3CDTF">2012-09-02T12:32:45Z</dcterms:modified>
</cp:coreProperties>
</file>