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3" r:id="rId2"/>
    <p:sldId id="284" r:id="rId3"/>
    <p:sldId id="256" r:id="rId4"/>
    <p:sldId id="263" r:id="rId5"/>
    <p:sldId id="264" r:id="rId6"/>
    <p:sldId id="260" r:id="rId7"/>
    <p:sldId id="265" r:id="rId8"/>
    <p:sldId id="258" r:id="rId9"/>
    <p:sldId id="259" r:id="rId10"/>
    <p:sldId id="266" r:id="rId11"/>
    <p:sldId id="279" r:id="rId12"/>
    <p:sldId id="267" r:id="rId13"/>
    <p:sldId id="280" r:id="rId14"/>
    <p:sldId id="275" r:id="rId15"/>
    <p:sldId id="276" r:id="rId16"/>
    <p:sldId id="281" r:id="rId17"/>
    <p:sldId id="285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VY_32_INOVACE_19_LITERÁRNÍ TEST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Téma: LITERÁRNÍ TEST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>
        <a:ln>
          <a:solidFill>
            <a:srgbClr val="0070C0"/>
          </a:solidFill>
        </a:ln>
      </dgm:spPr>
      <dgm:t>
        <a:bodyPr/>
        <a:lstStyle/>
        <a:p>
          <a:pPr algn="l"/>
          <a:r>
            <a:rPr lang="cs-CZ" dirty="0" smtClean="0"/>
            <a:t>Sada:  ČESKÝ JAZYK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5926A7-EC5A-4408-9FD8-618D551C9D9C}" type="presOf" srcId="{C73C7642-F245-4585-8F88-243F9FAEF6CA}" destId="{97289DF2-90F4-4EC2-A9FC-633B00BAB610}" srcOrd="0" destOrd="0" presId="urn:microsoft.com/office/officeart/2005/8/layout/target3"/>
    <dgm:cxn modelId="{4B3296C8-37F1-4CF6-93A3-6D1D3DDC1F51}" type="presOf" srcId="{019433A1-1324-4DE1-9E6F-32B851095F74}" destId="{A3817367-F2BC-482F-8832-FA00B51DCCF3}" srcOrd="0" destOrd="0" presId="urn:microsoft.com/office/officeart/2005/8/layout/target3"/>
    <dgm:cxn modelId="{53454FB3-D113-4293-A132-F2ED5B9F7161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71BD6EE8-A52F-4B6E-8205-DAD54AC89096}" type="presOf" srcId="{445C7998-7549-48B0-BD68-D4F0167F02E5}" destId="{BC35EE03-4121-4EF9-923D-7CB6D30D358D}" srcOrd="0" destOrd="0" presId="urn:microsoft.com/office/officeart/2005/8/layout/target3"/>
    <dgm:cxn modelId="{CE39D643-142F-43CC-89BF-146148184F48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FB248CD7-B614-4290-A6BA-2CB953616D90}" type="presOf" srcId="{DAEA276B-ECF9-46F6-A7D3-4693B2D32BC4}" destId="{CDED6FE3-AD8F-4ACC-B6B8-710EDDD97598}" srcOrd="0" destOrd="0" presId="urn:microsoft.com/office/officeart/2005/8/layout/target3"/>
    <dgm:cxn modelId="{87D4D62F-ADB7-448F-AFA4-5BE379F2CA94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2087956E-3A2A-4220-9799-F50A9DA1BF8F}" type="presOf" srcId="{FBBFC3EA-9D9D-4F3A-BEA6-9C2C0E46BF20}" destId="{643EA938-EDE0-4533-ACCC-D2BD6F3A527C}" srcOrd="0" destOrd="0" presId="urn:microsoft.com/office/officeart/2005/8/layout/target3"/>
    <dgm:cxn modelId="{8CEC2BA5-68D8-42A3-814F-503FF5C39A8A}" type="presOf" srcId="{EBC41103-E2E5-4D48-9B4B-425520D3D098}" destId="{50C2F88D-8688-44C2-A854-691F34009D3B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6E85C13-8E43-43DA-BCCE-7464C39D6ACA}" type="presOf" srcId="{39F8B381-5807-488E-AC22-73DD4140ED4A}" destId="{71045F8C-00FA-488E-A7BD-E2E6753D979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14D2901-EB73-4926-8D7A-D3312DD9ED19}" type="presOf" srcId="{445C7998-7549-48B0-BD68-D4F0167F02E5}" destId="{4D19AB04-24FA-40C2-B203-52AE3D15E171}" srcOrd="1" destOrd="0" presId="urn:microsoft.com/office/officeart/2005/8/layout/target3"/>
    <dgm:cxn modelId="{9ADDA800-2392-4EE8-AFC2-4EFF24EFFB4D}" type="presOf" srcId="{019433A1-1324-4DE1-9E6F-32B851095F74}" destId="{E7297F21-D4FD-4A41-AE58-814D01A6B5E7}" srcOrd="1" destOrd="0" presId="urn:microsoft.com/office/officeart/2005/8/layout/target3"/>
    <dgm:cxn modelId="{8582E85C-4C75-48E8-9DEB-386C9F014B16}" type="presOf" srcId="{FBBFC3EA-9D9D-4F3A-BEA6-9C2C0E46BF20}" destId="{832BF48F-0145-4429-9E02-8FCA946CCE9E}" srcOrd="1" destOrd="0" presId="urn:microsoft.com/office/officeart/2005/8/layout/target3"/>
    <dgm:cxn modelId="{7F67012B-4321-4007-A0C2-B83770964138}" type="presParOf" srcId="{71045F8C-00FA-488E-A7BD-E2E6753D979D}" destId="{3577EC6B-C980-4F34-8C69-4365E7B8FC8C}" srcOrd="0" destOrd="0" presId="urn:microsoft.com/office/officeart/2005/8/layout/target3"/>
    <dgm:cxn modelId="{94D267CE-6620-416B-977E-222E1ABEFA02}" type="presParOf" srcId="{71045F8C-00FA-488E-A7BD-E2E6753D979D}" destId="{6940EB87-DC1D-4BC3-9408-9AC2E1FFC039}" srcOrd="1" destOrd="0" presId="urn:microsoft.com/office/officeart/2005/8/layout/target3"/>
    <dgm:cxn modelId="{97B39799-C3D3-47BD-8052-1BF947C8B388}" type="presParOf" srcId="{71045F8C-00FA-488E-A7BD-E2E6753D979D}" destId="{BC35EE03-4121-4EF9-923D-7CB6D30D358D}" srcOrd="2" destOrd="0" presId="urn:microsoft.com/office/officeart/2005/8/layout/target3"/>
    <dgm:cxn modelId="{EA75C085-FD70-492E-884E-61FDDDA98EA4}" type="presParOf" srcId="{71045F8C-00FA-488E-A7BD-E2E6753D979D}" destId="{C95EEA27-3CBF-4645-A92D-9D8AF5C1CBFC}" srcOrd="3" destOrd="0" presId="urn:microsoft.com/office/officeart/2005/8/layout/target3"/>
    <dgm:cxn modelId="{A1C72414-0AF0-49A2-850A-6CC50A18409A}" type="presParOf" srcId="{71045F8C-00FA-488E-A7BD-E2E6753D979D}" destId="{851BB866-B6AE-4566-893F-4C635BA974FC}" srcOrd="4" destOrd="0" presId="urn:microsoft.com/office/officeart/2005/8/layout/target3"/>
    <dgm:cxn modelId="{4E89A264-6AA2-47C7-801B-08C830DC22B1}" type="presParOf" srcId="{71045F8C-00FA-488E-A7BD-E2E6753D979D}" destId="{643EA938-EDE0-4533-ACCC-D2BD6F3A527C}" srcOrd="5" destOrd="0" presId="urn:microsoft.com/office/officeart/2005/8/layout/target3"/>
    <dgm:cxn modelId="{EBFF8995-7AB2-4FD3-A7B6-59E2507FEA01}" type="presParOf" srcId="{71045F8C-00FA-488E-A7BD-E2E6753D979D}" destId="{92F31B18-D66D-4CC7-89B9-378928DE877D}" srcOrd="6" destOrd="0" presId="urn:microsoft.com/office/officeart/2005/8/layout/target3"/>
    <dgm:cxn modelId="{CA45BAB5-1315-4EA2-8A73-3BBD5E565D71}" type="presParOf" srcId="{71045F8C-00FA-488E-A7BD-E2E6753D979D}" destId="{902074E1-B931-4618-97F1-FADBE82E9C3C}" srcOrd="7" destOrd="0" presId="urn:microsoft.com/office/officeart/2005/8/layout/target3"/>
    <dgm:cxn modelId="{29AD505C-BF56-4D17-9A61-C6C21E75CA79}" type="presParOf" srcId="{71045F8C-00FA-488E-A7BD-E2E6753D979D}" destId="{A3817367-F2BC-482F-8832-FA00B51DCCF3}" srcOrd="8" destOrd="0" presId="urn:microsoft.com/office/officeart/2005/8/layout/target3"/>
    <dgm:cxn modelId="{A7A1AD61-7E71-45C9-9600-F8261945F9F9}" type="presParOf" srcId="{71045F8C-00FA-488E-A7BD-E2E6753D979D}" destId="{626ABFF6-56C8-4386-B662-68EC364EED9D}" srcOrd="9" destOrd="0" presId="urn:microsoft.com/office/officeart/2005/8/layout/target3"/>
    <dgm:cxn modelId="{42624682-E114-4F29-8530-A999F3A6B7B4}" type="presParOf" srcId="{71045F8C-00FA-488E-A7BD-E2E6753D979D}" destId="{6DB11F1C-D028-4800-9625-6611CA9DE6D4}" srcOrd="10" destOrd="0" presId="urn:microsoft.com/office/officeart/2005/8/layout/target3"/>
    <dgm:cxn modelId="{D1938F52-3B70-4173-8866-687118CCF2FF}" type="presParOf" srcId="{71045F8C-00FA-488E-A7BD-E2E6753D979D}" destId="{CDED6FE3-AD8F-4ACC-B6B8-710EDDD97598}" srcOrd="11" destOrd="0" presId="urn:microsoft.com/office/officeart/2005/8/layout/target3"/>
    <dgm:cxn modelId="{D3960D42-EBB6-4577-94D5-9D823B8A8043}" type="presParOf" srcId="{71045F8C-00FA-488E-A7BD-E2E6753D979D}" destId="{397AC6D7-84A6-4150-958F-83C92D9ACF38}" srcOrd="12" destOrd="0" presId="urn:microsoft.com/office/officeart/2005/8/layout/target3"/>
    <dgm:cxn modelId="{37DD6788-BBC8-41BF-8157-239C3F7DC535}" type="presParOf" srcId="{71045F8C-00FA-488E-A7BD-E2E6753D979D}" destId="{D7419528-33A6-416D-9E64-B3F7915C5149}" srcOrd="13" destOrd="0" presId="urn:microsoft.com/office/officeart/2005/8/layout/target3"/>
    <dgm:cxn modelId="{9D8D1EA6-BD6B-4925-ADC1-A288CCF9E8EA}" type="presParOf" srcId="{71045F8C-00FA-488E-A7BD-E2E6753D979D}" destId="{97289DF2-90F4-4EC2-A9FC-633B00BAB610}" srcOrd="14" destOrd="0" presId="urn:microsoft.com/office/officeart/2005/8/layout/target3"/>
    <dgm:cxn modelId="{3848BD97-D945-4589-B075-D7DEE4D5A226}" type="presParOf" srcId="{71045F8C-00FA-488E-A7BD-E2E6753D979D}" destId="{234EBA9D-95B4-4C20-A84E-6F65F1085DC6}" srcOrd="15" destOrd="0" presId="urn:microsoft.com/office/officeart/2005/8/layout/target3"/>
    <dgm:cxn modelId="{2C84669F-3A24-4F29-87EB-963B700DB8CC}" type="presParOf" srcId="{71045F8C-00FA-488E-A7BD-E2E6753D979D}" destId="{12255512-213F-41DF-90A6-8B4CD74A2B52}" srcOrd="16" destOrd="0" presId="urn:microsoft.com/office/officeart/2005/8/layout/target3"/>
    <dgm:cxn modelId="{4F3622B0-1F79-43B7-BF07-585A817C977B}" type="presParOf" srcId="{71045F8C-00FA-488E-A7BD-E2E6753D979D}" destId="{50C2F88D-8688-44C2-A854-691F34009D3B}" srcOrd="17" destOrd="0" presId="urn:microsoft.com/office/officeart/2005/8/layout/target3"/>
    <dgm:cxn modelId="{B23CC1ED-B300-43AE-8FB4-554DB8B32374}" type="presParOf" srcId="{71045F8C-00FA-488E-A7BD-E2E6753D979D}" destId="{4D19AB04-24FA-40C2-B203-52AE3D15E171}" srcOrd="18" destOrd="0" presId="urn:microsoft.com/office/officeart/2005/8/layout/target3"/>
    <dgm:cxn modelId="{6AD86FC3-8666-451B-9132-0F88FFCB49F8}" type="presParOf" srcId="{71045F8C-00FA-488E-A7BD-E2E6753D979D}" destId="{832BF48F-0145-4429-9E02-8FCA946CCE9E}" srcOrd="19" destOrd="0" presId="urn:microsoft.com/office/officeart/2005/8/layout/target3"/>
    <dgm:cxn modelId="{8AD12C7A-229C-468A-9151-C432FF23AF51}" type="presParOf" srcId="{71045F8C-00FA-488E-A7BD-E2E6753D979D}" destId="{E7297F21-D4FD-4A41-AE58-814D01A6B5E7}" srcOrd="20" destOrd="0" presId="urn:microsoft.com/office/officeart/2005/8/layout/target3"/>
    <dgm:cxn modelId="{A01B28B2-F55A-4A1A-93D8-7E0FAD24DA64}" type="presParOf" srcId="{71045F8C-00FA-488E-A7BD-E2E6753D979D}" destId="{F69A1436-182C-465B-AD7F-FE48E0C090C1}" srcOrd="21" destOrd="0" presId="urn:microsoft.com/office/officeart/2005/8/layout/target3"/>
    <dgm:cxn modelId="{CA9EEBF7-B1C2-405C-A033-730D7ED64D48}" type="presParOf" srcId="{71045F8C-00FA-488E-A7BD-E2E6753D979D}" destId="{AA41A67C-3D3F-4AE9-9E0F-5D7F7BB2E741}" srcOrd="22" destOrd="0" presId="urn:microsoft.com/office/officeart/2005/8/layout/target3"/>
    <dgm:cxn modelId="{A98BF04C-3590-40B5-8E7A-662BAA50D031}" type="presParOf" srcId="{71045F8C-00FA-488E-A7BD-E2E6753D979D}" destId="{F969C235-9271-4D34-B740-D627A121CAD0}" srcOrd="23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VY_32_INOVACE_19_LITERÁRNÍ TEST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8.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LITERÁRNÍ TEST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rgbClr val="0070C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4061695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0803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bg2"/>
                </a:solidFill>
              </a:rPr>
              <a:t>Anotace</a:t>
            </a:r>
            <a:endParaRPr lang="cs-CZ" dirty="0">
              <a:solidFill>
                <a:schemeClr val="bg2"/>
              </a:solidFill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83359"/>
              </p:ext>
            </p:extLst>
          </p:nvPr>
        </p:nvGraphicFramePr>
        <p:xfrm>
          <a:off x="683568" y="1340768"/>
          <a:ext cx="7416824" cy="3705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0250"/>
                <a:gridCol w="4146574"/>
              </a:tblGrid>
              <a:tr h="586864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Luštění známých literárních děl, poznávání autorů, hlavních postav /formou hlavolamu,  přiřazování, vybírání správných možností/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následuje  na snímku za úkolem.</a:t>
                      </a:r>
                    </a:p>
                    <a:p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5152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378695"/>
          </a:xfrm>
        </p:spPr>
        <p:txBody>
          <a:bodyPr>
            <a:noAutofit/>
          </a:bodyPr>
          <a:lstStyle/>
          <a:p>
            <a:r>
              <a:rPr lang="cs-CZ" sz="9600" dirty="0" smtClean="0"/>
              <a:t>LITERÁRNÍ TEST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780685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za 5"/>
          <p:cNvSpPr/>
          <p:nvPr/>
        </p:nvSpPr>
        <p:spPr>
          <a:xfrm rot="1251374">
            <a:off x="224343" y="1609919"/>
            <a:ext cx="3960440" cy="3096344"/>
          </a:xfrm>
          <a:prstGeom prst="teardrop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Matka mojí matky</a:t>
            </a:r>
            <a:endParaRPr lang="cs-CZ" sz="4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Slza 7"/>
          <p:cNvSpPr/>
          <p:nvPr/>
        </p:nvSpPr>
        <p:spPr>
          <a:xfrm>
            <a:off x="4666040" y="1268760"/>
            <a:ext cx="3960440" cy="3096344"/>
          </a:xfrm>
          <a:prstGeom prst="teardrop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5.měsíc</a:t>
            </a:r>
            <a:endParaRPr lang="cs-CZ" sz="6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Slza 8"/>
          <p:cNvSpPr/>
          <p:nvPr/>
        </p:nvSpPr>
        <p:spPr>
          <a:xfrm>
            <a:off x="2771800" y="3501008"/>
            <a:ext cx="3960440" cy="3096344"/>
          </a:xfrm>
          <a:prstGeom prst="teardrop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0" indent="-5715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Minulý čas slovesa být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2.pád zájmena MY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7 – 2 = ?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u="sng" dirty="0">
                <a:solidFill>
                  <a:srgbClr val="FF0000"/>
                </a:solidFill>
              </a:rPr>
              <a:t>ROZLUŠTI NÁZVY LITERÁRNÍCH DĚL A URČI AUTORA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1700808"/>
            <a:ext cx="7437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1700808"/>
            <a:ext cx="5277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44899" y="3439321"/>
            <a:ext cx="6873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4186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za 5"/>
          <p:cNvSpPr/>
          <p:nvPr/>
        </p:nvSpPr>
        <p:spPr>
          <a:xfrm rot="1251374">
            <a:off x="224343" y="1609919"/>
            <a:ext cx="3960440" cy="3096344"/>
          </a:xfrm>
          <a:prstGeom prst="teardrop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Babička- </a:t>
            </a:r>
          </a:p>
          <a:p>
            <a:pPr algn="ctr"/>
            <a:r>
              <a:rPr lang="cs-CZ" sz="4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B. Němcová</a:t>
            </a:r>
            <a:endParaRPr lang="cs-CZ" sz="4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Slza 7"/>
          <p:cNvSpPr/>
          <p:nvPr/>
        </p:nvSpPr>
        <p:spPr>
          <a:xfrm>
            <a:off x="4638865" y="1268760"/>
            <a:ext cx="3960440" cy="3096344"/>
          </a:xfrm>
          <a:prstGeom prst="teardrop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Máj – </a:t>
            </a:r>
            <a:r>
              <a:rPr lang="cs-CZ" sz="36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K.H.Mácha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Slza 8"/>
          <p:cNvSpPr/>
          <p:nvPr/>
        </p:nvSpPr>
        <p:spPr>
          <a:xfrm>
            <a:off x="2771800" y="3501008"/>
            <a:ext cx="3960440" cy="3096344"/>
          </a:xfrm>
          <a:prstGeom prst="teardrop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71500" indent="-5715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Bylo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nás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5 </a:t>
            </a:r>
          </a:p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K. Poláček</a:t>
            </a:r>
            <a:endParaRPr lang="cs-CZ" sz="32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1715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1700808"/>
            <a:ext cx="7437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1700808"/>
            <a:ext cx="5277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44899" y="3439321"/>
            <a:ext cx="68734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3.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7986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u="sng" dirty="0">
                <a:solidFill>
                  <a:srgbClr val="FFFF00"/>
                </a:solidFill>
              </a:rPr>
              <a:t>ROZLUŠTI NÁZVY LITERÁRNÍCH DĚL A URČI AUTORA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37261"/>
            <a:ext cx="8229600" cy="4525963"/>
          </a:xfrm>
        </p:spPr>
        <p:txBody>
          <a:bodyPr/>
          <a:lstStyle/>
          <a:p>
            <a:endParaRPr lang="cs-CZ" dirty="0" smtClean="0"/>
          </a:p>
          <a:p>
            <a:r>
              <a:rPr lang="cs-CZ" sz="3600" dirty="0" smtClean="0">
                <a:solidFill>
                  <a:schemeClr val="bg1"/>
                </a:solidFill>
              </a:rPr>
              <a:t>ZÁ +               + A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4" name="Picture 2" descr="C:\Users\Steidlová\AppData\Local\Microsoft\Windows\Temporary Internet Files\Content.IE5\MWC4CGKO\MC9003244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580503"/>
            <a:ext cx="1854403" cy="133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Steidlová\AppData\Local\Microsoft\Windows\Temporary Internet Files\Content.IE5\FZ28GJ0J\MC9003540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962560"/>
            <a:ext cx="1970731" cy="124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teidlová\AppData\Local\Microsoft\Windows\Temporary Internet Files\Content.IE5\I0MNFDV6\MC9003381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435" y="1653220"/>
            <a:ext cx="2292252" cy="2526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Slza 6"/>
          <p:cNvSpPr/>
          <p:nvPr/>
        </p:nvSpPr>
        <p:spPr>
          <a:xfrm rot="1251374">
            <a:off x="396641" y="1368269"/>
            <a:ext cx="3960440" cy="3096344"/>
          </a:xfrm>
          <a:prstGeom prst="teardrop">
            <a:avLst/>
          </a:prstGeom>
          <a:noFill/>
          <a:ln w="11112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Slza 7"/>
          <p:cNvSpPr/>
          <p:nvPr/>
        </p:nvSpPr>
        <p:spPr>
          <a:xfrm rot="20699961">
            <a:off x="4690067" y="1479389"/>
            <a:ext cx="4076411" cy="2874103"/>
          </a:xfrm>
          <a:prstGeom prst="teardrop">
            <a:avLst/>
          </a:prstGeom>
          <a:noFill/>
          <a:ln w="11112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Slza 8"/>
          <p:cNvSpPr/>
          <p:nvPr/>
        </p:nvSpPr>
        <p:spPr>
          <a:xfrm rot="20136343">
            <a:off x="3047998" y="3817328"/>
            <a:ext cx="3250572" cy="2783448"/>
          </a:xfrm>
          <a:prstGeom prst="teardrop">
            <a:avLst/>
          </a:prstGeom>
          <a:noFill/>
          <a:ln w="11112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" name="Picture 7" descr="C:\Users\Steidlová\AppData\Local\Microsoft\Windows\Temporary Internet Files\Content.IE5\4U95V8UI\MC9001535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4075" y="4377777"/>
            <a:ext cx="778154" cy="187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7" descr="C:\Users\Steidlová\AppData\Local\Microsoft\Windows\Temporary Internet Files\Content.IE5\4U95V8UI\MC9001535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571" y="4179662"/>
            <a:ext cx="778154" cy="187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Steidlová\AppData\Local\Microsoft\Windows\Temporary Internet Files\Content.IE5\4U95V8UI\MC9001535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1358" y="4005063"/>
            <a:ext cx="778154" cy="1876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4365" y="1341549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1.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05755" y="1288115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2.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499992" y="3712675"/>
            <a:ext cx="7213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3.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58355" y="3358732"/>
            <a:ext cx="9204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+ U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6807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6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725487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ŘEŠENÍ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7" name="Slza 6"/>
          <p:cNvSpPr/>
          <p:nvPr/>
        </p:nvSpPr>
        <p:spPr>
          <a:xfrm rot="1251374">
            <a:off x="396641" y="1368269"/>
            <a:ext cx="3960440" cy="3096344"/>
          </a:xfrm>
          <a:prstGeom prst="teardrop">
            <a:avLst/>
          </a:prstGeom>
          <a:noFill/>
          <a:ln w="11112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Slza 7"/>
          <p:cNvSpPr/>
          <p:nvPr/>
        </p:nvSpPr>
        <p:spPr>
          <a:xfrm rot="20699961">
            <a:off x="4690067" y="1479389"/>
            <a:ext cx="4076411" cy="2874103"/>
          </a:xfrm>
          <a:prstGeom prst="teardrop">
            <a:avLst/>
          </a:prstGeom>
          <a:noFill/>
          <a:ln w="11112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Slza 8"/>
          <p:cNvSpPr/>
          <p:nvPr/>
        </p:nvSpPr>
        <p:spPr>
          <a:xfrm rot="20136343">
            <a:off x="3047998" y="3817328"/>
            <a:ext cx="3250572" cy="2783448"/>
          </a:xfrm>
          <a:prstGeom prst="teardrop">
            <a:avLst/>
          </a:prstGeom>
          <a:noFill/>
          <a:ln w="11112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4365" y="1341549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1.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705755" y="1288115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2.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73285" y="3712675"/>
            <a:ext cx="5480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3.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2069980"/>
            <a:ext cx="413626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Záhada hlavolamu </a:t>
            </a:r>
          </a:p>
          <a:p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 –  J. Foglar</a:t>
            </a:r>
            <a:endParaRPr lang="cs-CZ" sz="3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11133" y="2107760"/>
            <a:ext cx="25273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Kytice </a:t>
            </a:r>
          </a:p>
          <a:p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–</a:t>
            </a:r>
            <a:r>
              <a:rPr lang="cs-CZ" sz="3600" dirty="0">
                <a:solidFill>
                  <a:schemeClr val="tx2">
                    <a:lumMod val="10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tx2">
                    <a:lumMod val="10000"/>
                  </a:schemeClr>
                </a:solidFill>
              </a:rPr>
              <a:t>K.J.Erben</a:t>
            </a:r>
            <a:endParaRPr lang="cs-CZ" sz="3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82314" y="4810755"/>
            <a:ext cx="38202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Tři mušketýři</a:t>
            </a:r>
          </a:p>
          <a:p>
            <a:r>
              <a:rPr lang="cs-CZ" sz="3600" dirty="0" smtClean="0">
                <a:solidFill>
                  <a:schemeClr val="tx2">
                    <a:lumMod val="10000"/>
                  </a:schemeClr>
                </a:solidFill>
              </a:rPr>
              <a:t> –  </a:t>
            </a:r>
            <a:r>
              <a:rPr lang="cs-CZ" sz="3600" dirty="0" err="1" smtClean="0">
                <a:solidFill>
                  <a:schemeClr val="tx2">
                    <a:lumMod val="10000"/>
                  </a:schemeClr>
                </a:solidFill>
              </a:rPr>
              <a:t>A.Dumas</a:t>
            </a:r>
            <a:endParaRPr lang="cs-CZ" sz="36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87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FFFF00"/>
                </a:solidFill>
              </a:rPr>
              <a:t>SLOŽ SPRÁVNÉ NÁZVY ZNÁMÝCH KNIH</a:t>
            </a:r>
            <a:endParaRPr lang="cs-CZ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96752"/>
            <a:ext cx="8147248" cy="532859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solidFill>
                  <a:srgbClr val="002060"/>
                </a:solidFill>
              </a:rPr>
              <a:t>Pověsti mamutů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solidFill>
                  <a:srgbClr val="002060"/>
                </a:solidFill>
              </a:rPr>
              <a:t>Tajuplný Robinson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solidFill>
                  <a:srgbClr val="002060"/>
                </a:solidFill>
              </a:rPr>
              <a:t>Staré </a:t>
            </a:r>
            <a:r>
              <a:rPr lang="cs-CZ" sz="3200" dirty="0" err="1" smtClean="0">
                <a:solidFill>
                  <a:srgbClr val="002060"/>
                </a:solidFill>
              </a:rPr>
              <a:t>Crusoe</a:t>
            </a:r>
            <a:endParaRPr lang="cs-CZ" sz="3200" dirty="0" smtClean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solidFill>
                  <a:srgbClr val="002060"/>
                </a:solidFill>
              </a:rPr>
              <a:t>Lovci pohádek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solidFill>
                  <a:srgbClr val="002060"/>
                </a:solidFill>
              </a:rPr>
              <a:t>České devatero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err="1">
                <a:solidFill>
                  <a:srgbClr val="002060"/>
                </a:solidFill>
              </a:rPr>
              <a:t>Klapzubova</a:t>
            </a:r>
            <a:r>
              <a:rPr lang="cs-CZ" sz="3200" dirty="0">
                <a:solidFill>
                  <a:srgbClr val="002060"/>
                </a:solidFill>
              </a:rPr>
              <a:t> cesta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>
                <a:solidFill>
                  <a:srgbClr val="002060"/>
                </a:solidFill>
              </a:rPr>
              <a:t>Ostrov Jedenáctka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>
                <a:solidFill>
                  <a:srgbClr val="002060"/>
                </a:solidFill>
              </a:rPr>
              <a:t>Divá kytice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>
                <a:solidFill>
                  <a:srgbClr val="002060"/>
                </a:solidFill>
              </a:rPr>
              <a:t>Honzíkova Bára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4827588" y="1600200"/>
            <a:ext cx="4316412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419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ŘEŠENÍ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7920880" cy="5544616"/>
          </a:xfrm>
        </p:spPr>
        <p:txBody>
          <a:bodyPr>
            <a:normAutofit lnSpcReduction="1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solidFill>
                  <a:srgbClr val="002060"/>
                </a:solidFill>
              </a:rPr>
              <a:t>Lovci mamutů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solidFill>
                  <a:srgbClr val="002060"/>
                </a:solidFill>
              </a:rPr>
              <a:t>Tajuplný ostrov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solidFill>
                  <a:srgbClr val="002060"/>
                </a:solidFill>
              </a:rPr>
              <a:t>Robinson </a:t>
            </a:r>
            <a:r>
              <a:rPr lang="cs-CZ" sz="3600" dirty="0" err="1" smtClean="0">
                <a:solidFill>
                  <a:srgbClr val="002060"/>
                </a:solidFill>
              </a:rPr>
              <a:t>Crusoe</a:t>
            </a:r>
            <a:endParaRPr lang="cs-CZ" sz="3600" dirty="0" smtClean="0">
              <a:solidFill>
                <a:srgbClr val="002060"/>
              </a:solidFill>
            </a:endParaRP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solidFill>
                  <a:srgbClr val="002060"/>
                </a:solidFill>
              </a:rPr>
              <a:t>Staré pověsti české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smtClean="0">
                <a:solidFill>
                  <a:srgbClr val="002060"/>
                </a:solidFill>
              </a:rPr>
              <a:t>Devatero pohádek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 err="1">
                <a:solidFill>
                  <a:srgbClr val="002060"/>
                </a:solidFill>
              </a:rPr>
              <a:t>Klapzubova</a:t>
            </a:r>
            <a:r>
              <a:rPr lang="cs-CZ" sz="3600" dirty="0">
                <a:solidFill>
                  <a:srgbClr val="002060"/>
                </a:solidFill>
              </a:rPr>
              <a:t> jedenáctka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>
                <a:solidFill>
                  <a:srgbClr val="002060"/>
                </a:solidFill>
              </a:rPr>
              <a:t>Divá Bára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>
                <a:solidFill>
                  <a:srgbClr val="002060"/>
                </a:solidFill>
              </a:rPr>
              <a:t>Honzíkova cesta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3600" dirty="0">
                <a:solidFill>
                  <a:srgbClr val="002060"/>
                </a:solidFill>
              </a:rPr>
              <a:t>Kytice</a:t>
            </a:r>
          </a:p>
          <a:p>
            <a:pPr marL="742950" indent="-742950">
              <a:buFont typeface="+mj-lt"/>
              <a:buAutoNum type="arabicPeriod"/>
            </a:pPr>
            <a:endParaRPr lang="cs-CZ" sz="3600" dirty="0" smtClean="0">
              <a:solidFill>
                <a:srgbClr val="002060"/>
              </a:solidFill>
            </a:endParaRPr>
          </a:p>
          <a:p>
            <a:endParaRPr lang="cs-CZ" sz="3600" dirty="0" smtClean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4294967295"/>
          </p:nvPr>
        </p:nvSpPr>
        <p:spPr>
          <a:xfrm>
            <a:off x="5105400" y="1600200"/>
            <a:ext cx="4038600" cy="4525963"/>
          </a:xfrm>
        </p:spPr>
        <p:txBody>
          <a:bodyPr>
            <a:normAutofit/>
          </a:bodyPr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8076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210146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Z JAKÝCH KNIH JSOU TYTO POSTAVY? </a:t>
            </a:r>
            <a:br>
              <a:rPr lang="cs-CZ" u="sng" dirty="0" smtClean="0">
                <a:solidFill>
                  <a:srgbClr val="FFFF00"/>
                </a:solidFill>
              </a:rPr>
            </a:br>
            <a:r>
              <a:rPr lang="cs-CZ" u="sng" dirty="0" smtClean="0">
                <a:solidFill>
                  <a:srgbClr val="FFFF00"/>
                </a:solidFill>
              </a:rPr>
              <a:t>ZNÁŠ AUTORY TĚCHTO KNÍŽEK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363272" cy="4353347"/>
          </a:xfrm>
        </p:spPr>
        <p:txBody>
          <a:bodyPr>
            <a:normAutofit lnSpcReduction="10000"/>
          </a:bodyPr>
          <a:lstStyle/>
          <a:p>
            <a:pPr marL="742950" indent="-742950">
              <a:buClr>
                <a:srgbClr val="002060"/>
              </a:buClr>
              <a:buFont typeface="+mj-lt"/>
              <a:buAutoNum type="arabicPeriod"/>
            </a:pPr>
            <a:r>
              <a:rPr lang="cs-CZ" sz="3600" dirty="0" err="1" smtClean="0">
                <a:solidFill>
                  <a:schemeClr val="bg1"/>
                </a:solidFill>
              </a:rPr>
              <a:t>Zilvar</a:t>
            </a:r>
            <a:r>
              <a:rPr lang="cs-CZ" sz="3600" dirty="0" smtClean="0">
                <a:solidFill>
                  <a:schemeClr val="bg1"/>
                </a:solidFill>
              </a:rPr>
              <a:t> z chudobince</a:t>
            </a:r>
          </a:p>
          <a:p>
            <a:pPr marL="742950" indent="-742950">
              <a:buClr>
                <a:srgbClr val="002060"/>
              </a:buClr>
              <a:buFont typeface="+mj-lt"/>
              <a:buAutoNum type="arabicPeriod"/>
            </a:pPr>
            <a:r>
              <a:rPr lang="cs-CZ" sz="3600" dirty="0" err="1">
                <a:solidFill>
                  <a:schemeClr val="bg1"/>
                </a:solidFill>
              </a:rPr>
              <a:t>Albus</a:t>
            </a:r>
            <a:r>
              <a:rPr lang="cs-CZ" sz="3600" dirty="0">
                <a:solidFill>
                  <a:schemeClr val="bg1"/>
                </a:solidFill>
              </a:rPr>
              <a:t> </a:t>
            </a:r>
            <a:r>
              <a:rPr lang="cs-CZ" sz="3600" dirty="0" err="1">
                <a:solidFill>
                  <a:schemeClr val="bg1"/>
                </a:solidFill>
              </a:rPr>
              <a:t>Brumbál</a:t>
            </a:r>
            <a:r>
              <a:rPr lang="cs-CZ" sz="3600" dirty="0">
                <a:solidFill>
                  <a:schemeClr val="bg1"/>
                </a:solidFill>
              </a:rPr>
              <a:t> </a:t>
            </a:r>
            <a:endParaRPr lang="cs-CZ" sz="3600" dirty="0" smtClean="0">
              <a:solidFill>
                <a:schemeClr val="bg1"/>
              </a:solidFill>
            </a:endParaRPr>
          </a:p>
          <a:p>
            <a:pPr marL="742950" indent="-742950">
              <a:buClr>
                <a:srgbClr val="002060"/>
              </a:buClr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Dášeňka</a:t>
            </a:r>
          </a:p>
          <a:p>
            <a:pPr marL="742950" indent="-742950">
              <a:buClr>
                <a:srgbClr val="002060"/>
              </a:buClr>
              <a:buFont typeface="+mj-lt"/>
              <a:buAutoNum type="arabicPeriod"/>
            </a:pPr>
            <a:r>
              <a:rPr lang="cs-CZ" sz="3600" dirty="0" err="1" smtClean="0">
                <a:solidFill>
                  <a:schemeClr val="bg1"/>
                </a:solidFill>
              </a:rPr>
              <a:t>Old</a:t>
            </a:r>
            <a:r>
              <a:rPr lang="cs-CZ" sz="3600" dirty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Shatterhand</a:t>
            </a:r>
            <a:endParaRPr lang="cs-CZ" sz="3600" dirty="0" smtClean="0">
              <a:solidFill>
                <a:schemeClr val="bg1"/>
              </a:solidFill>
            </a:endParaRPr>
          </a:p>
          <a:p>
            <a:pPr marL="742950" indent="-742950">
              <a:buClr>
                <a:srgbClr val="002060"/>
              </a:buClr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Josef Švejk</a:t>
            </a:r>
          </a:p>
          <a:p>
            <a:pPr marL="742950" indent="-742950">
              <a:buClr>
                <a:srgbClr val="002060"/>
              </a:buClr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Viktorka</a:t>
            </a:r>
          </a:p>
          <a:p>
            <a:pPr marL="742950" indent="-742950">
              <a:buClr>
                <a:srgbClr val="002060"/>
              </a:buClr>
              <a:buFont typeface="+mj-lt"/>
              <a:buAutoNum type="arabicPeriod"/>
            </a:pPr>
            <a:r>
              <a:rPr lang="cs-CZ" sz="3600" dirty="0" smtClean="0">
                <a:solidFill>
                  <a:schemeClr val="bg1"/>
                </a:solidFill>
              </a:rPr>
              <a:t>Pátek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011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ŘEŠENÍ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424936" cy="5001419"/>
          </a:xfrm>
        </p:spPr>
        <p:txBody>
          <a:bodyPr>
            <a:noAutofit/>
          </a:bodyPr>
          <a:lstStyle/>
          <a:p>
            <a:pPr marL="0" indent="0">
              <a:buClr>
                <a:srgbClr val="002060"/>
              </a:buCl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1. </a:t>
            </a:r>
            <a:r>
              <a:rPr lang="cs-CZ" sz="2800" dirty="0" err="1" smtClean="0">
                <a:solidFill>
                  <a:schemeClr val="bg1"/>
                </a:solidFill>
              </a:rPr>
              <a:t>Zilvar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>
                <a:solidFill>
                  <a:schemeClr val="bg1"/>
                </a:solidFill>
              </a:rPr>
              <a:t>z </a:t>
            </a:r>
            <a:r>
              <a:rPr lang="cs-CZ" sz="2800" dirty="0" smtClean="0">
                <a:solidFill>
                  <a:schemeClr val="bg1"/>
                </a:solidFill>
              </a:rPr>
              <a:t>chudobince - </a:t>
            </a:r>
            <a:r>
              <a:rPr lang="cs-CZ" sz="2800" dirty="0">
                <a:solidFill>
                  <a:schemeClr val="bg1"/>
                </a:solidFill>
              </a:rPr>
              <a:t>Bylo nás </a:t>
            </a:r>
            <a:r>
              <a:rPr lang="cs-CZ" sz="2800" dirty="0" smtClean="0">
                <a:solidFill>
                  <a:schemeClr val="bg1"/>
                </a:solidFill>
              </a:rPr>
              <a:t>pět /Karel Poláček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2. </a:t>
            </a:r>
            <a:r>
              <a:rPr lang="cs-CZ" sz="2800" dirty="0" err="1" smtClean="0">
                <a:solidFill>
                  <a:schemeClr val="bg1"/>
                </a:solidFill>
              </a:rPr>
              <a:t>Albus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Brumbál</a:t>
            </a:r>
            <a:r>
              <a:rPr lang="cs-CZ" sz="2800" dirty="0" smtClean="0">
                <a:solidFill>
                  <a:schemeClr val="bg1"/>
                </a:solidFill>
              </a:rPr>
              <a:t> – </a:t>
            </a:r>
            <a:r>
              <a:rPr lang="cs-CZ" sz="2800" dirty="0" err="1" smtClean="0">
                <a:solidFill>
                  <a:schemeClr val="bg1"/>
                </a:solidFill>
              </a:rPr>
              <a:t>Harry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Potter</a:t>
            </a:r>
            <a:r>
              <a:rPr lang="cs-CZ" sz="2800" dirty="0" smtClean="0">
                <a:solidFill>
                  <a:schemeClr val="bg1"/>
                </a:solidFill>
              </a:rPr>
              <a:t>/</a:t>
            </a:r>
            <a:r>
              <a:rPr lang="cs-CZ" sz="2800" dirty="0" err="1" smtClean="0">
                <a:solidFill>
                  <a:schemeClr val="bg1"/>
                </a:solidFill>
              </a:rPr>
              <a:t>Joanne</a:t>
            </a: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                             Rowlingová</a:t>
            </a:r>
            <a:endParaRPr lang="cs-CZ" sz="2800" dirty="0"/>
          </a:p>
          <a:p>
            <a:pPr marL="0" indent="0">
              <a:buClr>
                <a:srgbClr val="002060"/>
              </a:buCl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3. Dášeňka – Dášenka čili život štěněte /Karel Čapek</a:t>
            </a:r>
          </a:p>
          <a:p>
            <a:pPr marL="0" indent="0">
              <a:buClr>
                <a:srgbClr val="002060"/>
              </a:buCl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4. </a:t>
            </a:r>
            <a:r>
              <a:rPr lang="cs-CZ" sz="2800" dirty="0" err="1" smtClean="0">
                <a:solidFill>
                  <a:schemeClr val="bg1"/>
                </a:solidFill>
              </a:rPr>
              <a:t>Old</a:t>
            </a:r>
            <a:r>
              <a:rPr lang="cs-CZ" sz="28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Shatterhand</a:t>
            </a:r>
            <a:r>
              <a:rPr lang="cs-CZ" sz="2800" dirty="0" smtClean="0">
                <a:solidFill>
                  <a:schemeClr val="bg1"/>
                </a:solidFill>
              </a:rPr>
              <a:t> – </a:t>
            </a:r>
            <a:r>
              <a:rPr lang="cs-CZ" sz="2800" dirty="0" err="1" smtClean="0">
                <a:solidFill>
                  <a:schemeClr val="bg1"/>
                </a:solidFill>
              </a:rPr>
              <a:t>Vinettou</a:t>
            </a:r>
            <a:r>
              <a:rPr lang="cs-CZ" sz="2800" dirty="0" smtClean="0">
                <a:solidFill>
                  <a:schemeClr val="bg1"/>
                </a:solidFill>
              </a:rPr>
              <a:t> / Karl May</a:t>
            </a:r>
          </a:p>
          <a:p>
            <a:pPr marL="0" indent="0">
              <a:buClr>
                <a:srgbClr val="002060"/>
              </a:buCl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5. Josef Švejk – Osudy dobrého vojáka Švejka za  </a:t>
            </a:r>
          </a:p>
          <a:p>
            <a:pPr marL="0" indent="0">
              <a:buClr>
                <a:srgbClr val="002060"/>
              </a:buClr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světové války/ Jaroslav Hašek</a:t>
            </a:r>
          </a:p>
          <a:p>
            <a:pPr marL="0" indent="0">
              <a:buClr>
                <a:srgbClr val="002060"/>
              </a:buCl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6. Viktorka – Babička/Božena Němcová</a:t>
            </a:r>
          </a:p>
          <a:p>
            <a:pPr marL="0" indent="0">
              <a:buClr>
                <a:srgbClr val="002060"/>
              </a:buClr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7. Pátek – Robinson </a:t>
            </a:r>
            <a:r>
              <a:rPr lang="cs-CZ" sz="2800" dirty="0" err="1" smtClean="0">
                <a:solidFill>
                  <a:schemeClr val="bg1"/>
                </a:solidFill>
              </a:rPr>
              <a:t>Crusoe</a:t>
            </a:r>
            <a:r>
              <a:rPr lang="cs-CZ" sz="2800" dirty="0" smtClean="0">
                <a:solidFill>
                  <a:schemeClr val="bg1"/>
                </a:solidFill>
              </a:rPr>
              <a:t>/ Daniel </a:t>
            </a:r>
            <a:r>
              <a:rPr lang="cs-CZ" sz="2800" dirty="0" err="1" smtClean="0">
                <a:solidFill>
                  <a:schemeClr val="bg1"/>
                </a:solidFill>
              </a:rPr>
              <a:t>Defoe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32899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VYBER SPRÁVNOU ODPOVĚD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91264" cy="5400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1. </a:t>
            </a:r>
            <a:r>
              <a:rPr lang="cs-CZ" sz="2800" b="1" u="sng" dirty="0" smtClean="0">
                <a:solidFill>
                  <a:schemeClr val="bg1"/>
                </a:solidFill>
              </a:rPr>
              <a:t>Jak se jmenovaly psi </a:t>
            </a:r>
            <a:r>
              <a:rPr lang="cs-CZ" sz="2800" b="1" u="sng" dirty="0">
                <a:solidFill>
                  <a:schemeClr val="bg1"/>
                </a:solidFill>
              </a:rPr>
              <a:t>z Babičky</a:t>
            </a:r>
            <a:r>
              <a:rPr lang="cs-CZ" sz="2800" b="1" u="sng" dirty="0" smtClean="0">
                <a:solidFill>
                  <a:schemeClr val="bg1"/>
                </a:solidFill>
              </a:rPr>
              <a:t>.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Sultán </a:t>
            </a:r>
            <a:r>
              <a:rPr lang="cs-CZ" sz="2800" dirty="0">
                <a:solidFill>
                  <a:schemeClr val="bg1"/>
                </a:solidFill>
              </a:rPr>
              <a:t>a </a:t>
            </a:r>
            <a:r>
              <a:rPr lang="cs-CZ" sz="2800" dirty="0" err="1">
                <a:solidFill>
                  <a:schemeClr val="bg1"/>
                </a:solidFill>
              </a:rPr>
              <a:t>Tyrl</a:t>
            </a: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</a:rPr>
              <a:t>Sultán a Arab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 err="1">
                <a:solidFill>
                  <a:schemeClr val="bg1"/>
                </a:solidFill>
              </a:rPr>
              <a:t>Altýn</a:t>
            </a:r>
            <a:r>
              <a:rPr lang="cs-CZ" sz="2800" dirty="0">
                <a:solidFill>
                  <a:schemeClr val="bg1"/>
                </a:solidFill>
              </a:rPr>
              <a:t> a </a:t>
            </a:r>
            <a:r>
              <a:rPr lang="cs-CZ" sz="2800" dirty="0" err="1" smtClean="0">
                <a:solidFill>
                  <a:schemeClr val="bg1"/>
                </a:solidFill>
              </a:rPr>
              <a:t>Tyrl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lphaLcParenR"/>
            </a:pP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2. </a:t>
            </a:r>
            <a:r>
              <a:rPr lang="cs-CZ" sz="2800" b="1" u="sng" dirty="0" smtClean="0">
                <a:solidFill>
                  <a:schemeClr val="bg1"/>
                </a:solidFill>
              </a:rPr>
              <a:t>Která </a:t>
            </a:r>
            <a:r>
              <a:rPr lang="cs-CZ" sz="2800" b="1" u="sng" dirty="0">
                <a:solidFill>
                  <a:schemeClr val="bg1"/>
                </a:solidFill>
              </a:rPr>
              <a:t>balada není </a:t>
            </a:r>
            <a:r>
              <a:rPr lang="cs-CZ" sz="2800" b="1" u="sng" dirty="0" smtClean="0">
                <a:solidFill>
                  <a:schemeClr val="bg1"/>
                </a:solidFill>
              </a:rPr>
              <a:t>součástí </a:t>
            </a:r>
            <a:r>
              <a:rPr lang="cs-CZ" sz="2800" b="1" u="sng" dirty="0">
                <a:solidFill>
                  <a:schemeClr val="bg1"/>
                </a:solidFill>
              </a:rPr>
              <a:t>Erbenovy sbírky Kytice </a:t>
            </a:r>
            <a:r>
              <a:rPr lang="cs-CZ" sz="2800" b="1" u="sng" dirty="0" smtClean="0">
                <a:solidFill>
                  <a:schemeClr val="bg1"/>
                </a:solidFill>
              </a:rPr>
              <a:t>?</a:t>
            </a:r>
          </a:p>
          <a:p>
            <a:pPr marL="0" indent="0">
              <a:buNone/>
            </a:pPr>
            <a:endParaRPr lang="cs-CZ" sz="2800" b="1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Vodník</a:t>
            </a:r>
            <a:endParaRPr lang="cs-CZ" sz="2800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</a:rPr>
              <a:t>Polednice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</a:rPr>
              <a:t>Umrlec</a:t>
            </a:r>
          </a:p>
          <a:p>
            <a:endParaRPr lang="cs-CZ" sz="2800" dirty="0"/>
          </a:p>
          <a:p>
            <a:pPr marL="457200" indent="-457200">
              <a:buFont typeface="+mj-lt"/>
              <a:buAutoNum type="alphaLcParenR"/>
            </a:pPr>
            <a:endParaRPr lang="cs-CZ" sz="28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2827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51520" y="260649"/>
            <a:ext cx="8568952" cy="633700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3000" b="1" dirty="0" smtClean="0">
                <a:solidFill>
                  <a:schemeClr val="bg1"/>
                </a:solidFill>
              </a:rPr>
              <a:t>3. </a:t>
            </a:r>
            <a:r>
              <a:rPr lang="cs-CZ" sz="3000" b="1" u="sng" dirty="0" smtClean="0">
                <a:solidFill>
                  <a:schemeClr val="bg1"/>
                </a:solidFill>
              </a:rPr>
              <a:t>Čím </a:t>
            </a:r>
            <a:r>
              <a:rPr lang="cs-CZ" sz="3000" b="1" u="sng" dirty="0">
                <a:solidFill>
                  <a:schemeClr val="bg1"/>
                </a:solidFill>
              </a:rPr>
              <a:t>byla Divá Bára výjimečná</a:t>
            </a:r>
            <a:r>
              <a:rPr lang="cs-CZ" sz="3000" b="1" dirty="0" smtClean="0">
                <a:solidFill>
                  <a:schemeClr val="bg1"/>
                </a:solidFill>
              </a:rPr>
              <a:t>?</a:t>
            </a:r>
          </a:p>
          <a:p>
            <a:pPr marL="514350" indent="-514350">
              <a:buFont typeface="+mj-lt"/>
              <a:buAutoNum type="alphaLcParenR"/>
            </a:pPr>
            <a:endParaRPr lang="cs-CZ" sz="3000" dirty="0" smtClean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3000" dirty="0" smtClean="0">
                <a:solidFill>
                  <a:schemeClr val="bg1"/>
                </a:solidFill>
              </a:rPr>
              <a:t>Jediná </a:t>
            </a:r>
            <a:r>
              <a:rPr lang="cs-CZ" sz="3000" dirty="0">
                <a:solidFill>
                  <a:schemeClr val="bg1"/>
                </a:solidFill>
              </a:rPr>
              <a:t>z dívek ve vsi měla vlasy do hola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3000" dirty="0">
                <a:solidFill>
                  <a:schemeClr val="bg1"/>
                </a:solidFill>
              </a:rPr>
              <a:t>Uměla plavat, ničeho se nebála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3000" dirty="0">
                <a:solidFill>
                  <a:schemeClr val="bg1"/>
                </a:solidFill>
              </a:rPr>
              <a:t>Jediná z dívek nosila místo sukně </a:t>
            </a:r>
            <a:r>
              <a:rPr lang="cs-CZ" sz="3000" dirty="0" smtClean="0">
                <a:solidFill>
                  <a:schemeClr val="bg1"/>
                </a:solidFill>
              </a:rPr>
              <a:t>kalhoty</a:t>
            </a:r>
            <a:endParaRPr lang="cs-CZ" sz="3000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lphaLcParenR"/>
            </a:pPr>
            <a:endParaRPr lang="cs-CZ" sz="30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3000" b="1" dirty="0" smtClean="0">
                <a:solidFill>
                  <a:schemeClr val="bg1"/>
                </a:solidFill>
              </a:rPr>
              <a:t>4. </a:t>
            </a:r>
            <a:r>
              <a:rPr lang="cs-CZ" sz="3000" b="1" u="sng" dirty="0" smtClean="0">
                <a:solidFill>
                  <a:schemeClr val="bg1"/>
                </a:solidFill>
              </a:rPr>
              <a:t>Kdo je vypravěčem </a:t>
            </a:r>
            <a:r>
              <a:rPr lang="cs-CZ" sz="3000" b="1" u="sng" dirty="0">
                <a:solidFill>
                  <a:schemeClr val="bg1"/>
                </a:solidFill>
              </a:rPr>
              <a:t>a zároveň </a:t>
            </a:r>
            <a:r>
              <a:rPr lang="cs-CZ" sz="3000" b="1" u="sng" dirty="0" smtClean="0">
                <a:solidFill>
                  <a:schemeClr val="bg1"/>
                </a:solidFill>
              </a:rPr>
              <a:t>i hlavní  </a:t>
            </a:r>
          </a:p>
          <a:p>
            <a:pPr marL="0" indent="0">
              <a:buNone/>
            </a:pPr>
            <a:r>
              <a:rPr lang="cs-CZ" sz="3000" b="1" dirty="0">
                <a:solidFill>
                  <a:schemeClr val="bg1"/>
                </a:solidFill>
              </a:rPr>
              <a:t> </a:t>
            </a:r>
            <a:r>
              <a:rPr lang="cs-CZ" sz="3000" b="1" dirty="0" smtClean="0">
                <a:solidFill>
                  <a:schemeClr val="bg1"/>
                </a:solidFill>
              </a:rPr>
              <a:t>   </a:t>
            </a:r>
            <a:r>
              <a:rPr lang="cs-CZ" sz="3000" b="1" u="sng" dirty="0" smtClean="0">
                <a:solidFill>
                  <a:schemeClr val="bg1"/>
                </a:solidFill>
              </a:rPr>
              <a:t>postavou románu Bylo nás pět?</a:t>
            </a:r>
            <a:endParaRPr lang="cs-CZ" sz="3000" b="1" u="sng" dirty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lphaLcParenR"/>
            </a:pPr>
            <a:endParaRPr lang="cs-CZ" sz="3000" u="sng" dirty="0" smtClean="0">
              <a:solidFill>
                <a:schemeClr val="bg1"/>
              </a:solidFill>
            </a:endParaRPr>
          </a:p>
          <a:p>
            <a:pPr marL="514350" indent="-514350">
              <a:buFont typeface="+mj-lt"/>
              <a:buAutoNum type="alphaLcParenR"/>
            </a:pPr>
            <a:r>
              <a:rPr lang="cs-CZ" sz="3000" dirty="0" smtClean="0">
                <a:solidFill>
                  <a:schemeClr val="bg1"/>
                </a:solidFill>
              </a:rPr>
              <a:t>Čeněk </a:t>
            </a:r>
            <a:r>
              <a:rPr lang="cs-CZ" sz="3000" dirty="0">
                <a:solidFill>
                  <a:schemeClr val="bg1"/>
                </a:solidFill>
              </a:rPr>
              <a:t>Jirsák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3000" dirty="0">
                <a:solidFill>
                  <a:schemeClr val="bg1"/>
                </a:solidFill>
              </a:rPr>
              <a:t>Petr Bajza</a:t>
            </a:r>
          </a:p>
          <a:p>
            <a:pPr marL="514350" indent="-514350">
              <a:buFont typeface="+mj-lt"/>
              <a:buAutoNum type="alphaLcParenR"/>
            </a:pPr>
            <a:r>
              <a:rPr lang="cs-CZ" sz="3000" dirty="0">
                <a:solidFill>
                  <a:schemeClr val="bg1"/>
                </a:solidFill>
              </a:rPr>
              <a:t>Antonín Nezval</a:t>
            </a:r>
          </a:p>
          <a:p>
            <a:pPr marL="514350" indent="-514350">
              <a:buFont typeface="+mj-lt"/>
              <a:buAutoNum type="alphaLcParenR"/>
            </a:pP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3653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23528" y="404665"/>
            <a:ext cx="7906072" cy="62644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5. </a:t>
            </a:r>
            <a:r>
              <a:rPr lang="cs-CZ" sz="2800" b="1" u="sng" dirty="0" smtClean="0">
                <a:solidFill>
                  <a:schemeClr val="bg1"/>
                </a:solidFill>
              </a:rPr>
              <a:t>Z </a:t>
            </a:r>
            <a:r>
              <a:rPr lang="cs-CZ" sz="2800" b="1" u="sng" dirty="0">
                <a:solidFill>
                  <a:schemeClr val="bg1"/>
                </a:solidFill>
              </a:rPr>
              <a:t>jakých částí se skládá Bible</a:t>
            </a:r>
            <a:r>
              <a:rPr lang="cs-CZ" sz="2800" b="1" u="sng" dirty="0" smtClean="0">
                <a:solidFill>
                  <a:schemeClr val="bg1"/>
                </a:solidFill>
              </a:rPr>
              <a:t>?</a:t>
            </a:r>
          </a:p>
          <a:p>
            <a:pPr marL="457200" indent="-457200">
              <a:buFont typeface="+mj-lt"/>
              <a:buAutoNum type="alphaLcParenR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Starý </a:t>
            </a:r>
            <a:r>
              <a:rPr lang="cs-CZ" sz="2800" dirty="0">
                <a:solidFill>
                  <a:schemeClr val="bg1"/>
                </a:solidFill>
              </a:rPr>
              <a:t>a Staronový zákon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</a:rPr>
              <a:t>Starý a Nový zákon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</a:rPr>
              <a:t>Nový a Novější zákon</a:t>
            </a:r>
          </a:p>
          <a:p>
            <a:pPr marL="457200" indent="-457200">
              <a:buFont typeface="+mj-lt"/>
              <a:buAutoNum type="alphaLcParenR"/>
            </a:pPr>
            <a:endParaRPr lang="cs-CZ" sz="2800" b="1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6. </a:t>
            </a:r>
            <a:r>
              <a:rPr lang="cs-CZ" sz="2800" b="1" u="sng" dirty="0" smtClean="0">
                <a:solidFill>
                  <a:schemeClr val="bg1"/>
                </a:solidFill>
              </a:rPr>
              <a:t>O </a:t>
            </a:r>
            <a:r>
              <a:rPr lang="cs-CZ" sz="2800" b="1" u="sng" dirty="0">
                <a:solidFill>
                  <a:schemeClr val="bg1"/>
                </a:solidFill>
              </a:rPr>
              <a:t>čem je Nový Zákon</a:t>
            </a:r>
            <a:r>
              <a:rPr lang="cs-CZ" sz="2800" b="1" u="sng" dirty="0" smtClean="0">
                <a:solidFill>
                  <a:schemeClr val="bg1"/>
                </a:solidFill>
              </a:rPr>
              <a:t>?</a:t>
            </a:r>
          </a:p>
          <a:p>
            <a:pPr marL="457200" indent="-457200">
              <a:buFont typeface="+mj-lt"/>
              <a:buAutoNum type="alphaLcParenR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O </a:t>
            </a:r>
            <a:r>
              <a:rPr lang="cs-CZ" sz="2800" dirty="0">
                <a:solidFill>
                  <a:schemeClr val="bg1"/>
                </a:solidFill>
              </a:rPr>
              <a:t>vzniku světa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</a:rPr>
              <a:t>O narození Boha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</a:rPr>
              <a:t>O narození a životě Ježíše Krista</a:t>
            </a:r>
          </a:p>
          <a:p>
            <a:pPr marL="457200" indent="-457200">
              <a:buFont typeface="+mj-lt"/>
              <a:buAutoNum type="alphaLcParenR"/>
            </a:pP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994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60648"/>
            <a:ext cx="7834064" cy="6337002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7. </a:t>
            </a:r>
            <a:r>
              <a:rPr lang="cs-CZ" sz="2800" b="1" u="sng" dirty="0" smtClean="0">
                <a:solidFill>
                  <a:schemeClr val="bg1"/>
                </a:solidFill>
              </a:rPr>
              <a:t>Co </a:t>
            </a:r>
            <a:r>
              <a:rPr lang="cs-CZ" sz="2800" b="1" u="sng" dirty="0">
                <a:solidFill>
                  <a:schemeClr val="bg1"/>
                </a:solidFill>
              </a:rPr>
              <a:t>bylo v Pandořině skřínce</a:t>
            </a:r>
            <a:r>
              <a:rPr lang="cs-CZ" sz="2800" b="1" u="sng" dirty="0" smtClean="0">
                <a:solidFill>
                  <a:schemeClr val="bg1"/>
                </a:solidFill>
              </a:rPr>
              <a:t>?</a:t>
            </a:r>
          </a:p>
          <a:p>
            <a:pPr marL="0" indent="0">
              <a:buNone/>
            </a:pPr>
            <a:endParaRPr lang="cs-CZ" sz="2800" b="1" dirty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nemoci </a:t>
            </a:r>
            <a:r>
              <a:rPr lang="cs-CZ" sz="2800" dirty="0">
                <a:solidFill>
                  <a:schemeClr val="bg1"/>
                </a:solidFill>
              </a:rPr>
              <a:t>a utrpení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</a:rPr>
              <a:t>krása a láska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</a:rPr>
              <a:t>bohatství a </a:t>
            </a:r>
            <a:r>
              <a:rPr lang="cs-CZ" sz="2800" dirty="0" smtClean="0">
                <a:solidFill>
                  <a:schemeClr val="bg1"/>
                </a:solidFill>
              </a:rPr>
              <a:t>zlato</a:t>
            </a:r>
          </a:p>
          <a:p>
            <a:pPr marL="457200" indent="-457200">
              <a:buFont typeface="+mj-lt"/>
              <a:buAutoNum type="alphaLcParenR"/>
            </a:pPr>
            <a:endParaRPr lang="cs-CZ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8</a:t>
            </a:r>
            <a:r>
              <a:rPr lang="cs-CZ" sz="2800" b="1" u="sng" dirty="0" smtClean="0">
                <a:solidFill>
                  <a:schemeClr val="bg1"/>
                </a:solidFill>
              </a:rPr>
              <a:t>. Kdo </a:t>
            </a:r>
            <a:r>
              <a:rPr lang="cs-CZ" sz="2800" b="1" u="sng" dirty="0">
                <a:solidFill>
                  <a:schemeClr val="bg1"/>
                </a:solidFill>
              </a:rPr>
              <a:t>nebyl kamarádem medvídka </a:t>
            </a:r>
            <a:r>
              <a:rPr lang="cs-CZ" sz="2800" b="1" u="sng" dirty="0" err="1">
                <a:solidFill>
                  <a:schemeClr val="bg1"/>
                </a:solidFill>
              </a:rPr>
              <a:t>Pú</a:t>
            </a:r>
            <a:r>
              <a:rPr lang="cs-CZ" sz="2800" b="1" u="sng" dirty="0">
                <a:solidFill>
                  <a:schemeClr val="bg1"/>
                </a:solidFill>
              </a:rPr>
              <a:t> </a:t>
            </a:r>
            <a:r>
              <a:rPr lang="cs-CZ" sz="2800" b="1" u="sng" dirty="0" smtClean="0">
                <a:solidFill>
                  <a:schemeClr val="bg1"/>
                </a:solidFill>
              </a:rPr>
              <a:t>?</a:t>
            </a:r>
          </a:p>
          <a:p>
            <a:pPr marL="457200" indent="-457200">
              <a:buFont typeface="+mj-lt"/>
              <a:buAutoNum type="alphaLcParenR"/>
            </a:pPr>
            <a:endParaRPr lang="cs-CZ" sz="2800" dirty="0" smtClean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800" dirty="0" smtClean="0">
                <a:solidFill>
                  <a:schemeClr val="bg1"/>
                </a:solidFill>
              </a:rPr>
              <a:t>Oslík</a:t>
            </a:r>
            <a:endParaRPr lang="cs-CZ" sz="2800" dirty="0">
              <a:solidFill>
                <a:schemeClr val="bg1"/>
              </a:solidFill>
            </a:endParaRPr>
          </a:p>
          <a:p>
            <a:pPr marL="457200" indent="-45720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</a:rPr>
              <a:t>Prasátko</a:t>
            </a:r>
          </a:p>
          <a:p>
            <a:pPr marL="457200" indent="-457200">
              <a:buFont typeface="+mj-lt"/>
              <a:buAutoNum type="alphaLcParenR"/>
            </a:pPr>
            <a:r>
              <a:rPr lang="cs-CZ" sz="2800" dirty="0">
                <a:solidFill>
                  <a:schemeClr val="bg1"/>
                </a:solidFill>
              </a:rPr>
              <a:t>Veverka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497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ctr"/>
            <a:r>
              <a:rPr lang="cs-CZ" u="sng" dirty="0" smtClean="0">
                <a:solidFill>
                  <a:srgbClr val="FFFF00"/>
                </a:solidFill>
              </a:rPr>
              <a:t>ŘEŠENÍ</a:t>
            </a:r>
            <a:endParaRPr lang="cs-CZ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44616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sz="3600" dirty="0" smtClean="0">
                <a:solidFill>
                  <a:schemeClr val="bg1"/>
                </a:solidFill>
              </a:rPr>
              <a:t> 1. A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solidFill>
                  <a:schemeClr val="bg1"/>
                </a:solidFill>
              </a:rPr>
              <a:t> 2. C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solidFill>
                  <a:schemeClr val="bg1"/>
                </a:solidFill>
              </a:rPr>
              <a:t> 3. B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solidFill>
                  <a:schemeClr val="bg1"/>
                </a:solidFill>
              </a:rPr>
              <a:t> 4. B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solidFill>
                  <a:schemeClr val="bg1"/>
                </a:solidFill>
              </a:rPr>
              <a:t> 5. B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solidFill>
                  <a:schemeClr val="bg1"/>
                </a:solidFill>
              </a:rPr>
              <a:t> 6. C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solidFill>
                  <a:schemeClr val="bg1"/>
                </a:solidFill>
              </a:rPr>
              <a:t> 7. A</a:t>
            </a:r>
          </a:p>
          <a:p>
            <a:pPr>
              <a:buFont typeface="Wingdings" pitchFamily="2" charset="2"/>
              <a:buChar char="ü"/>
            </a:pPr>
            <a:r>
              <a:rPr lang="cs-CZ" sz="3600" dirty="0" smtClean="0">
                <a:solidFill>
                  <a:schemeClr val="bg1"/>
                </a:solidFill>
              </a:rPr>
              <a:t> 8. C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5604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705678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ZDROJE: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Ilustrace:</a:t>
            </a:r>
          </a:p>
          <a:p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tx2">
                    <a:lumMod val="25000"/>
                  </a:schemeClr>
                </a:solidFill>
                <a:hlinkClick r:id="rId2"/>
              </a:rPr>
              <a:t>- www.office.microsoft.com</a:t>
            </a:r>
            <a:endParaRPr lang="cs-CZ" sz="2800" dirty="0" smtClean="0">
              <a:solidFill>
                <a:schemeClr val="tx2">
                  <a:lumMod val="25000"/>
                </a:schemeClr>
              </a:solidFill>
            </a:endParaRPr>
          </a:p>
          <a:p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92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5003</TotalTime>
  <Words>518</Words>
  <Application>Microsoft Office PowerPoint</Application>
  <PresentationFormat>Předvádění na obrazovce (4:3)</PresentationFormat>
  <Paragraphs>156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Došky</vt:lpstr>
      <vt:lpstr>Prezentace aplikace PowerPoint</vt:lpstr>
      <vt:lpstr>Anotace</vt:lpstr>
      <vt:lpstr>LITERÁRNÍ TEST</vt:lpstr>
      <vt:lpstr>ROZLUŠTI NÁZVY LITERÁRNÍCH DĚL A URČI AUTORA</vt:lpstr>
      <vt:lpstr>ŘEŠENÍ</vt:lpstr>
      <vt:lpstr>ROZLUŠTI NÁZVY LITERÁRNÍCH DĚL A URČI AUTORA</vt:lpstr>
      <vt:lpstr>ŘEŠENÍ</vt:lpstr>
      <vt:lpstr>SLOŽ SPRÁVNÉ NÁZVY ZNÁMÝCH KNIH</vt:lpstr>
      <vt:lpstr>ŘEŠENÍ</vt:lpstr>
      <vt:lpstr>Z JAKÝCH KNIH JSOU TYTO POSTAVY?  ZNÁŠ AUTORY TĚCHTO KNÍŽEK</vt:lpstr>
      <vt:lpstr>ŘEŠENÍ</vt:lpstr>
      <vt:lpstr>VYBER SPRÁVNOU ODPOVĚD</vt:lpstr>
      <vt:lpstr>Prezentace aplikace PowerPoint</vt:lpstr>
      <vt:lpstr>Prezentace aplikace PowerPoint</vt:lpstr>
      <vt:lpstr>Prezentace aplikace PowerPoint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NADŘAZENÁ, PODŘAZENÁ, SOUŘADNÁ; SOUSLOVÍ</dc:title>
  <dc:creator>Steidlová</dc:creator>
  <cp:lastModifiedBy>Steidlová</cp:lastModifiedBy>
  <cp:revision>27</cp:revision>
  <cp:lastPrinted>2012-09-02T14:17:48Z</cp:lastPrinted>
  <dcterms:created xsi:type="dcterms:W3CDTF">2012-07-13T19:45:04Z</dcterms:created>
  <dcterms:modified xsi:type="dcterms:W3CDTF">2012-09-02T14:17:54Z</dcterms:modified>
</cp:coreProperties>
</file>