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  <p:sldId id="256" r:id="rId4"/>
    <p:sldId id="262" r:id="rId5"/>
    <p:sldId id="259" r:id="rId6"/>
    <p:sldId id="263" r:id="rId7"/>
    <p:sldId id="264" r:id="rId8"/>
    <p:sldId id="265" r:id="rId9"/>
    <p:sldId id="266" r:id="rId10"/>
    <p:sldId id="267" r:id="rId11"/>
    <p:sldId id="268" r:id="rId12"/>
    <p:sldId id="270" r:id="rId13"/>
    <p:sldId id="272" r:id="rId14"/>
    <p:sldId id="271" r:id="rId15"/>
    <p:sldId id="289" r:id="rId16"/>
    <p:sldId id="279" r:id="rId17"/>
    <p:sldId id="280" r:id="rId18"/>
    <p:sldId id="283" r:id="rId19"/>
    <p:sldId id="282" r:id="rId20"/>
    <p:sldId id="281" r:id="rId21"/>
    <p:sldId id="284" r:id="rId22"/>
    <p:sldId id="288" r:id="rId23"/>
    <p:sldId id="286" r:id="rId24"/>
    <p:sldId id="285" r:id="rId25"/>
    <p:sldId id="287" r:id="rId26"/>
    <p:sldId id="273" r:id="rId27"/>
    <p:sldId id="274" r:id="rId28"/>
    <p:sldId id="275" r:id="rId29"/>
    <p:sldId id="276" r:id="rId30"/>
    <p:sldId id="277" r:id="rId31"/>
    <p:sldId id="291" r:id="rId3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29" autoAdjust="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>
        <a:ln>
          <a:solidFill>
            <a:srgbClr val="0070C0"/>
          </a:solidFill>
        </a:ln>
      </dgm:spPr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>
        <a:ln>
          <a:solidFill>
            <a:srgbClr val="0070C0"/>
          </a:solidFill>
        </a:ln>
      </dgm:spPr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Vendula </a:t>
          </a:r>
          <a:r>
            <a:rPr lang="cs-CZ" dirty="0" err="1" smtClean="0"/>
            <a:t>Steidlová</a:t>
          </a:r>
          <a:r>
            <a:rPr lang="cs-CZ" dirty="0" smtClean="0"/>
            <a:t> 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>
        <a:ln>
          <a:solidFill>
            <a:srgbClr val="0070C0"/>
          </a:solidFill>
        </a:ln>
      </dgm:spPr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VY_32_INOVACE_20_RISKUJ  8. ROČNÍK 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>
        <a:ln>
          <a:solidFill>
            <a:srgbClr val="0070C0"/>
          </a:solidFill>
        </a:ln>
      </dgm:spPr>
      <dgm:t>
        <a:bodyPr/>
        <a:lstStyle/>
        <a:p>
          <a:pPr algn="l"/>
          <a:r>
            <a:rPr lang="cs-CZ" dirty="0" smtClean="0"/>
            <a:t>Téma: RISKUJ 8. ROČNÍK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>
        <a:ln>
          <a:solidFill>
            <a:srgbClr val="0070C0"/>
          </a:solidFill>
        </a:ln>
      </dgm:spPr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>
        <a:ln>
          <a:solidFill>
            <a:srgbClr val="0070C0"/>
          </a:solidFill>
        </a:ln>
      </dgm:spPr>
      <dgm:t>
        <a:bodyPr/>
        <a:lstStyle/>
        <a:p>
          <a:pPr algn="l"/>
          <a:r>
            <a:rPr lang="cs-CZ" dirty="0" smtClean="0"/>
            <a:t>Sada:  ČESKÝ JAZYK 8.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>
        <a:solidFill>
          <a:srgbClr val="0070C0"/>
        </a:solidFill>
      </dgm:spPr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>
        <a:solidFill>
          <a:srgbClr val="0070C0"/>
        </a:solidFill>
      </dgm:spPr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>
        <a:solidFill>
          <a:srgbClr val="0070C0"/>
        </a:solidFill>
      </dgm:spPr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>
        <a:solidFill>
          <a:srgbClr val="0070C0"/>
        </a:solidFill>
      </dgm:spPr>
      <dgm:t>
        <a:bodyPr/>
        <a:lstStyle/>
        <a:p>
          <a:endParaRPr lang="cs-CZ"/>
        </a:p>
      </dgm:t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>
        <a:solidFill>
          <a:srgbClr val="0070C0"/>
        </a:solidFill>
      </dgm:spPr>
      <dgm:t>
        <a:bodyPr/>
        <a:lstStyle/>
        <a:p>
          <a:endParaRPr lang="cs-CZ"/>
        </a:p>
      </dgm:t>
    </dgm:pt>
    <dgm:pt modelId="{97289DF2-90F4-4EC2-A9FC-633B00BAB610}" type="pres">
      <dgm:prSet presAssocID="{C73C7642-F245-4585-8F88-243F9FAEF6CA}" presName="rect5" presStyleLbl="alignAcc1" presStyleIdx="4" presStyleCnt="6" custLinFactNeighborX="0" custLinFactNeighborY="0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>
        <a:solidFill>
          <a:srgbClr val="0070C0"/>
        </a:solidFill>
      </dgm:spPr>
      <dgm:t>
        <a:bodyPr/>
        <a:lstStyle/>
        <a:p>
          <a:endParaRPr lang="cs-CZ"/>
        </a:p>
      </dgm:t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2CB8D7E-07DA-4EA1-8BF1-38DB2304B060}" type="presOf" srcId="{EBC41103-E2E5-4D48-9B4B-425520D3D098}" destId="{50C2F88D-8688-44C2-A854-691F34009D3B}" srcOrd="0" destOrd="0" presId="urn:microsoft.com/office/officeart/2005/8/layout/target3"/>
    <dgm:cxn modelId="{8F9E763F-45DF-4AC0-B197-F87F34CE1C5F}" type="presOf" srcId="{DAEA276B-ECF9-46F6-A7D3-4693B2D32BC4}" destId="{F69A1436-182C-465B-AD7F-FE48E0C090C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6BA8CCFE-DA14-4886-92EB-961C37EC022A}" type="presOf" srcId="{C73C7642-F245-4585-8F88-243F9FAEF6CA}" destId="{AA41A67C-3D3F-4AE9-9E0F-5D7F7BB2E741}" srcOrd="1" destOrd="0" presId="urn:microsoft.com/office/officeart/2005/8/layout/target3"/>
    <dgm:cxn modelId="{7DDA8139-C79F-4FAE-9A15-1BE502AAD0FD}" type="presOf" srcId="{019433A1-1324-4DE1-9E6F-32B851095F74}" destId="{E7297F21-D4FD-4A41-AE58-814D01A6B5E7}" srcOrd="1" destOrd="0" presId="urn:microsoft.com/office/officeart/2005/8/layout/target3"/>
    <dgm:cxn modelId="{2C3A8260-EDB8-4D31-BCB9-147F5EDF455D}" type="presOf" srcId="{EBC41103-E2E5-4D48-9B4B-425520D3D098}" destId="{F969C235-9271-4D34-B740-D627A121CAD0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8E4E8859-1DE8-4002-A55C-F077C0D3D8BE}" type="presOf" srcId="{445C7998-7549-48B0-BD68-D4F0167F02E5}" destId="{4D19AB04-24FA-40C2-B203-52AE3D15E171}" srcOrd="1" destOrd="0" presId="urn:microsoft.com/office/officeart/2005/8/layout/target3"/>
    <dgm:cxn modelId="{95EDA830-4174-49E1-804A-49C9DDA3A39A}" type="presOf" srcId="{FBBFC3EA-9D9D-4F3A-BEA6-9C2C0E46BF20}" destId="{832BF48F-0145-4429-9E02-8FCA946CCE9E}" srcOrd="1" destOrd="0" presId="urn:microsoft.com/office/officeart/2005/8/layout/target3"/>
    <dgm:cxn modelId="{E41E4312-8B5A-4E91-B74B-0057AAD19325}" type="presOf" srcId="{019433A1-1324-4DE1-9E6F-32B851095F74}" destId="{A3817367-F2BC-482F-8832-FA00B51DCCF3}" srcOrd="0" destOrd="0" presId="urn:microsoft.com/office/officeart/2005/8/layout/target3"/>
    <dgm:cxn modelId="{728422E1-F1FE-4D22-8040-5FE7A2829294}" type="presOf" srcId="{DAEA276B-ECF9-46F6-A7D3-4693B2D32BC4}" destId="{CDED6FE3-AD8F-4ACC-B6B8-710EDDD97598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B938DF13-917D-458B-A86B-1CC30EF258E2}" type="presOf" srcId="{FBBFC3EA-9D9D-4F3A-BEA6-9C2C0E46BF20}" destId="{643EA938-EDE0-4533-ACCC-D2BD6F3A527C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7FE43F8E-E54C-4993-A6A2-0F5D7881D634}" type="presOf" srcId="{39F8B381-5807-488E-AC22-73DD4140ED4A}" destId="{71045F8C-00FA-488E-A7BD-E2E6753D979D}" srcOrd="0" destOrd="0" presId="urn:microsoft.com/office/officeart/2005/8/layout/target3"/>
    <dgm:cxn modelId="{9412BB42-7ECC-415C-9364-B9FDB5E3F426}" type="presOf" srcId="{445C7998-7549-48B0-BD68-D4F0167F02E5}" destId="{BC35EE03-4121-4EF9-923D-7CB6D30D358D}" srcOrd="0" destOrd="0" presId="urn:microsoft.com/office/officeart/2005/8/layout/target3"/>
    <dgm:cxn modelId="{74CBC7FF-E355-488C-A4AB-EEFBBAE1B105}" type="presOf" srcId="{C73C7642-F245-4585-8F88-243F9FAEF6CA}" destId="{97289DF2-90F4-4EC2-A9FC-633B00BAB610}" srcOrd="0" destOrd="0" presId="urn:microsoft.com/office/officeart/2005/8/layout/target3"/>
    <dgm:cxn modelId="{B88F86F5-40FD-49CA-AF8E-19990785116B}" type="presParOf" srcId="{71045F8C-00FA-488E-A7BD-E2E6753D979D}" destId="{3577EC6B-C980-4F34-8C69-4365E7B8FC8C}" srcOrd="0" destOrd="0" presId="urn:microsoft.com/office/officeart/2005/8/layout/target3"/>
    <dgm:cxn modelId="{F67882D4-891B-49A6-B221-159F2B3E8675}" type="presParOf" srcId="{71045F8C-00FA-488E-A7BD-E2E6753D979D}" destId="{6940EB87-DC1D-4BC3-9408-9AC2E1FFC039}" srcOrd="1" destOrd="0" presId="urn:microsoft.com/office/officeart/2005/8/layout/target3"/>
    <dgm:cxn modelId="{F99C625D-609C-4CB5-BA94-542F22FAC51E}" type="presParOf" srcId="{71045F8C-00FA-488E-A7BD-E2E6753D979D}" destId="{BC35EE03-4121-4EF9-923D-7CB6D30D358D}" srcOrd="2" destOrd="0" presId="urn:microsoft.com/office/officeart/2005/8/layout/target3"/>
    <dgm:cxn modelId="{B1104200-F345-452C-853F-B41AFC3DEC39}" type="presParOf" srcId="{71045F8C-00FA-488E-A7BD-E2E6753D979D}" destId="{C95EEA27-3CBF-4645-A92D-9D8AF5C1CBFC}" srcOrd="3" destOrd="0" presId="urn:microsoft.com/office/officeart/2005/8/layout/target3"/>
    <dgm:cxn modelId="{0E181108-9D03-46B6-A10F-969399981620}" type="presParOf" srcId="{71045F8C-00FA-488E-A7BD-E2E6753D979D}" destId="{851BB866-B6AE-4566-893F-4C635BA974FC}" srcOrd="4" destOrd="0" presId="urn:microsoft.com/office/officeart/2005/8/layout/target3"/>
    <dgm:cxn modelId="{AAC21AB9-262B-40A7-9875-B217CC1BB5E5}" type="presParOf" srcId="{71045F8C-00FA-488E-A7BD-E2E6753D979D}" destId="{643EA938-EDE0-4533-ACCC-D2BD6F3A527C}" srcOrd="5" destOrd="0" presId="urn:microsoft.com/office/officeart/2005/8/layout/target3"/>
    <dgm:cxn modelId="{2E7B1D24-0904-457A-8573-49129944EECD}" type="presParOf" srcId="{71045F8C-00FA-488E-A7BD-E2E6753D979D}" destId="{92F31B18-D66D-4CC7-89B9-378928DE877D}" srcOrd="6" destOrd="0" presId="urn:microsoft.com/office/officeart/2005/8/layout/target3"/>
    <dgm:cxn modelId="{280B276E-0DF4-46E3-A57C-25F90FDA6218}" type="presParOf" srcId="{71045F8C-00FA-488E-A7BD-E2E6753D979D}" destId="{902074E1-B931-4618-97F1-FADBE82E9C3C}" srcOrd="7" destOrd="0" presId="urn:microsoft.com/office/officeart/2005/8/layout/target3"/>
    <dgm:cxn modelId="{2E23DADB-25BC-4A00-BA56-DD142FAD060A}" type="presParOf" srcId="{71045F8C-00FA-488E-A7BD-E2E6753D979D}" destId="{A3817367-F2BC-482F-8832-FA00B51DCCF3}" srcOrd="8" destOrd="0" presId="urn:microsoft.com/office/officeart/2005/8/layout/target3"/>
    <dgm:cxn modelId="{2E338117-802B-4D87-9617-822A46F9A774}" type="presParOf" srcId="{71045F8C-00FA-488E-A7BD-E2E6753D979D}" destId="{626ABFF6-56C8-4386-B662-68EC364EED9D}" srcOrd="9" destOrd="0" presId="urn:microsoft.com/office/officeart/2005/8/layout/target3"/>
    <dgm:cxn modelId="{EDA341D1-0595-4623-81E3-04AFCB12A59D}" type="presParOf" srcId="{71045F8C-00FA-488E-A7BD-E2E6753D979D}" destId="{6DB11F1C-D028-4800-9625-6611CA9DE6D4}" srcOrd="10" destOrd="0" presId="urn:microsoft.com/office/officeart/2005/8/layout/target3"/>
    <dgm:cxn modelId="{CA7241F1-C687-45FB-9241-0036E172D0FE}" type="presParOf" srcId="{71045F8C-00FA-488E-A7BD-E2E6753D979D}" destId="{CDED6FE3-AD8F-4ACC-B6B8-710EDDD97598}" srcOrd="11" destOrd="0" presId="urn:microsoft.com/office/officeart/2005/8/layout/target3"/>
    <dgm:cxn modelId="{1F28991F-83A4-4A75-A375-2C71B22FDDF5}" type="presParOf" srcId="{71045F8C-00FA-488E-A7BD-E2E6753D979D}" destId="{397AC6D7-84A6-4150-958F-83C92D9ACF38}" srcOrd="12" destOrd="0" presId="urn:microsoft.com/office/officeart/2005/8/layout/target3"/>
    <dgm:cxn modelId="{7F438FAB-3E4A-4DFA-B79D-2C0DD12BC3A2}" type="presParOf" srcId="{71045F8C-00FA-488E-A7BD-E2E6753D979D}" destId="{D7419528-33A6-416D-9E64-B3F7915C5149}" srcOrd="13" destOrd="0" presId="urn:microsoft.com/office/officeart/2005/8/layout/target3"/>
    <dgm:cxn modelId="{329ACF2C-48A9-435A-BF84-B3E742D4F920}" type="presParOf" srcId="{71045F8C-00FA-488E-A7BD-E2E6753D979D}" destId="{97289DF2-90F4-4EC2-A9FC-633B00BAB610}" srcOrd="14" destOrd="0" presId="urn:microsoft.com/office/officeart/2005/8/layout/target3"/>
    <dgm:cxn modelId="{F2918F27-C988-4E80-B1CA-F77C198140FE}" type="presParOf" srcId="{71045F8C-00FA-488E-A7BD-E2E6753D979D}" destId="{234EBA9D-95B4-4C20-A84E-6F65F1085DC6}" srcOrd="15" destOrd="0" presId="urn:microsoft.com/office/officeart/2005/8/layout/target3"/>
    <dgm:cxn modelId="{05CC7899-75B1-4B11-A62F-1250DEE8596C}" type="presParOf" srcId="{71045F8C-00FA-488E-A7BD-E2E6753D979D}" destId="{12255512-213F-41DF-90A6-8B4CD74A2B52}" srcOrd="16" destOrd="0" presId="urn:microsoft.com/office/officeart/2005/8/layout/target3"/>
    <dgm:cxn modelId="{3CC1AC5A-8984-4BDD-82C3-9164982B30BC}" type="presParOf" srcId="{71045F8C-00FA-488E-A7BD-E2E6753D979D}" destId="{50C2F88D-8688-44C2-A854-691F34009D3B}" srcOrd="17" destOrd="0" presId="urn:microsoft.com/office/officeart/2005/8/layout/target3"/>
    <dgm:cxn modelId="{57E495B9-C977-41A5-9A9F-E4BE6ABF1E1C}" type="presParOf" srcId="{71045F8C-00FA-488E-A7BD-E2E6753D979D}" destId="{4D19AB04-24FA-40C2-B203-52AE3D15E171}" srcOrd="18" destOrd="0" presId="urn:microsoft.com/office/officeart/2005/8/layout/target3"/>
    <dgm:cxn modelId="{79087B59-77ED-4C9F-B396-8D18CE0D0223}" type="presParOf" srcId="{71045F8C-00FA-488E-A7BD-E2E6753D979D}" destId="{832BF48F-0145-4429-9E02-8FCA946CCE9E}" srcOrd="19" destOrd="0" presId="urn:microsoft.com/office/officeart/2005/8/layout/target3"/>
    <dgm:cxn modelId="{659EBBBC-E2C6-4376-9B3B-DB27A14A2AF1}" type="presParOf" srcId="{71045F8C-00FA-488E-A7BD-E2E6753D979D}" destId="{E7297F21-D4FD-4A41-AE58-814D01A6B5E7}" srcOrd="20" destOrd="0" presId="urn:microsoft.com/office/officeart/2005/8/layout/target3"/>
    <dgm:cxn modelId="{BEF0F828-43F4-47B2-A8A0-37B6ABEE533C}" type="presParOf" srcId="{71045F8C-00FA-488E-A7BD-E2E6753D979D}" destId="{F69A1436-182C-465B-AD7F-FE48E0C090C1}" srcOrd="21" destOrd="0" presId="urn:microsoft.com/office/officeart/2005/8/layout/target3"/>
    <dgm:cxn modelId="{78AFDDD3-F4EB-4DAD-BB16-EEBA42710623}" type="presParOf" srcId="{71045F8C-00FA-488E-A7BD-E2E6753D979D}" destId="{AA41A67C-3D3F-4AE9-9E0F-5D7F7BB2E741}" srcOrd="22" destOrd="0" presId="urn:microsoft.com/office/officeart/2005/8/layout/target3"/>
    <dgm:cxn modelId="{E36D1B34-07CC-4993-8062-F1BC26F001BC}" type="presParOf" srcId="{71045F8C-00FA-488E-A7BD-E2E6753D979D}" destId="{F969C235-9271-4D34-B740-D627A121CAD0}" srcOrd="23" destOrd="0" presId="urn:microsoft.com/office/officeart/2005/8/layout/target3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rgbClr val="0070C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Název školy</a:t>
          </a:r>
          <a:r>
            <a:rPr lang="cs-CZ" sz="1300" kern="1200" dirty="0" smtClean="0"/>
            <a:t>: Základní škola a mateřská škola  Domažlice, </a:t>
          </a:r>
          <a:r>
            <a:rPr lang="cs-CZ" sz="1300" kern="1200" dirty="0" err="1" smtClean="0"/>
            <a:t>Msgre</a:t>
          </a:r>
          <a:r>
            <a:rPr lang="cs-CZ" sz="1300" kern="1200" dirty="0" smtClean="0"/>
            <a:t> B. Staška 232, příspěvková organizace </a:t>
          </a:r>
          <a:endParaRPr lang="cs-CZ" sz="13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rgbClr val="0070C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Autor</a:t>
          </a:r>
          <a:r>
            <a:rPr lang="cs-CZ" sz="1300" kern="1200" dirty="0" smtClean="0"/>
            <a:t>:  Mgr. Vendula </a:t>
          </a:r>
          <a:r>
            <a:rPr lang="cs-CZ" sz="1300" kern="1200" dirty="0" err="1" smtClean="0"/>
            <a:t>Steidlová</a:t>
          </a:r>
          <a:r>
            <a:rPr lang="cs-CZ" sz="1300" kern="1200" dirty="0" smtClean="0"/>
            <a:t>   </a:t>
          </a:r>
          <a:endParaRPr lang="cs-CZ" sz="13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rgbClr val="0070C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Název : </a:t>
          </a:r>
          <a:r>
            <a:rPr lang="cs-CZ" sz="1300" kern="1200" dirty="0" smtClean="0"/>
            <a:t>VY_32_INOVACE_20_RISKUJ  8. ROČNÍK </a:t>
          </a:r>
          <a:endParaRPr lang="cs-CZ" sz="13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rgbClr val="0070C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Sada:  ČESKÝ JAZYK 8. ročník</a:t>
          </a:r>
          <a:endParaRPr lang="cs-CZ" sz="13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rgbClr val="0070C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RISKUJ 8. ROČNÍK </a:t>
          </a:r>
          <a:endParaRPr lang="cs-CZ" sz="13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rgbClr val="0070C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Číslo projektu</a:t>
          </a:r>
          <a:r>
            <a:rPr lang="cs-CZ" sz="1300" kern="1200" dirty="0" smtClean="0"/>
            <a:t>: CZ.1.07/1.4.00/21.1437</a:t>
          </a:r>
          <a:endParaRPr lang="cs-CZ" sz="13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13" Type="http://schemas.openxmlformats.org/officeDocument/2006/relationships/slide" Target="slide17.xml"/><Relationship Id="rId18" Type="http://schemas.openxmlformats.org/officeDocument/2006/relationships/slide" Target="slide22.xml"/><Relationship Id="rId26" Type="http://schemas.openxmlformats.org/officeDocument/2006/relationships/slide" Target="slide30.xml"/><Relationship Id="rId3" Type="http://schemas.openxmlformats.org/officeDocument/2006/relationships/slide" Target="slide7.xml"/><Relationship Id="rId21" Type="http://schemas.openxmlformats.org/officeDocument/2006/relationships/slide" Target="slide25.xml"/><Relationship Id="rId7" Type="http://schemas.openxmlformats.org/officeDocument/2006/relationships/slide" Target="slide11.xml"/><Relationship Id="rId12" Type="http://schemas.openxmlformats.org/officeDocument/2006/relationships/slide" Target="slide16.xml"/><Relationship Id="rId17" Type="http://schemas.openxmlformats.org/officeDocument/2006/relationships/slide" Target="slide21.xml"/><Relationship Id="rId25" Type="http://schemas.openxmlformats.org/officeDocument/2006/relationships/slide" Target="slide29.xml"/><Relationship Id="rId2" Type="http://schemas.openxmlformats.org/officeDocument/2006/relationships/slide" Target="slide6.xml"/><Relationship Id="rId16" Type="http://schemas.openxmlformats.org/officeDocument/2006/relationships/slide" Target="slide20.xml"/><Relationship Id="rId20" Type="http://schemas.openxmlformats.org/officeDocument/2006/relationships/slide" Target="slide2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11" Type="http://schemas.openxmlformats.org/officeDocument/2006/relationships/slide" Target="slide15.xml"/><Relationship Id="rId24" Type="http://schemas.openxmlformats.org/officeDocument/2006/relationships/slide" Target="slide28.xml"/><Relationship Id="rId5" Type="http://schemas.openxmlformats.org/officeDocument/2006/relationships/slide" Target="slide9.xml"/><Relationship Id="rId15" Type="http://schemas.openxmlformats.org/officeDocument/2006/relationships/slide" Target="slide19.xml"/><Relationship Id="rId23" Type="http://schemas.openxmlformats.org/officeDocument/2006/relationships/slide" Target="slide27.xml"/><Relationship Id="rId10" Type="http://schemas.openxmlformats.org/officeDocument/2006/relationships/slide" Target="slide14.xml"/><Relationship Id="rId19" Type="http://schemas.openxmlformats.org/officeDocument/2006/relationships/slide" Target="slide23.xml"/><Relationship Id="rId4" Type="http://schemas.openxmlformats.org/officeDocument/2006/relationships/slide" Target="slide8.xml"/><Relationship Id="rId9" Type="http://schemas.openxmlformats.org/officeDocument/2006/relationships/slide" Target="slide13.xml"/><Relationship Id="rId14" Type="http://schemas.openxmlformats.org/officeDocument/2006/relationships/slide" Target="slide18.xml"/><Relationship Id="rId22" Type="http://schemas.openxmlformats.org/officeDocument/2006/relationships/slide" Target="slide2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4921158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687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115616" y="476672"/>
            <a:ext cx="7024744" cy="1143000"/>
          </a:xfrm>
        </p:spPr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0545171"/>
              </p:ext>
            </p:extLst>
          </p:nvPr>
        </p:nvGraphicFramePr>
        <p:xfrm>
          <a:off x="827584" y="1916832"/>
          <a:ext cx="7416824" cy="3489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/>
                <a:gridCol w="496855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na inter. tabuli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Inter. tabule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materiálu /Inovace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Formou soutěže </a:t>
                      </a:r>
                      <a:r>
                        <a:rPr lang="cs-CZ" dirty="0" smtClean="0"/>
                        <a:t>procvičit </a:t>
                      </a:r>
                      <a:r>
                        <a:rPr lang="cs-CZ" dirty="0" smtClean="0"/>
                        <a:t>učivo mluvnice  </a:t>
                      </a:r>
                      <a:r>
                        <a:rPr lang="cs-CZ" dirty="0" smtClean="0"/>
                        <a:t>českého jazyka. Otázky jsou rozděleny do 5 kategorií – slovní druhy, pravopis, </a:t>
                      </a:r>
                      <a:r>
                        <a:rPr lang="cs-CZ" dirty="0" err="1" smtClean="0"/>
                        <a:t>podst</a:t>
                      </a:r>
                      <a:r>
                        <a:rPr lang="cs-CZ" dirty="0" smtClean="0"/>
                        <a:t>. jména, slovesa a větné členy</a:t>
                      </a:r>
                      <a:r>
                        <a:rPr lang="cs-CZ" dirty="0" smtClean="0"/>
                        <a:t>.</a:t>
                      </a:r>
                    </a:p>
                    <a:p>
                      <a:r>
                        <a:rPr lang="cs-CZ" dirty="0" smtClean="0"/>
                        <a:t>Hra </a:t>
                      </a:r>
                      <a:r>
                        <a:rPr lang="cs-CZ" dirty="0" smtClean="0"/>
                        <a:t>může být zařazena i jako opakování učiva ze 7. ročníku.  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Viz další snímek</a:t>
                      </a:r>
                    </a:p>
                    <a:p>
                      <a:r>
                        <a:rPr lang="cs-CZ" dirty="0" smtClean="0"/>
                        <a:t>Prezentace obsahuje animace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688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572000" y="4725144"/>
            <a:ext cx="5184576" cy="1198104"/>
          </a:xfrm>
        </p:spPr>
        <p:txBody>
          <a:bodyPr>
            <a:noAutofit/>
          </a:bodyPr>
          <a:lstStyle/>
          <a:p>
            <a:r>
              <a:rPr lang="cs-CZ" sz="8800" b="1" dirty="0" smtClean="0">
                <a:solidFill>
                  <a:srgbClr val="002060"/>
                </a:solidFill>
              </a:rPr>
              <a:t>RISKUJ </a:t>
            </a:r>
            <a:r>
              <a:rPr lang="cs-CZ" sz="6000" dirty="0" smtClean="0">
                <a:solidFill>
                  <a:srgbClr val="002060"/>
                </a:solidFill>
              </a:rPr>
              <a:t>8.ROČNÍK</a:t>
            </a:r>
            <a:endParaRPr lang="cs-CZ" sz="6000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3573016"/>
            <a:ext cx="3309803" cy="576064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4834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21550" y="332656"/>
            <a:ext cx="8154906" cy="6498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Pravidla hry: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Hru hrají dva týmy (možno i více) proti sobě. Týmy se střídají ve vybírání otázek podle oblastí a podle hodnoty bodů. Kliknutím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na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políčko s číslem se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zobrazí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otázka. Správná odpověď se skrývá pod ikonou          . 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Pokud tým odpoví dobře, vrací se pomocí ikony             zpět na titulní stránku a přičte si daný počet bodů. Pokud tým neví odpověď nebo odpoví špatně, daný počet bodů se odečítá.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Týmy si body počítají samy, během hry má každý tým 2x možnost vsadit na nějakou otázku, a tím zdvojnásobit daný počet bodů. Tým si sám určí, kdy chce možnosti navýšení využít, musí však sázku ohlásit ještě před odkrytím otázky. 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Vyhrává tým s vyšším počtem bodů.</a:t>
            </a:r>
          </a:p>
          <a:p>
            <a:pPr>
              <a:lnSpc>
                <a:spcPct val="150000"/>
              </a:lnSpc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691680" y="6492875"/>
            <a:ext cx="6516724" cy="365125"/>
          </a:xfrm>
        </p:spPr>
        <p:txBody>
          <a:bodyPr/>
          <a:lstStyle/>
          <a:p>
            <a:pPr algn="ctr">
              <a:defRPr/>
            </a:pPr>
            <a:endParaRPr lang="cs-CZ" sz="1000" dirty="0"/>
          </a:p>
        </p:txBody>
      </p:sp>
      <p:pic>
        <p:nvPicPr>
          <p:cNvPr id="4" name="Picture 2" descr="C:\Users\Steidlová\AppData\Local\Microsoft\Windows\Temporary Internet Files\Content.IE5\MLIATHCY\MC9004346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122798"/>
            <a:ext cx="576063" cy="530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Šipka doleva 4">
            <a:hlinkClick r:id="rId3" action="ppaction://hlinksldjump"/>
          </p:cNvPr>
          <p:cNvSpPr/>
          <p:nvPr/>
        </p:nvSpPr>
        <p:spPr>
          <a:xfrm>
            <a:off x="6084168" y="2830528"/>
            <a:ext cx="489204" cy="24231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9029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5593" y="84196"/>
            <a:ext cx="1512168" cy="116952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SLOVNÍ DRUHY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3" name="Obdélník 2">
            <a:hlinkClick r:id="rId2" action="ppaction://hlinksldjump"/>
          </p:cNvPr>
          <p:cNvSpPr/>
          <p:nvPr/>
        </p:nvSpPr>
        <p:spPr>
          <a:xfrm>
            <a:off x="225593" y="1372281"/>
            <a:ext cx="1512168" cy="9361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hlinkClick r:id="rId2" action="ppaction://hlinksldjump"/>
              </a:rPr>
              <a:t>100</a:t>
            </a:r>
            <a:endParaRPr lang="cs-CZ" sz="48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4" name="Obdélník 3">
            <a:hlinkClick r:id="rId3" action="ppaction://hlinksldjump"/>
          </p:cNvPr>
          <p:cNvSpPr/>
          <p:nvPr/>
        </p:nvSpPr>
        <p:spPr>
          <a:xfrm>
            <a:off x="225593" y="2420888"/>
            <a:ext cx="1512168" cy="9361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hlinkClick r:id="rId3" action="ppaction://hlinksldjump"/>
              </a:rPr>
              <a:t>200</a:t>
            </a:r>
            <a:endParaRPr lang="cs-CZ" sz="48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5" name="Obdélník 4">
            <a:hlinkClick r:id="rId4" action="ppaction://hlinksldjump"/>
          </p:cNvPr>
          <p:cNvSpPr/>
          <p:nvPr/>
        </p:nvSpPr>
        <p:spPr>
          <a:xfrm>
            <a:off x="246700" y="3501008"/>
            <a:ext cx="1512168" cy="9361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hlinkClick r:id="rId4" action="ppaction://hlinksldjump"/>
              </a:rPr>
              <a:t>300</a:t>
            </a:r>
            <a:endParaRPr lang="cs-CZ" sz="48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" name="Obdélník 5">
            <a:hlinkClick r:id="rId5" action="ppaction://hlinksldjump"/>
          </p:cNvPr>
          <p:cNvSpPr/>
          <p:nvPr/>
        </p:nvSpPr>
        <p:spPr>
          <a:xfrm>
            <a:off x="225593" y="4581128"/>
            <a:ext cx="1512168" cy="9361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hlinkClick r:id="rId5" action="ppaction://hlinksldjump"/>
              </a:rPr>
              <a:t>400</a:t>
            </a:r>
            <a:endParaRPr lang="cs-CZ" sz="48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7" name="Obdélník 6">
            <a:hlinkClick r:id="rId6" action="ppaction://hlinksldjump"/>
          </p:cNvPr>
          <p:cNvSpPr/>
          <p:nvPr/>
        </p:nvSpPr>
        <p:spPr>
          <a:xfrm>
            <a:off x="225593" y="5676292"/>
            <a:ext cx="1512168" cy="9361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hlinkClick r:id="rId6" action="ppaction://hlinksldjump"/>
              </a:rPr>
              <a:t>500</a:t>
            </a:r>
            <a:endParaRPr lang="cs-CZ" sz="48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Obdélník 7">
            <a:hlinkClick r:id="rId7" action="ppaction://hlinksldjump"/>
          </p:cNvPr>
          <p:cNvSpPr/>
          <p:nvPr/>
        </p:nvSpPr>
        <p:spPr>
          <a:xfrm>
            <a:off x="1915340" y="1315317"/>
            <a:ext cx="1512168" cy="9361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hlinkClick r:id="rId7" action="ppaction://hlinksldjump"/>
              </a:rPr>
              <a:t>100</a:t>
            </a:r>
            <a:endParaRPr lang="cs-CZ" sz="48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" name="Obdélník 8">
            <a:hlinkClick r:id="rId8" action="ppaction://hlinksldjump"/>
          </p:cNvPr>
          <p:cNvSpPr/>
          <p:nvPr/>
        </p:nvSpPr>
        <p:spPr>
          <a:xfrm>
            <a:off x="1915340" y="2420888"/>
            <a:ext cx="1512168" cy="9361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hlinkClick r:id="rId8" action="ppaction://hlinksldjump"/>
              </a:rPr>
              <a:t>200</a:t>
            </a:r>
            <a:endParaRPr lang="cs-CZ" sz="48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0" name="Obdélník 9">
            <a:hlinkClick r:id="rId9" action="ppaction://hlinksldjump"/>
          </p:cNvPr>
          <p:cNvSpPr/>
          <p:nvPr/>
        </p:nvSpPr>
        <p:spPr>
          <a:xfrm>
            <a:off x="1915340" y="3501008"/>
            <a:ext cx="1512168" cy="9361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hlinkClick r:id="rId9" action="ppaction://hlinksldjump"/>
              </a:rPr>
              <a:t>300</a:t>
            </a:r>
            <a:endParaRPr lang="cs-CZ" sz="48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1" name="Obdélník 10">
            <a:hlinkClick r:id="rId10" action="ppaction://hlinksldjump"/>
          </p:cNvPr>
          <p:cNvSpPr/>
          <p:nvPr/>
        </p:nvSpPr>
        <p:spPr>
          <a:xfrm>
            <a:off x="1915340" y="4581128"/>
            <a:ext cx="1512168" cy="9361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hlinkClick r:id="rId10" action="ppaction://hlinksldjump"/>
              </a:rPr>
              <a:t>400</a:t>
            </a:r>
            <a:endParaRPr lang="cs-CZ" sz="48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2" name="Obdélník 11">
            <a:hlinkClick r:id="rId11" action="ppaction://hlinksldjump"/>
          </p:cNvPr>
          <p:cNvSpPr/>
          <p:nvPr/>
        </p:nvSpPr>
        <p:spPr>
          <a:xfrm>
            <a:off x="1915340" y="5601491"/>
            <a:ext cx="1512168" cy="9361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hlinkClick r:id="rId11" action="ppaction://hlinksldjump"/>
              </a:rPr>
              <a:t>500</a:t>
            </a:r>
            <a:endParaRPr lang="cs-CZ" sz="48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3" name="Obdélník 12">
            <a:hlinkClick r:id="rId12" action="ppaction://hlinksldjump"/>
          </p:cNvPr>
          <p:cNvSpPr/>
          <p:nvPr/>
        </p:nvSpPr>
        <p:spPr>
          <a:xfrm>
            <a:off x="3625312" y="1315317"/>
            <a:ext cx="1512168" cy="9361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hlinkClick r:id="rId12" action="ppaction://hlinksldjump"/>
              </a:rPr>
              <a:t>100</a:t>
            </a:r>
            <a:endParaRPr lang="cs-CZ" sz="48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4" name="Obdélník 13">
            <a:hlinkClick r:id="rId13" action="ppaction://hlinksldjump"/>
          </p:cNvPr>
          <p:cNvSpPr/>
          <p:nvPr/>
        </p:nvSpPr>
        <p:spPr>
          <a:xfrm>
            <a:off x="3609969" y="2363924"/>
            <a:ext cx="1512168" cy="9361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hlinkClick r:id="rId13" action="ppaction://hlinksldjump"/>
              </a:rPr>
              <a:t>200</a:t>
            </a:r>
            <a:endParaRPr lang="cs-CZ" sz="48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5" name="Obdélník 14">
            <a:hlinkClick r:id="rId14" action="ppaction://hlinksldjump"/>
          </p:cNvPr>
          <p:cNvSpPr/>
          <p:nvPr/>
        </p:nvSpPr>
        <p:spPr>
          <a:xfrm>
            <a:off x="3609969" y="3458375"/>
            <a:ext cx="1512168" cy="9361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hlinkClick r:id="rId14" action="ppaction://hlinksldjump"/>
              </a:rPr>
              <a:t>300</a:t>
            </a:r>
            <a:endParaRPr lang="cs-CZ" sz="48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6" name="Obdélník 15">
            <a:hlinkClick r:id="rId15" action="ppaction://hlinksldjump"/>
          </p:cNvPr>
          <p:cNvSpPr/>
          <p:nvPr/>
        </p:nvSpPr>
        <p:spPr>
          <a:xfrm>
            <a:off x="3609969" y="4538495"/>
            <a:ext cx="1512168" cy="9361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hlinkClick r:id="rId15" action="ppaction://hlinksldjump"/>
              </a:rPr>
              <a:t>400</a:t>
            </a:r>
            <a:endParaRPr lang="cs-CZ" sz="48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7" name="Obdélník 16">
            <a:hlinkClick r:id="rId16" action="ppaction://hlinksldjump"/>
          </p:cNvPr>
          <p:cNvSpPr/>
          <p:nvPr/>
        </p:nvSpPr>
        <p:spPr>
          <a:xfrm>
            <a:off x="3609969" y="5675904"/>
            <a:ext cx="1512168" cy="9361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hlinkClick r:id="rId16" action="ppaction://hlinksldjump"/>
              </a:rPr>
              <a:t>500</a:t>
            </a:r>
            <a:endParaRPr lang="cs-CZ" sz="48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8" name="Obdélník 17">
            <a:hlinkClick r:id="rId17" action="ppaction://hlinksldjump"/>
          </p:cNvPr>
          <p:cNvSpPr/>
          <p:nvPr/>
        </p:nvSpPr>
        <p:spPr>
          <a:xfrm>
            <a:off x="5382398" y="1298371"/>
            <a:ext cx="1512168" cy="93610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hlinkClick r:id="rId17" action="ppaction://hlinksldjump"/>
              </a:rPr>
              <a:t>100</a:t>
            </a:r>
            <a:endParaRPr lang="cs-CZ" sz="48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9" name="Obdélník 18">
            <a:hlinkClick r:id="rId18" action="ppaction://hlinksldjump"/>
          </p:cNvPr>
          <p:cNvSpPr/>
          <p:nvPr/>
        </p:nvSpPr>
        <p:spPr>
          <a:xfrm>
            <a:off x="5364088" y="2358961"/>
            <a:ext cx="1512168" cy="93610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hlinkClick r:id="rId18" action="ppaction://hlinksldjump"/>
              </a:rPr>
              <a:t>200</a:t>
            </a:r>
            <a:endParaRPr lang="cs-CZ" sz="48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0" name="Obdélník 19">
            <a:hlinkClick r:id="rId19" action="ppaction://hlinksldjump"/>
          </p:cNvPr>
          <p:cNvSpPr/>
          <p:nvPr/>
        </p:nvSpPr>
        <p:spPr>
          <a:xfrm>
            <a:off x="5364088" y="3439081"/>
            <a:ext cx="1512168" cy="93610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hlinkClick r:id="rId19" action="ppaction://hlinksldjump"/>
              </a:rPr>
              <a:t>300</a:t>
            </a:r>
            <a:endParaRPr lang="cs-CZ" sz="48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1" name="Obdélník 20">
            <a:hlinkClick r:id="rId20" action="ppaction://hlinksldjump"/>
          </p:cNvPr>
          <p:cNvSpPr/>
          <p:nvPr/>
        </p:nvSpPr>
        <p:spPr>
          <a:xfrm>
            <a:off x="5364088" y="4519201"/>
            <a:ext cx="1512168" cy="93610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hlinkClick r:id="rId20" action="ppaction://hlinksldjump"/>
              </a:rPr>
              <a:t>400</a:t>
            </a:r>
            <a:endParaRPr lang="cs-CZ" sz="48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2" name="Obdélník 21">
            <a:hlinkClick r:id="rId21" action="ppaction://hlinksldjump"/>
          </p:cNvPr>
          <p:cNvSpPr/>
          <p:nvPr/>
        </p:nvSpPr>
        <p:spPr>
          <a:xfrm>
            <a:off x="5355045" y="5643143"/>
            <a:ext cx="1512168" cy="93610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hlinkClick r:id="rId21" action="ppaction://hlinksldjump"/>
              </a:rPr>
              <a:t>500</a:t>
            </a:r>
            <a:endParaRPr lang="cs-CZ" sz="48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3" name="Obdélník 22">
            <a:hlinkClick r:id="rId22" action="ppaction://hlinksldjump"/>
          </p:cNvPr>
          <p:cNvSpPr/>
          <p:nvPr/>
        </p:nvSpPr>
        <p:spPr>
          <a:xfrm>
            <a:off x="7164288" y="1345374"/>
            <a:ext cx="1512168" cy="9361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hlinkClick r:id="rId22" action="ppaction://hlinksldjump"/>
              </a:rPr>
              <a:t>100</a:t>
            </a:r>
            <a:endParaRPr lang="cs-CZ" sz="48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4" name="Obdélník 23">
            <a:hlinkClick r:id="rId23" action="ppaction://hlinksldjump"/>
          </p:cNvPr>
          <p:cNvSpPr/>
          <p:nvPr/>
        </p:nvSpPr>
        <p:spPr>
          <a:xfrm>
            <a:off x="7164288" y="2363924"/>
            <a:ext cx="1512168" cy="9361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hlinkClick r:id="rId23" action="ppaction://hlinksldjump"/>
              </a:rPr>
              <a:t>200</a:t>
            </a:r>
            <a:endParaRPr lang="cs-CZ" sz="48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5" name="Obdélník 24">
            <a:hlinkClick r:id="rId24" action="ppaction://hlinksldjump"/>
          </p:cNvPr>
          <p:cNvSpPr/>
          <p:nvPr/>
        </p:nvSpPr>
        <p:spPr>
          <a:xfrm>
            <a:off x="7149302" y="3458375"/>
            <a:ext cx="1512168" cy="9361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hlinkClick r:id="rId24" action="ppaction://hlinksldjump"/>
              </a:rPr>
              <a:t>300</a:t>
            </a:r>
            <a:endParaRPr lang="cs-CZ" sz="48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6" name="Obdélník 25">
            <a:hlinkClick r:id="rId25" action="ppaction://hlinksldjump"/>
          </p:cNvPr>
          <p:cNvSpPr/>
          <p:nvPr/>
        </p:nvSpPr>
        <p:spPr>
          <a:xfrm>
            <a:off x="7149302" y="4538495"/>
            <a:ext cx="1512168" cy="9361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hlinkClick r:id="rId25" action="ppaction://hlinksldjump"/>
              </a:rPr>
              <a:t>400</a:t>
            </a:r>
            <a:endParaRPr lang="cs-CZ" sz="48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7" name="Obdélník 26">
            <a:hlinkClick r:id="rId26" action="ppaction://hlinksldjump"/>
          </p:cNvPr>
          <p:cNvSpPr/>
          <p:nvPr/>
        </p:nvSpPr>
        <p:spPr>
          <a:xfrm>
            <a:off x="7150611" y="5643143"/>
            <a:ext cx="1512168" cy="93610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hlinkClick r:id="rId26" action="ppaction://hlinksldjump"/>
              </a:rPr>
              <a:t>500</a:t>
            </a:r>
            <a:endParaRPr lang="cs-CZ" sz="48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1877821" y="71665"/>
            <a:ext cx="1512168" cy="116952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002060"/>
                </a:solidFill>
              </a:rPr>
              <a:t>PRAVOPIS</a:t>
            </a:r>
            <a:endParaRPr lang="cs-CZ" sz="2000" b="1" dirty="0">
              <a:solidFill>
                <a:srgbClr val="00206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7149302" y="71665"/>
            <a:ext cx="1512168" cy="116952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2060"/>
                </a:solidFill>
              </a:rPr>
              <a:t>VĚTNÉ </a:t>
            </a:r>
          </a:p>
          <a:p>
            <a:pPr algn="ctr"/>
            <a:r>
              <a:rPr lang="cs-CZ" sz="3200" b="1" dirty="0" smtClean="0">
                <a:solidFill>
                  <a:srgbClr val="002060"/>
                </a:solidFill>
              </a:rPr>
              <a:t>ČLENY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5355045" y="52371"/>
            <a:ext cx="1512168" cy="11695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2060"/>
                </a:solidFill>
              </a:rPr>
              <a:t>SLOVESA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3585531" y="71665"/>
            <a:ext cx="1512168" cy="116952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PODST. JMÉNA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992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443534" y="652019"/>
            <a:ext cx="6059201" cy="17543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JAKÝ SLOVNÍ DRUH JE SLOVO </a:t>
            </a:r>
          </a:p>
          <a:p>
            <a:pPr algn="ctr"/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SÁM?</a:t>
            </a:r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 </a:t>
            </a:r>
            <a:endParaRPr lang="cs-CZ" sz="36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123728" y="6498358"/>
            <a:ext cx="6516724" cy="365125"/>
          </a:xfrm>
        </p:spPr>
        <p:txBody>
          <a:bodyPr/>
          <a:lstStyle/>
          <a:p>
            <a:pPr algn="ctr">
              <a:defRPr/>
            </a:pPr>
            <a:endParaRPr lang="cs-CZ" sz="1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116988" y="3501008"/>
            <a:ext cx="4896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ZÁJMENO (UKAZOVACÍ)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Šipka doleva 11">
            <a:hlinkClick r:id="rId2" action="ppaction://hlinksldjump"/>
          </p:cNvPr>
          <p:cNvSpPr/>
          <p:nvPr/>
        </p:nvSpPr>
        <p:spPr>
          <a:xfrm>
            <a:off x="6876256" y="4913588"/>
            <a:ext cx="1440160" cy="11077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Steidlová\AppData\Local\Microsoft\Windows\Temporary Internet Files\Content.IE5\MLIATHCY\MC90043466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437112"/>
            <a:ext cx="1831975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633051" y="652019"/>
            <a:ext cx="1634693" cy="100190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spcFirstLastPara="0" vert="horz" wrap="square" lIns="175260" tIns="175260" rIns="175260" bIns="175260" numCol="1" spcCol="1270" anchor="ctr" anchorCtr="0">
            <a:noAutofit/>
          </a:bodyPr>
          <a:lstStyle/>
          <a:p>
            <a:pPr lvl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4600" kern="1200" dirty="0" smtClean="0">
                <a:solidFill>
                  <a:srgbClr val="002060"/>
                </a:solidFill>
              </a:rPr>
              <a:t>100</a:t>
            </a:r>
            <a:endParaRPr lang="cs-CZ" sz="4600" kern="1200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89103" y="1359905"/>
            <a:ext cx="17225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smtClean="0">
                <a:solidFill>
                  <a:srgbClr val="002060"/>
                </a:solidFill>
              </a:rPr>
              <a:t>SLOVNÍ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smtClean="0">
                <a:solidFill>
                  <a:srgbClr val="002060"/>
                </a:solidFill>
              </a:rPr>
              <a:t>DRUHY</a:t>
            </a:r>
            <a:endParaRPr lang="cs-CZ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781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301640" y="764704"/>
            <a:ext cx="6220750" cy="230832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URČI SLOVNÍ DRUH PODTRŽENÉHO SLOVA:</a:t>
            </a:r>
          </a:p>
          <a:p>
            <a:pPr algn="ctr"/>
            <a:endParaRPr lang="cs-CZ" sz="3600" b="1" u="sng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Koupil si </a:t>
            </a:r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khaki</a:t>
            </a:r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 košili. </a:t>
            </a:r>
            <a:endParaRPr lang="cs-CZ" sz="36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123728" y="6498358"/>
            <a:ext cx="6516724" cy="365125"/>
          </a:xfrm>
        </p:spPr>
        <p:txBody>
          <a:bodyPr/>
          <a:lstStyle/>
          <a:p>
            <a:pPr algn="ctr">
              <a:defRPr/>
            </a:pPr>
            <a:endParaRPr lang="cs-CZ" sz="1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480806" y="3839761"/>
            <a:ext cx="41186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PŘÍDAVNÉ JMÉNO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teidlová\AppData\Local\Microsoft\Windows\Temporary Internet Files\Content.IE5\MLIATHCY\MC9004346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437112"/>
            <a:ext cx="1831975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545666" y="764704"/>
            <a:ext cx="1634693" cy="100190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spcFirstLastPara="0" vert="horz" wrap="square" lIns="175260" tIns="175260" rIns="175260" bIns="175260" numCol="1" spcCol="1270" anchor="ctr" anchorCtr="0">
            <a:noAutofit/>
          </a:bodyPr>
          <a:lstStyle/>
          <a:p>
            <a:pPr lvl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4600" kern="1200" dirty="0" smtClean="0">
                <a:solidFill>
                  <a:srgbClr val="002060"/>
                </a:solidFill>
              </a:rPr>
              <a:t>200</a:t>
            </a:r>
            <a:endParaRPr lang="cs-CZ" sz="4600" kern="1200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35402" y="1488563"/>
            <a:ext cx="17225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smtClean="0">
                <a:solidFill>
                  <a:srgbClr val="002060"/>
                </a:solidFill>
              </a:rPr>
              <a:t>SLOVNÍ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smtClean="0">
                <a:solidFill>
                  <a:srgbClr val="002060"/>
                </a:solidFill>
              </a:rPr>
              <a:t>DRUHY</a:t>
            </a:r>
            <a:endParaRPr lang="cs-CZ" sz="1600" dirty="0">
              <a:solidFill>
                <a:srgbClr val="002060"/>
              </a:solidFill>
            </a:endParaRPr>
          </a:p>
        </p:txBody>
      </p:sp>
      <p:sp>
        <p:nvSpPr>
          <p:cNvPr id="11" name="Šipka doleva 10">
            <a:hlinkClick r:id="rId3" action="ppaction://hlinksldjump"/>
          </p:cNvPr>
          <p:cNvSpPr/>
          <p:nvPr/>
        </p:nvSpPr>
        <p:spPr>
          <a:xfrm>
            <a:off x="6876256" y="4913588"/>
            <a:ext cx="1440160" cy="11077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7385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288855" y="798540"/>
            <a:ext cx="6220750" cy="17543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UTVOŘ VĚTU, KDE SLOVO „KOLEM“  BUDE PŘEDLOŽKA</a:t>
            </a:r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. </a:t>
            </a:r>
            <a:endParaRPr lang="cs-CZ" sz="36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123728" y="6498358"/>
            <a:ext cx="6516724" cy="365125"/>
          </a:xfrm>
        </p:spPr>
        <p:txBody>
          <a:bodyPr/>
          <a:lstStyle/>
          <a:p>
            <a:pPr algn="ctr">
              <a:defRPr/>
            </a:pPr>
            <a:endParaRPr lang="cs-CZ" sz="1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987823" y="3573016"/>
            <a:ext cx="55217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ŠEL JSEM KOLEM ŠKOLY.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teidlová\AppData\Local\Microsoft\Windows\Temporary Internet Files\Content.IE5\MLIATHCY\MC9004346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437112"/>
            <a:ext cx="1831975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545666" y="764704"/>
            <a:ext cx="1634693" cy="100190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spcFirstLastPara="0" vert="horz" wrap="square" lIns="175260" tIns="175260" rIns="175260" bIns="175260" numCol="1" spcCol="1270" anchor="ctr" anchorCtr="0">
            <a:noAutofit/>
          </a:bodyPr>
          <a:lstStyle/>
          <a:p>
            <a:pPr lvl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4600" kern="1200" dirty="0" smtClean="0">
                <a:solidFill>
                  <a:srgbClr val="002060"/>
                </a:solidFill>
              </a:rPr>
              <a:t>300</a:t>
            </a:r>
            <a:endParaRPr lang="cs-CZ" sz="4600" kern="1200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35402" y="1488563"/>
            <a:ext cx="17225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smtClean="0">
                <a:solidFill>
                  <a:srgbClr val="002060"/>
                </a:solidFill>
              </a:rPr>
              <a:t>SLOVNÍ DRUHY</a:t>
            </a:r>
            <a:endParaRPr lang="cs-CZ" sz="1600" dirty="0">
              <a:solidFill>
                <a:srgbClr val="002060"/>
              </a:solidFill>
            </a:endParaRPr>
          </a:p>
        </p:txBody>
      </p:sp>
      <p:sp>
        <p:nvSpPr>
          <p:cNvPr id="11" name="Šipka doleva 10">
            <a:hlinkClick r:id="rId3" action="ppaction://hlinksldjump"/>
          </p:cNvPr>
          <p:cNvSpPr/>
          <p:nvPr/>
        </p:nvSpPr>
        <p:spPr>
          <a:xfrm>
            <a:off x="6876256" y="4913588"/>
            <a:ext cx="1440160" cy="11077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501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301640" y="764704"/>
            <a:ext cx="6220750" cy="286232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URČI SLOVNÍ DRUH PODTRŽENÉHO SLOVA:</a:t>
            </a:r>
          </a:p>
          <a:p>
            <a:pPr algn="ctr"/>
            <a:endParaRPr lang="cs-CZ" sz="3600" b="1" u="sng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Udělám to pro tebe moc </a:t>
            </a:r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rád.</a:t>
            </a:r>
            <a:endParaRPr lang="cs-CZ" sz="36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123728" y="6498358"/>
            <a:ext cx="6516724" cy="365125"/>
          </a:xfrm>
        </p:spPr>
        <p:txBody>
          <a:bodyPr/>
          <a:lstStyle/>
          <a:p>
            <a:pPr algn="ctr">
              <a:defRPr/>
            </a:pPr>
            <a:endParaRPr lang="cs-CZ" sz="1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397678" y="4193944"/>
            <a:ext cx="41186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PŘÍDAVNÉ JMÉNO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teidlová\AppData\Local\Microsoft\Windows\Temporary Internet Files\Content.IE5\MLIATHCY\MC9004346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437112"/>
            <a:ext cx="1831975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545666" y="764704"/>
            <a:ext cx="1634693" cy="100190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spcFirstLastPara="0" vert="horz" wrap="square" lIns="175260" tIns="175260" rIns="175260" bIns="175260" numCol="1" spcCol="1270" anchor="ctr" anchorCtr="0">
            <a:noAutofit/>
          </a:bodyPr>
          <a:lstStyle/>
          <a:p>
            <a:pPr lvl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4600" kern="1200" dirty="0" smtClean="0">
                <a:solidFill>
                  <a:srgbClr val="002060"/>
                </a:solidFill>
              </a:rPr>
              <a:t>400</a:t>
            </a:r>
            <a:endParaRPr lang="cs-CZ" sz="4600" kern="1200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57771" y="1487528"/>
            <a:ext cx="17225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smtClean="0">
                <a:solidFill>
                  <a:srgbClr val="002060"/>
                </a:solidFill>
              </a:rPr>
              <a:t>SLOVNÍ DRUHY</a:t>
            </a:r>
            <a:endParaRPr lang="cs-CZ" sz="1600" dirty="0">
              <a:solidFill>
                <a:srgbClr val="002060"/>
              </a:solidFill>
            </a:endParaRPr>
          </a:p>
        </p:txBody>
      </p:sp>
      <p:sp>
        <p:nvSpPr>
          <p:cNvPr id="11" name="Šipka doleva 10">
            <a:hlinkClick r:id="rId3" action="ppaction://hlinksldjump"/>
          </p:cNvPr>
          <p:cNvSpPr/>
          <p:nvPr/>
        </p:nvSpPr>
        <p:spPr>
          <a:xfrm>
            <a:off x="6876256" y="4913588"/>
            <a:ext cx="1440160" cy="11077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8873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335889" y="764704"/>
            <a:ext cx="6220750" cy="230832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URČI SLOVNÍ DRUH PODTRŽENÉHO SLOVA:</a:t>
            </a:r>
          </a:p>
          <a:p>
            <a:pPr algn="ctr"/>
            <a:endParaRPr lang="cs-CZ" sz="3600" b="1" u="sng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Možná</a:t>
            </a:r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 přijde i kouzelník.</a:t>
            </a:r>
            <a:endParaRPr lang="cs-CZ" sz="36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123728" y="6498358"/>
            <a:ext cx="6516724" cy="365125"/>
          </a:xfrm>
        </p:spPr>
        <p:txBody>
          <a:bodyPr/>
          <a:lstStyle/>
          <a:p>
            <a:pPr algn="ctr">
              <a:defRPr/>
            </a:pPr>
            <a:endParaRPr lang="cs-CZ" sz="1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23929" y="4099712"/>
            <a:ext cx="41186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ČÁSTICE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teidlová\AppData\Local\Microsoft\Windows\Temporary Internet Files\Content.IE5\MLIATHCY\MC9004346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437112"/>
            <a:ext cx="1831975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545666" y="764704"/>
            <a:ext cx="1634693" cy="100190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spcFirstLastPara="0" vert="horz" wrap="square" lIns="175260" tIns="175260" rIns="175260" bIns="175260" numCol="1" spcCol="1270" anchor="ctr" anchorCtr="0">
            <a:noAutofit/>
          </a:bodyPr>
          <a:lstStyle/>
          <a:p>
            <a:pPr lvl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4600" kern="1200" dirty="0" smtClean="0">
                <a:solidFill>
                  <a:srgbClr val="002060"/>
                </a:solidFill>
              </a:rPr>
              <a:t>500</a:t>
            </a:r>
            <a:endParaRPr lang="cs-CZ" sz="4600" kern="1200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57771" y="1487528"/>
            <a:ext cx="17225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 smtClean="0">
                <a:solidFill>
                  <a:srgbClr val="002060"/>
                </a:solidFill>
              </a:rPr>
              <a:t>SLOVNÍ DRUHY</a:t>
            </a:r>
            <a:endParaRPr lang="cs-CZ" sz="1600" dirty="0">
              <a:solidFill>
                <a:srgbClr val="002060"/>
              </a:solidFill>
            </a:endParaRPr>
          </a:p>
        </p:txBody>
      </p:sp>
      <p:sp>
        <p:nvSpPr>
          <p:cNvPr id="11" name="Šipka doleva 10">
            <a:hlinkClick r:id="rId3" action="ppaction://hlinksldjump"/>
          </p:cNvPr>
          <p:cNvSpPr/>
          <p:nvPr/>
        </p:nvSpPr>
        <p:spPr>
          <a:xfrm>
            <a:off x="6876256" y="4913588"/>
            <a:ext cx="1440160" cy="11077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6189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316505" y="764704"/>
            <a:ext cx="6220750" cy="403187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DO KTERÉ VĚTY MŮŽEME DOPLNIT „MĚ“, ABY BYLA NAPSANÁ GRAMATICKY SPRÁVNĚ?</a:t>
            </a:r>
          </a:p>
          <a:p>
            <a:pPr marL="742950" indent="-742950">
              <a:buAutoNum type="alphaLcParenR"/>
            </a:pPr>
            <a:endParaRPr lang="cs-CZ" sz="3200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     a) Neříkal o ….. hezké věci.</a:t>
            </a:r>
          </a:p>
          <a:p>
            <a:r>
              <a:rPr lang="cs-CZ" sz="32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     b) Netýká se ……. to.</a:t>
            </a:r>
          </a:p>
          <a:p>
            <a:r>
              <a:rPr lang="cs-CZ" sz="32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     c) Přišel ke ……. večer.</a:t>
            </a:r>
            <a:endParaRPr lang="cs-CZ" sz="32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123728" y="6498358"/>
            <a:ext cx="6516724" cy="365125"/>
          </a:xfrm>
        </p:spPr>
        <p:txBody>
          <a:bodyPr/>
          <a:lstStyle/>
          <a:p>
            <a:pPr algn="ctr">
              <a:defRPr/>
            </a:pPr>
            <a:endParaRPr lang="cs-CZ" sz="1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875583" y="5225669"/>
            <a:ext cx="40006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B) Netýká se mě to.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teidlová\AppData\Local\Microsoft\Windows\Temporary Internet Files\Content.IE5\MLIATHCY\MC9004346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437112"/>
            <a:ext cx="1831975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545666" y="764704"/>
            <a:ext cx="1634693" cy="100190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spcFirstLastPara="0" vert="horz" wrap="square" lIns="175260" tIns="175260" rIns="175260" bIns="175260" numCol="1" spcCol="1270" anchor="ctr" anchorCtr="0">
            <a:noAutofit/>
          </a:bodyPr>
          <a:lstStyle/>
          <a:p>
            <a:pPr lvl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4600" kern="1200" dirty="0" smtClean="0">
                <a:solidFill>
                  <a:srgbClr val="002060"/>
                </a:solidFill>
              </a:rPr>
              <a:t>100</a:t>
            </a:r>
            <a:endParaRPr lang="cs-CZ" sz="4600" kern="1200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1006" y="1501383"/>
            <a:ext cx="16346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solidFill>
                  <a:srgbClr val="002060"/>
                </a:solidFill>
              </a:rPr>
              <a:t> PRAVOPIS</a:t>
            </a:r>
            <a:endParaRPr lang="cs-CZ" sz="1600" dirty="0">
              <a:solidFill>
                <a:srgbClr val="002060"/>
              </a:solidFill>
            </a:endParaRPr>
          </a:p>
        </p:txBody>
      </p:sp>
      <p:sp>
        <p:nvSpPr>
          <p:cNvPr id="11" name="Šipka doleva 10">
            <a:hlinkClick r:id="rId3" action="ppaction://hlinksldjump"/>
          </p:cNvPr>
          <p:cNvSpPr/>
          <p:nvPr/>
        </p:nvSpPr>
        <p:spPr>
          <a:xfrm>
            <a:off x="6876256" y="4913588"/>
            <a:ext cx="1440160" cy="11077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3501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371265" y="764704"/>
            <a:ext cx="6220750" cy="34163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JAKÝ BOD JE PRAVOPISNĚ SPRÁVNĚ?</a:t>
            </a:r>
          </a:p>
          <a:p>
            <a:pPr algn="ctr"/>
            <a:endParaRPr lang="cs-CZ" sz="3600" b="1" u="sng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                a) </a:t>
            </a:r>
            <a:r>
              <a:rPr lang="cs-CZ" sz="3600" b="1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tamnější</a:t>
            </a:r>
            <a:endParaRPr lang="cs-CZ" sz="3600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                b) tamější</a:t>
            </a:r>
          </a:p>
          <a:p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                c) </a:t>
            </a:r>
            <a:r>
              <a:rPr lang="cs-CZ" sz="3600" b="1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uzemění</a:t>
            </a:r>
            <a:endParaRPr lang="cs-CZ" sz="36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123728" y="6498358"/>
            <a:ext cx="6516724" cy="365125"/>
          </a:xfrm>
        </p:spPr>
        <p:txBody>
          <a:bodyPr/>
          <a:lstStyle/>
          <a:p>
            <a:pPr algn="ctr">
              <a:defRPr/>
            </a:pPr>
            <a:endParaRPr lang="cs-CZ" sz="1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779912" y="4837859"/>
            <a:ext cx="41186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B) TAMĚJŠÍ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teidlová\AppData\Local\Microsoft\Windows\Temporary Internet Files\Content.IE5\MLIATHCY\MC9004346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437112"/>
            <a:ext cx="1831975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545666" y="764704"/>
            <a:ext cx="1634693" cy="100190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spcFirstLastPara="0" vert="horz" wrap="square" lIns="175260" tIns="175260" rIns="175260" bIns="175260" numCol="1" spcCol="1270" anchor="ctr" anchorCtr="0">
            <a:noAutofit/>
          </a:bodyPr>
          <a:lstStyle/>
          <a:p>
            <a:pPr lvl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4600" kern="1200" dirty="0" smtClean="0">
                <a:solidFill>
                  <a:srgbClr val="002060"/>
                </a:solidFill>
              </a:rPr>
              <a:t>200</a:t>
            </a:r>
            <a:endParaRPr lang="cs-CZ" sz="4600" kern="1200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1006" y="1501383"/>
            <a:ext cx="16346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solidFill>
                  <a:srgbClr val="002060"/>
                </a:solidFill>
              </a:rPr>
              <a:t> PRAVOPIS</a:t>
            </a:r>
            <a:endParaRPr lang="cs-CZ" sz="1600" dirty="0">
              <a:solidFill>
                <a:srgbClr val="002060"/>
              </a:solidFill>
            </a:endParaRPr>
          </a:p>
        </p:txBody>
      </p:sp>
      <p:sp>
        <p:nvSpPr>
          <p:cNvPr id="11" name="Šipka doleva 10">
            <a:hlinkClick r:id="rId3" action="ppaction://hlinksldjump"/>
          </p:cNvPr>
          <p:cNvSpPr/>
          <p:nvPr/>
        </p:nvSpPr>
        <p:spPr>
          <a:xfrm>
            <a:off x="6876256" y="4913588"/>
            <a:ext cx="1440160" cy="11077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698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361565" y="764704"/>
            <a:ext cx="6220750" cy="286232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ZMĚN VĚTU TAK, ABY SE </a:t>
            </a:r>
          </a:p>
          <a:p>
            <a:pPr algn="ctr"/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V PŘÍSUDKU PSALO - Y:</a:t>
            </a:r>
          </a:p>
          <a:p>
            <a:pPr algn="ctr"/>
            <a:endParaRPr lang="cs-CZ" sz="3600" b="1" u="sng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Krávy, ovce a koně se pásli na louce.</a:t>
            </a:r>
            <a:endParaRPr lang="cs-CZ" sz="36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123728" y="6498358"/>
            <a:ext cx="6516724" cy="365125"/>
          </a:xfrm>
        </p:spPr>
        <p:txBody>
          <a:bodyPr/>
          <a:lstStyle/>
          <a:p>
            <a:pPr algn="ctr">
              <a:defRPr/>
            </a:pPr>
            <a:endParaRPr lang="cs-CZ" sz="1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987824" y="4099712"/>
            <a:ext cx="54726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Arial" pitchFamily="34" charset="0"/>
                <a:cs typeface="Arial" pitchFamily="34" charset="0"/>
              </a:rPr>
              <a:t>KRÁVY A OVCE SE PÁSLY NA LOUCE.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teidlová\AppData\Local\Microsoft\Windows\Temporary Internet Files\Content.IE5\MLIATHCY\MC9004346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437112"/>
            <a:ext cx="1831975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576871" y="764704"/>
            <a:ext cx="1634693" cy="100190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spcFirstLastPara="0" vert="horz" wrap="square" lIns="175260" tIns="175260" rIns="175260" bIns="175260" numCol="1" spcCol="1270" anchor="ctr" anchorCtr="0">
            <a:noAutofit/>
          </a:bodyPr>
          <a:lstStyle/>
          <a:p>
            <a:pPr lvl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4600" kern="1200" dirty="0" smtClean="0">
                <a:solidFill>
                  <a:srgbClr val="002060"/>
                </a:solidFill>
              </a:rPr>
              <a:t>300</a:t>
            </a:r>
            <a:endParaRPr lang="cs-CZ" sz="4600" kern="1200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1006" y="1501383"/>
            <a:ext cx="16346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solidFill>
                  <a:srgbClr val="002060"/>
                </a:solidFill>
              </a:rPr>
              <a:t> PRAVOPIS</a:t>
            </a:r>
            <a:endParaRPr lang="cs-CZ" sz="1600" dirty="0">
              <a:solidFill>
                <a:srgbClr val="002060"/>
              </a:solidFill>
            </a:endParaRPr>
          </a:p>
        </p:txBody>
      </p:sp>
      <p:sp>
        <p:nvSpPr>
          <p:cNvPr id="11" name="Šipka doleva 10">
            <a:hlinkClick r:id="rId3" action="ppaction://hlinksldjump"/>
          </p:cNvPr>
          <p:cNvSpPr/>
          <p:nvPr/>
        </p:nvSpPr>
        <p:spPr>
          <a:xfrm>
            <a:off x="6876256" y="4913588"/>
            <a:ext cx="1440160" cy="11077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5007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763689" y="1180068"/>
            <a:ext cx="6912768" cy="286232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V KTERÉM ŘÁDKU NENÍ PRAVOPISNÁ CHYBA:</a:t>
            </a:r>
          </a:p>
          <a:p>
            <a:pPr algn="ctr"/>
            <a:endParaRPr lang="cs-CZ" sz="2400" b="1" u="sng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a) s </a:t>
            </a:r>
            <a:r>
              <a:rPr lang="cs-CZ" sz="280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drahokami</a:t>
            </a:r>
            <a:r>
              <a:rPr lang="cs-CZ" sz="28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, penězi, Francouzi, Rusi </a:t>
            </a:r>
          </a:p>
          <a:p>
            <a:r>
              <a:rPr lang="cs-CZ" sz="28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b) s drahokamy, penězi, Francouzi, Rusy</a:t>
            </a:r>
          </a:p>
          <a:p>
            <a:r>
              <a:rPr lang="cs-CZ" sz="28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c) s drahokamy, </a:t>
            </a:r>
            <a:r>
              <a:rPr lang="cs-CZ" sz="280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penězy</a:t>
            </a:r>
            <a:r>
              <a:rPr lang="cs-CZ" sz="28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, Francouzi, Rusy</a:t>
            </a:r>
            <a:r>
              <a:rPr lang="cs-CZ" sz="2800" dirty="0" smtClean="0"/>
              <a:t> </a:t>
            </a: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123728" y="6498358"/>
            <a:ext cx="6516724" cy="365125"/>
          </a:xfrm>
        </p:spPr>
        <p:txBody>
          <a:bodyPr/>
          <a:lstStyle/>
          <a:p>
            <a:pPr algn="ctr">
              <a:defRPr/>
            </a:pPr>
            <a:endParaRPr lang="cs-CZ" sz="1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282039" y="4621200"/>
            <a:ext cx="30094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Arial" pitchFamily="34" charset="0"/>
                <a:cs typeface="Arial" pitchFamily="34" charset="0"/>
              </a:rPr>
              <a:t>B)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teidlová\AppData\Local\Microsoft\Windows\Temporary Internet Files\Content.IE5\MLIATHCY\MC9004346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437112"/>
            <a:ext cx="1831975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545666" y="764704"/>
            <a:ext cx="1634693" cy="100190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spcFirstLastPara="0" vert="horz" wrap="square" lIns="175260" tIns="175260" rIns="175260" bIns="175260" numCol="1" spcCol="1270" anchor="ctr" anchorCtr="0">
            <a:noAutofit/>
          </a:bodyPr>
          <a:lstStyle/>
          <a:p>
            <a:pPr lvl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4600" kern="1200" dirty="0" smtClean="0">
                <a:solidFill>
                  <a:srgbClr val="002060"/>
                </a:solidFill>
              </a:rPr>
              <a:t>400</a:t>
            </a:r>
            <a:endParaRPr lang="cs-CZ" sz="4600" kern="1200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1006" y="1501383"/>
            <a:ext cx="16346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solidFill>
                  <a:srgbClr val="002060"/>
                </a:solidFill>
              </a:rPr>
              <a:t> PRAVOPIS</a:t>
            </a:r>
            <a:endParaRPr lang="cs-CZ" sz="1600" dirty="0">
              <a:solidFill>
                <a:srgbClr val="002060"/>
              </a:solidFill>
            </a:endParaRPr>
          </a:p>
        </p:txBody>
      </p:sp>
      <p:sp>
        <p:nvSpPr>
          <p:cNvPr id="11" name="Šipka doleva 10">
            <a:hlinkClick r:id="rId3" action="ppaction://hlinksldjump"/>
          </p:cNvPr>
          <p:cNvSpPr/>
          <p:nvPr/>
        </p:nvSpPr>
        <p:spPr>
          <a:xfrm>
            <a:off x="6876256" y="4913588"/>
            <a:ext cx="1440160" cy="11077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5565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261538" y="775841"/>
            <a:ext cx="6220750" cy="304698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2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DO KTERÉHO ŘÁDKU MŮŽEŠ DOPLNIT SAMÁ „S“?</a:t>
            </a:r>
          </a:p>
          <a:p>
            <a:pPr algn="ctr"/>
            <a:endParaRPr lang="cs-CZ" sz="3200" b="1" u="sng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lphaLcParenR"/>
            </a:pPr>
            <a:r>
              <a:rPr lang="cs-CZ" sz="32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_končit, _trávit, _</a:t>
            </a:r>
            <a:r>
              <a:rPr lang="cs-CZ" sz="3200" b="1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levit</a:t>
            </a:r>
            <a:endParaRPr lang="cs-CZ" sz="3200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lphaLcParenR"/>
            </a:pPr>
            <a:r>
              <a:rPr lang="cs-CZ" sz="32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_hořet, _pět, _</a:t>
            </a:r>
            <a:r>
              <a:rPr lang="cs-CZ" sz="3200" b="1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těžovat</a:t>
            </a:r>
            <a:r>
              <a:rPr lang="cs-CZ" sz="32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 si</a:t>
            </a:r>
            <a:endParaRPr lang="cs-CZ" sz="3200" dirty="0" smtClean="0"/>
          </a:p>
          <a:p>
            <a:r>
              <a:rPr lang="cs-CZ" sz="32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c) _tvořit, _tlumit, _</a:t>
            </a:r>
            <a:r>
              <a:rPr lang="cs-CZ" sz="3200" b="1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týskat</a:t>
            </a:r>
            <a:endParaRPr lang="cs-CZ" sz="32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123728" y="6498358"/>
            <a:ext cx="6516724" cy="365125"/>
          </a:xfrm>
        </p:spPr>
        <p:txBody>
          <a:bodyPr/>
          <a:lstStyle/>
          <a:p>
            <a:pPr algn="ctr">
              <a:defRPr/>
            </a:pPr>
            <a:endParaRPr lang="cs-CZ" sz="1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979713" y="4082591"/>
            <a:ext cx="6502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A) SKONČIT, STRÁVIT, SLEVIT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teidlová\AppData\Local\Microsoft\Windows\Temporary Internet Files\Content.IE5\MLIATHCY\MC9004346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467" y="4621200"/>
            <a:ext cx="1831975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545666" y="764704"/>
            <a:ext cx="1634693" cy="100190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spcFirstLastPara="0" vert="horz" wrap="square" lIns="175260" tIns="175260" rIns="175260" bIns="175260" numCol="1" spcCol="1270" anchor="ctr" anchorCtr="0">
            <a:noAutofit/>
          </a:bodyPr>
          <a:lstStyle/>
          <a:p>
            <a:pPr lvl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4600" kern="1200" dirty="0" smtClean="0">
                <a:solidFill>
                  <a:srgbClr val="002060"/>
                </a:solidFill>
              </a:rPr>
              <a:t>500</a:t>
            </a:r>
            <a:endParaRPr lang="cs-CZ" sz="4600" kern="1200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1006" y="1501383"/>
            <a:ext cx="16346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solidFill>
                  <a:srgbClr val="002060"/>
                </a:solidFill>
              </a:rPr>
              <a:t> PRAVOPIS</a:t>
            </a:r>
            <a:endParaRPr lang="cs-CZ" sz="1600" dirty="0">
              <a:solidFill>
                <a:srgbClr val="002060"/>
              </a:solidFill>
            </a:endParaRPr>
          </a:p>
        </p:txBody>
      </p:sp>
      <p:sp>
        <p:nvSpPr>
          <p:cNvPr id="11" name="Šipka doleva 10">
            <a:hlinkClick r:id="rId3" action="ppaction://hlinksldjump"/>
          </p:cNvPr>
          <p:cNvSpPr/>
          <p:nvPr/>
        </p:nvSpPr>
        <p:spPr>
          <a:xfrm>
            <a:off x="6876256" y="4913588"/>
            <a:ext cx="1440160" cy="11077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6614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335889" y="764704"/>
            <a:ext cx="6220750" cy="28623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KTERÉ SLOVO NENÍ PODSTATNÉ JMÉNO?</a:t>
            </a:r>
          </a:p>
          <a:p>
            <a:pPr algn="ctr"/>
            <a:endParaRPr lang="cs-CZ" sz="3600" b="1" u="sng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sláva, mládí, nemocen, trhání   </a:t>
            </a:r>
            <a:endParaRPr lang="cs-CZ" sz="36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123728" y="6498358"/>
            <a:ext cx="6516724" cy="365125"/>
          </a:xfrm>
        </p:spPr>
        <p:txBody>
          <a:bodyPr/>
          <a:lstStyle/>
          <a:p>
            <a:pPr algn="ctr">
              <a:defRPr/>
            </a:pPr>
            <a:endParaRPr lang="cs-CZ" sz="1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23929" y="4099712"/>
            <a:ext cx="41186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NEMOCEN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teidlová\AppData\Local\Microsoft\Windows\Temporary Internet Files\Content.IE5\MLIATHCY\MC9004346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437112"/>
            <a:ext cx="1831975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545666" y="764704"/>
            <a:ext cx="1634693" cy="100190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spcFirstLastPara="0" vert="horz" wrap="square" lIns="175260" tIns="175260" rIns="175260" bIns="175260" numCol="1" spcCol="1270" anchor="ctr" anchorCtr="0">
            <a:noAutofit/>
          </a:bodyPr>
          <a:lstStyle/>
          <a:p>
            <a:pPr lvl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4600" kern="1200" dirty="0" smtClean="0">
                <a:solidFill>
                  <a:srgbClr val="002060"/>
                </a:solidFill>
              </a:rPr>
              <a:t>100</a:t>
            </a:r>
            <a:endParaRPr lang="cs-CZ" sz="4600" kern="1200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1006" y="1501383"/>
            <a:ext cx="16346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rgbClr val="002060"/>
                </a:solidFill>
              </a:rPr>
              <a:t>PODST. JMÉNA</a:t>
            </a:r>
            <a:endParaRPr lang="cs-CZ" sz="1600" dirty="0">
              <a:solidFill>
                <a:srgbClr val="002060"/>
              </a:solidFill>
            </a:endParaRPr>
          </a:p>
        </p:txBody>
      </p:sp>
      <p:sp>
        <p:nvSpPr>
          <p:cNvPr id="11" name="Šipka doleva 10">
            <a:hlinkClick r:id="rId3" action="ppaction://hlinksldjump"/>
          </p:cNvPr>
          <p:cNvSpPr/>
          <p:nvPr/>
        </p:nvSpPr>
        <p:spPr>
          <a:xfrm>
            <a:off x="6876256" y="4913588"/>
            <a:ext cx="1440160" cy="11077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0087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339752" y="758804"/>
            <a:ext cx="6220750" cy="28623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KTERÉ POD. JMÉNO NENÍ RODU MUŽSKÉHO NEŽIVOTNÉHO?</a:t>
            </a:r>
          </a:p>
          <a:p>
            <a:pPr algn="ctr"/>
            <a:endParaRPr lang="cs-CZ" sz="3600" b="1" u="sng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les, kostlivec, pytel, hřib </a:t>
            </a:r>
            <a:endParaRPr lang="cs-CZ" sz="36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123728" y="6498358"/>
            <a:ext cx="6516724" cy="365125"/>
          </a:xfrm>
        </p:spPr>
        <p:txBody>
          <a:bodyPr/>
          <a:lstStyle/>
          <a:p>
            <a:pPr algn="ctr">
              <a:defRPr/>
            </a:pPr>
            <a:endParaRPr lang="cs-CZ" sz="1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23929" y="4099712"/>
            <a:ext cx="41186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KOSTLIVEC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teidlová\AppData\Local\Microsoft\Windows\Temporary Internet Files\Content.IE5\MLIATHCY\MC9004346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437112"/>
            <a:ext cx="1831975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545666" y="764704"/>
            <a:ext cx="1634693" cy="100190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spcFirstLastPara="0" vert="horz" wrap="square" lIns="175260" tIns="175260" rIns="175260" bIns="175260" numCol="1" spcCol="1270" anchor="ctr" anchorCtr="0">
            <a:noAutofit/>
          </a:bodyPr>
          <a:lstStyle/>
          <a:p>
            <a:pPr lvl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4600" kern="1200" dirty="0" smtClean="0">
                <a:solidFill>
                  <a:srgbClr val="002060"/>
                </a:solidFill>
              </a:rPr>
              <a:t>200</a:t>
            </a:r>
            <a:endParaRPr lang="cs-CZ" sz="4600" kern="1200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1006" y="1501383"/>
            <a:ext cx="1634692" cy="33855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rgbClr val="002060"/>
                </a:solidFill>
              </a:rPr>
              <a:t>PODST. JMÉNA</a:t>
            </a:r>
            <a:endParaRPr lang="cs-CZ" sz="1600" dirty="0">
              <a:solidFill>
                <a:srgbClr val="002060"/>
              </a:solidFill>
            </a:endParaRPr>
          </a:p>
        </p:txBody>
      </p:sp>
      <p:sp>
        <p:nvSpPr>
          <p:cNvPr id="11" name="Šipka doleva 10">
            <a:hlinkClick r:id="rId3" action="ppaction://hlinksldjump"/>
          </p:cNvPr>
          <p:cNvSpPr/>
          <p:nvPr/>
        </p:nvSpPr>
        <p:spPr>
          <a:xfrm>
            <a:off x="6876256" y="4913588"/>
            <a:ext cx="1440160" cy="11077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9421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335889" y="764704"/>
            <a:ext cx="6220750" cy="34163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NEHRAJ SI S …………. (PENÍZE).</a:t>
            </a:r>
          </a:p>
          <a:p>
            <a:pPr algn="ctr"/>
            <a:endParaRPr lang="cs-CZ" sz="3600" b="1" u="sng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            a) </a:t>
            </a:r>
            <a:r>
              <a:rPr lang="cs-CZ" sz="3600" b="1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penězmi</a:t>
            </a:r>
            <a:endParaRPr lang="cs-CZ" sz="3600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            b) penězi</a:t>
            </a:r>
          </a:p>
          <a:p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            c) </a:t>
            </a:r>
            <a:r>
              <a:rPr lang="cs-CZ" sz="3600" b="1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penězy</a:t>
            </a:r>
            <a:endParaRPr lang="cs-CZ" sz="36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123728" y="6498358"/>
            <a:ext cx="6516724" cy="365125"/>
          </a:xfrm>
        </p:spPr>
        <p:txBody>
          <a:bodyPr/>
          <a:lstStyle/>
          <a:p>
            <a:pPr algn="ctr">
              <a:defRPr/>
            </a:pPr>
            <a:endParaRPr lang="cs-CZ" sz="1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843894" y="4581128"/>
            <a:ext cx="41186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B) S PENĚZI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teidlová\AppData\Local\Microsoft\Windows\Temporary Internet Files\Content.IE5\MLIATHCY\MC9004346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437112"/>
            <a:ext cx="1831975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545666" y="764704"/>
            <a:ext cx="1634693" cy="100190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spcFirstLastPara="0" vert="horz" wrap="square" lIns="175260" tIns="175260" rIns="175260" bIns="175260" numCol="1" spcCol="1270" anchor="ctr" anchorCtr="0">
            <a:noAutofit/>
          </a:bodyPr>
          <a:lstStyle/>
          <a:p>
            <a:pPr lvl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4600" kern="1200" dirty="0" smtClean="0">
                <a:solidFill>
                  <a:srgbClr val="002060"/>
                </a:solidFill>
              </a:rPr>
              <a:t>300</a:t>
            </a:r>
            <a:endParaRPr lang="cs-CZ" sz="4600" kern="1200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1006" y="1501383"/>
            <a:ext cx="16346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rgbClr val="002060"/>
                </a:solidFill>
              </a:rPr>
              <a:t>PODST. JMÉNA</a:t>
            </a:r>
            <a:endParaRPr lang="cs-CZ" sz="1600" dirty="0">
              <a:solidFill>
                <a:srgbClr val="002060"/>
              </a:solidFill>
            </a:endParaRPr>
          </a:p>
        </p:txBody>
      </p:sp>
      <p:sp>
        <p:nvSpPr>
          <p:cNvPr id="11" name="Šipka doleva 10">
            <a:hlinkClick r:id="rId3" action="ppaction://hlinksldjump"/>
          </p:cNvPr>
          <p:cNvSpPr/>
          <p:nvPr/>
        </p:nvSpPr>
        <p:spPr>
          <a:xfrm>
            <a:off x="6876256" y="4913588"/>
            <a:ext cx="1440160" cy="11077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5626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324114" y="738808"/>
            <a:ext cx="6220750" cy="397031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V KTERÉM ŘÁDKU JSOU SAMÁ PODST. JMÉNA POMNOŽNÁ?</a:t>
            </a:r>
          </a:p>
          <a:p>
            <a:pPr algn="ctr"/>
            <a:endParaRPr lang="cs-CZ" sz="3600" b="1" u="sng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  a) listí, dříví, vojsko</a:t>
            </a:r>
          </a:p>
          <a:p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  b) narozeniny, stoly, nůžky</a:t>
            </a:r>
          </a:p>
          <a:p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  c) kraťasy, brejle, dveře</a:t>
            </a:r>
            <a:endParaRPr lang="cs-CZ" sz="36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123728" y="6498358"/>
            <a:ext cx="6516724" cy="365125"/>
          </a:xfrm>
        </p:spPr>
        <p:txBody>
          <a:bodyPr/>
          <a:lstStyle/>
          <a:p>
            <a:pPr algn="ctr">
              <a:defRPr/>
            </a:pPr>
            <a:endParaRPr lang="cs-CZ" sz="1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670241" y="4799585"/>
            <a:ext cx="4801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c) kraťasy, brejle, dveře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teidlová\AppData\Local\Microsoft\Windows\Temporary Internet Files\Content.IE5\MLIATHCY\MC9004346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9" y="4598888"/>
            <a:ext cx="1656184" cy="1524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545666" y="764704"/>
            <a:ext cx="1634693" cy="100190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spcFirstLastPara="0" vert="horz" wrap="square" lIns="175260" tIns="175260" rIns="175260" bIns="175260" numCol="1" spcCol="1270" anchor="ctr" anchorCtr="0">
            <a:noAutofit/>
          </a:bodyPr>
          <a:lstStyle/>
          <a:p>
            <a:pPr lvl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4600" kern="1200" dirty="0" smtClean="0">
                <a:solidFill>
                  <a:srgbClr val="002060"/>
                </a:solidFill>
              </a:rPr>
              <a:t>400</a:t>
            </a:r>
            <a:endParaRPr lang="cs-CZ" sz="4600" kern="1200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1006" y="1501383"/>
            <a:ext cx="16346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rgbClr val="002060"/>
                </a:solidFill>
              </a:rPr>
              <a:t>PODST. JMÉNA</a:t>
            </a:r>
            <a:endParaRPr lang="cs-CZ" sz="1600" dirty="0">
              <a:solidFill>
                <a:srgbClr val="002060"/>
              </a:solidFill>
            </a:endParaRPr>
          </a:p>
        </p:txBody>
      </p:sp>
      <p:sp>
        <p:nvSpPr>
          <p:cNvPr id="11" name="Šipka doleva 10">
            <a:hlinkClick r:id="rId3" action="ppaction://hlinksldjump"/>
          </p:cNvPr>
          <p:cNvSpPr/>
          <p:nvPr/>
        </p:nvSpPr>
        <p:spPr>
          <a:xfrm>
            <a:off x="6876256" y="4913588"/>
            <a:ext cx="1440160" cy="11077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2259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383661" y="777458"/>
            <a:ext cx="6220750" cy="34163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STŮL S …….</a:t>
            </a:r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endParaRPr lang="cs-CZ" sz="36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a) </a:t>
            </a:r>
            <a:r>
              <a:rPr lang="cs-CZ" sz="3600" b="1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dvěmi</a:t>
            </a:r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 dřevěnými nohami</a:t>
            </a:r>
          </a:p>
          <a:p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b) dvěma dřevěnýma nohama</a:t>
            </a:r>
          </a:p>
          <a:p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c)dvěma dřevěnými nohami</a:t>
            </a:r>
            <a:endParaRPr lang="cs-CZ" sz="36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123728" y="6498358"/>
            <a:ext cx="6516724" cy="365125"/>
          </a:xfrm>
        </p:spPr>
        <p:txBody>
          <a:bodyPr/>
          <a:lstStyle/>
          <a:p>
            <a:pPr algn="ctr">
              <a:defRPr/>
            </a:pPr>
            <a:endParaRPr lang="cs-CZ" sz="1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875583" y="4437112"/>
            <a:ext cx="57288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C) s dvěma dřevěnými nohami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teidlová\AppData\Local\Microsoft\Windows\Temporary Internet Files\Content.IE5\MLIATHCY\MC9004346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437112"/>
            <a:ext cx="1831975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545666" y="764704"/>
            <a:ext cx="1634693" cy="100190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spcFirstLastPara="0" vert="horz" wrap="square" lIns="175260" tIns="175260" rIns="175260" bIns="175260" numCol="1" spcCol="1270" anchor="ctr" anchorCtr="0">
            <a:noAutofit/>
          </a:bodyPr>
          <a:lstStyle/>
          <a:p>
            <a:pPr lvl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4600" kern="1200" dirty="0" smtClean="0">
                <a:solidFill>
                  <a:srgbClr val="002060"/>
                </a:solidFill>
              </a:rPr>
              <a:t>500</a:t>
            </a:r>
            <a:endParaRPr lang="cs-CZ" sz="4600" kern="1200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1006" y="1501383"/>
            <a:ext cx="16346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rgbClr val="002060"/>
                </a:solidFill>
              </a:rPr>
              <a:t>PODST. JMÉNA</a:t>
            </a:r>
            <a:endParaRPr lang="cs-CZ" sz="1600" dirty="0">
              <a:solidFill>
                <a:srgbClr val="002060"/>
              </a:solidFill>
            </a:endParaRPr>
          </a:p>
        </p:txBody>
      </p:sp>
      <p:sp>
        <p:nvSpPr>
          <p:cNvPr id="11" name="Šipka doleva 10">
            <a:hlinkClick r:id="rId3" action="ppaction://hlinksldjump"/>
          </p:cNvPr>
          <p:cNvSpPr/>
          <p:nvPr/>
        </p:nvSpPr>
        <p:spPr>
          <a:xfrm>
            <a:off x="6866803" y="5132436"/>
            <a:ext cx="1440160" cy="11077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2198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343556" y="793497"/>
            <a:ext cx="6220750" cy="17543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U SLOVESA URČI ZPŮSOB. </a:t>
            </a:r>
          </a:p>
          <a:p>
            <a:pPr algn="ctr"/>
            <a:endParaRPr lang="cs-CZ" sz="3600" b="1" u="sng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Naučíš mě to?</a:t>
            </a:r>
            <a:endParaRPr lang="cs-CZ" sz="36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123728" y="6498358"/>
            <a:ext cx="6516724" cy="365125"/>
          </a:xfrm>
        </p:spPr>
        <p:txBody>
          <a:bodyPr/>
          <a:lstStyle/>
          <a:p>
            <a:pPr algn="ctr">
              <a:defRPr/>
            </a:pPr>
            <a:endParaRPr lang="cs-CZ" sz="1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627784" y="3359894"/>
            <a:ext cx="51987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ZPŮSOB OZNAMOVACÍ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teidlová\AppData\Local\Microsoft\Windows\Temporary Internet Files\Content.IE5\MLIATHCY\MC9004346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437112"/>
            <a:ext cx="1831975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545666" y="764704"/>
            <a:ext cx="1634693" cy="100190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175260" tIns="175260" rIns="175260" bIns="175260" numCol="1" spcCol="1270" anchor="ctr" anchorCtr="0">
            <a:noAutofit/>
          </a:bodyPr>
          <a:lstStyle/>
          <a:p>
            <a:pPr lvl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4600" kern="1200" dirty="0" smtClean="0">
                <a:solidFill>
                  <a:srgbClr val="002060"/>
                </a:solidFill>
              </a:rPr>
              <a:t>100</a:t>
            </a:r>
            <a:endParaRPr lang="cs-CZ" sz="4600" kern="1200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1006" y="1501383"/>
            <a:ext cx="16346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solidFill>
                  <a:srgbClr val="002060"/>
                </a:solidFill>
              </a:rPr>
              <a:t>SLOVESA</a:t>
            </a:r>
            <a:endParaRPr lang="cs-CZ" sz="1600" dirty="0">
              <a:solidFill>
                <a:srgbClr val="002060"/>
              </a:solidFill>
            </a:endParaRPr>
          </a:p>
        </p:txBody>
      </p:sp>
      <p:sp>
        <p:nvSpPr>
          <p:cNvPr id="11" name="Šipka doleva 10">
            <a:hlinkClick r:id="rId3" action="ppaction://hlinksldjump"/>
          </p:cNvPr>
          <p:cNvSpPr/>
          <p:nvPr/>
        </p:nvSpPr>
        <p:spPr>
          <a:xfrm>
            <a:off x="6876256" y="4913588"/>
            <a:ext cx="1440160" cy="11077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499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316505" y="764704"/>
            <a:ext cx="6220750" cy="286232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DOPLŇ DO VĚTY SPRÁVNĚ PODMIŇOVACÍ ZPŮSOB:</a:t>
            </a:r>
          </a:p>
          <a:p>
            <a:pPr algn="ctr"/>
            <a:endParaRPr lang="cs-CZ" sz="3600" b="1" u="sng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Co …..… pro vás neudělali.</a:t>
            </a:r>
            <a:endParaRPr lang="cs-CZ" sz="36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123728" y="6498358"/>
            <a:ext cx="6516724" cy="365125"/>
          </a:xfrm>
        </p:spPr>
        <p:txBody>
          <a:bodyPr/>
          <a:lstStyle/>
          <a:p>
            <a:pPr algn="ctr">
              <a:defRPr/>
            </a:pPr>
            <a:endParaRPr lang="cs-CZ" sz="1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23929" y="4099712"/>
            <a:ext cx="41186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BYCHOM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teidlová\AppData\Local\Microsoft\Windows\Temporary Internet Files\Content.IE5\MLIATHCY\MC9004346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437112"/>
            <a:ext cx="1831975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545666" y="764704"/>
            <a:ext cx="1634693" cy="100190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175260" tIns="175260" rIns="175260" bIns="175260" numCol="1" spcCol="1270" anchor="ctr" anchorCtr="0">
            <a:noAutofit/>
          </a:bodyPr>
          <a:lstStyle/>
          <a:p>
            <a:pPr lvl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4600" kern="1200" dirty="0" smtClean="0">
                <a:solidFill>
                  <a:srgbClr val="002060"/>
                </a:solidFill>
              </a:rPr>
              <a:t>200</a:t>
            </a:r>
            <a:endParaRPr lang="cs-CZ" sz="4600" kern="1200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75026" y="1501383"/>
            <a:ext cx="16346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solidFill>
                  <a:srgbClr val="002060"/>
                </a:solidFill>
              </a:rPr>
              <a:t>SLOVESA</a:t>
            </a:r>
            <a:endParaRPr lang="cs-CZ" sz="1600" dirty="0">
              <a:solidFill>
                <a:srgbClr val="002060"/>
              </a:solidFill>
            </a:endParaRPr>
          </a:p>
        </p:txBody>
      </p:sp>
      <p:sp>
        <p:nvSpPr>
          <p:cNvPr id="11" name="Šipka doleva 10">
            <a:hlinkClick r:id="rId3" action="ppaction://hlinksldjump"/>
          </p:cNvPr>
          <p:cNvSpPr/>
          <p:nvPr/>
        </p:nvSpPr>
        <p:spPr>
          <a:xfrm>
            <a:off x="6876256" y="4913588"/>
            <a:ext cx="1440160" cy="11077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4346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335889" y="764704"/>
            <a:ext cx="6220750" cy="286232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 PŘEVEĎ VĚTU DO TRPNÉHO RODU:</a:t>
            </a:r>
          </a:p>
          <a:p>
            <a:pPr algn="ctr"/>
            <a:endParaRPr lang="cs-CZ" sz="3600" b="1" u="sng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Vyrobili jsme hvězdu z papíru.</a:t>
            </a:r>
            <a:endParaRPr lang="cs-CZ" sz="36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123728" y="6498358"/>
            <a:ext cx="6516724" cy="365125"/>
          </a:xfrm>
        </p:spPr>
        <p:txBody>
          <a:bodyPr/>
          <a:lstStyle/>
          <a:p>
            <a:pPr algn="ctr">
              <a:defRPr/>
            </a:pPr>
            <a:endParaRPr lang="cs-CZ" sz="1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131840" y="4099712"/>
            <a:ext cx="49107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Hvězda byla vyrobena z papíru.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teidlová\AppData\Local\Microsoft\Windows\Temporary Internet Files\Content.IE5\MLIATHCY\MC9004346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437112"/>
            <a:ext cx="1831975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545666" y="764704"/>
            <a:ext cx="1634693" cy="100190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175260" tIns="175260" rIns="175260" bIns="175260" numCol="1" spcCol="1270" anchor="ctr" anchorCtr="0">
            <a:noAutofit/>
          </a:bodyPr>
          <a:lstStyle/>
          <a:p>
            <a:pPr lvl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4600" kern="1200" dirty="0" smtClean="0">
                <a:solidFill>
                  <a:srgbClr val="002060"/>
                </a:solidFill>
              </a:rPr>
              <a:t>300</a:t>
            </a:r>
            <a:endParaRPr lang="cs-CZ" sz="4600" kern="1200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1006" y="1501383"/>
            <a:ext cx="16346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solidFill>
                  <a:srgbClr val="002060"/>
                </a:solidFill>
              </a:rPr>
              <a:t>SLOVESA</a:t>
            </a:r>
            <a:endParaRPr lang="cs-CZ" sz="1600" dirty="0">
              <a:solidFill>
                <a:srgbClr val="002060"/>
              </a:solidFill>
            </a:endParaRPr>
          </a:p>
        </p:txBody>
      </p:sp>
      <p:sp>
        <p:nvSpPr>
          <p:cNvPr id="11" name="Šipka doleva 10">
            <a:hlinkClick r:id="rId3" action="ppaction://hlinksldjump"/>
          </p:cNvPr>
          <p:cNvSpPr/>
          <p:nvPr/>
        </p:nvSpPr>
        <p:spPr>
          <a:xfrm>
            <a:off x="6876256" y="4913588"/>
            <a:ext cx="1440160" cy="11077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4207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335889" y="745109"/>
            <a:ext cx="6220750" cy="286232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U SLOVESA URČI MLUVNICKÉ KATEGORIE:</a:t>
            </a:r>
          </a:p>
          <a:p>
            <a:pPr algn="ctr"/>
            <a:endParaRPr lang="cs-CZ" sz="3600" b="1" u="sng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Házej ten míč pořádně. </a:t>
            </a:r>
          </a:p>
          <a:p>
            <a:pPr algn="ctr"/>
            <a:endParaRPr lang="cs-CZ" sz="3600" b="1" u="sng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123728" y="6498358"/>
            <a:ext cx="6516724" cy="365125"/>
          </a:xfrm>
        </p:spPr>
        <p:txBody>
          <a:bodyPr/>
          <a:lstStyle/>
          <a:p>
            <a:pPr algn="ctr">
              <a:defRPr/>
            </a:pPr>
            <a:endParaRPr lang="cs-CZ" sz="1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987824" y="3836370"/>
            <a:ext cx="547260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2.osoba, </a:t>
            </a:r>
            <a:r>
              <a:rPr lang="cs-CZ" sz="3200" dirty="0" err="1" smtClean="0">
                <a:latin typeface="Arial" pitchFamily="34" charset="0"/>
                <a:cs typeface="Arial" pitchFamily="34" charset="0"/>
              </a:rPr>
              <a:t>č.jed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., způsob rozkazovací, čas neurčujeme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teidlová\AppData\Local\Microsoft\Windows\Temporary Internet Files\Content.IE5\MLIATHCY\MC9004346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437112"/>
            <a:ext cx="1831975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545666" y="764704"/>
            <a:ext cx="1634693" cy="100190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175260" tIns="175260" rIns="175260" bIns="175260" numCol="1" spcCol="1270" anchor="ctr" anchorCtr="0">
            <a:noAutofit/>
          </a:bodyPr>
          <a:lstStyle/>
          <a:p>
            <a:pPr lvl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4600" kern="1200" dirty="0" smtClean="0">
                <a:solidFill>
                  <a:srgbClr val="002060"/>
                </a:solidFill>
              </a:rPr>
              <a:t>400</a:t>
            </a:r>
            <a:endParaRPr lang="cs-CZ" sz="4600" kern="1200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1006" y="1501383"/>
            <a:ext cx="16346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solidFill>
                  <a:srgbClr val="002060"/>
                </a:solidFill>
              </a:rPr>
              <a:t>SLOVESA</a:t>
            </a:r>
            <a:endParaRPr lang="cs-CZ" sz="1600" dirty="0">
              <a:solidFill>
                <a:srgbClr val="002060"/>
              </a:solidFill>
            </a:endParaRPr>
          </a:p>
        </p:txBody>
      </p:sp>
      <p:sp>
        <p:nvSpPr>
          <p:cNvPr id="11" name="Šipka doleva 10">
            <a:hlinkClick r:id="rId3" action="ppaction://hlinksldjump"/>
          </p:cNvPr>
          <p:cNvSpPr/>
          <p:nvPr/>
        </p:nvSpPr>
        <p:spPr>
          <a:xfrm>
            <a:off x="6876256" y="4913588"/>
            <a:ext cx="1440160" cy="11077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2782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335889" y="766517"/>
            <a:ext cx="6220750" cy="2308324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UTVOŘ ROZKAZOVACÍ ZPŮSOB OD SLOVESA NAHLÁSIT:</a:t>
            </a:r>
          </a:p>
          <a:p>
            <a:pPr algn="ctr"/>
            <a:endParaRPr lang="cs-CZ" sz="3600" b="1" u="sng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123728" y="6498358"/>
            <a:ext cx="6516724" cy="365125"/>
          </a:xfrm>
        </p:spPr>
        <p:txBody>
          <a:bodyPr/>
          <a:lstStyle/>
          <a:p>
            <a:pPr algn="ctr">
              <a:defRPr/>
            </a:pPr>
            <a:endParaRPr lang="cs-CZ" sz="1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23928" y="3717032"/>
            <a:ext cx="28803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NAHLAS!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NAHLASTE!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teidlová\AppData\Local\Microsoft\Windows\Temporary Internet Files\Content.IE5\MLIATHCY\MC9004346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437112"/>
            <a:ext cx="1831975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545666" y="764704"/>
            <a:ext cx="1634693" cy="1001903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175260" tIns="175260" rIns="175260" bIns="175260" numCol="1" spcCol="1270" anchor="ctr" anchorCtr="0">
            <a:noAutofit/>
          </a:bodyPr>
          <a:lstStyle/>
          <a:p>
            <a:pPr lvl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4600" kern="1200" dirty="0" smtClean="0">
                <a:solidFill>
                  <a:srgbClr val="002060"/>
                </a:solidFill>
              </a:rPr>
              <a:t>500</a:t>
            </a:r>
            <a:endParaRPr lang="cs-CZ" sz="4600" kern="1200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1006" y="1501383"/>
            <a:ext cx="16346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solidFill>
                  <a:srgbClr val="002060"/>
                </a:solidFill>
              </a:rPr>
              <a:t>SLOVESA</a:t>
            </a:r>
            <a:endParaRPr lang="cs-CZ" sz="1600" dirty="0">
              <a:solidFill>
                <a:srgbClr val="002060"/>
              </a:solidFill>
            </a:endParaRPr>
          </a:p>
        </p:txBody>
      </p:sp>
      <p:sp>
        <p:nvSpPr>
          <p:cNvPr id="11" name="Šipka doleva 10">
            <a:hlinkClick r:id="rId3" action="ppaction://hlinksldjump"/>
          </p:cNvPr>
          <p:cNvSpPr/>
          <p:nvPr/>
        </p:nvSpPr>
        <p:spPr>
          <a:xfrm>
            <a:off x="6876256" y="4913588"/>
            <a:ext cx="1440160" cy="11077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2194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274942" y="752663"/>
            <a:ext cx="6220750" cy="286232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DOPLŇ DO VĚTY PŘÍSLOVEČNÉ URČENÍ ČASU</a:t>
            </a:r>
          </a:p>
          <a:p>
            <a:pPr algn="ctr"/>
            <a:endParaRPr lang="cs-CZ" sz="3600" b="1" u="sng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Maminka vařila večeři.</a:t>
            </a:r>
            <a:endParaRPr lang="cs-CZ" sz="36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123728" y="6498358"/>
            <a:ext cx="6516724" cy="365125"/>
          </a:xfrm>
        </p:spPr>
        <p:txBody>
          <a:bodyPr/>
          <a:lstStyle/>
          <a:p>
            <a:pPr algn="ctr">
              <a:defRPr/>
            </a:pPr>
            <a:endParaRPr lang="cs-CZ" sz="1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132553" y="4111752"/>
            <a:ext cx="547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Maminka </a:t>
            </a:r>
            <a:r>
              <a:rPr lang="cs-CZ" sz="3200" u="sng" dirty="0" smtClean="0">
                <a:latin typeface="Arial" pitchFamily="34" charset="0"/>
                <a:cs typeface="Arial" pitchFamily="34" charset="0"/>
              </a:rPr>
              <a:t>včera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vařila večeři.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teidlová\AppData\Local\Microsoft\Windows\Temporary Internet Files\Content.IE5\MLIATHCY\MC9004346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437112"/>
            <a:ext cx="1831975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545666" y="764704"/>
            <a:ext cx="1634693" cy="100190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0" vert="horz" wrap="square" lIns="175260" tIns="175260" rIns="175260" bIns="175260" numCol="1" spcCol="1270" anchor="ctr" anchorCtr="0">
            <a:noAutofit/>
          </a:bodyPr>
          <a:lstStyle/>
          <a:p>
            <a:pPr lvl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4600" kern="1200" dirty="0" smtClean="0">
                <a:solidFill>
                  <a:srgbClr val="002060"/>
                </a:solidFill>
              </a:rPr>
              <a:t>100</a:t>
            </a:r>
            <a:endParaRPr lang="cs-CZ" sz="4600" kern="1200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1005" y="1497769"/>
            <a:ext cx="16293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solidFill>
                  <a:srgbClr val="002060"/>
                </a:solidFill>
              </a:rPr>
              <a:t>VĚTNÉ ČLENY</a:t>
            </a:r>
            <a:endParaRPr lang="cs-CZ" sz="1600" dirty="0">
              <a:solidFill>
                <a:srgbClr val="002060"/>
              </a:solidFill>
            </a:endParaRPr>
          </a:p>
        </p:txBody>
      </p:sp>
      <p:sp>
        <p:nvSpPr>
          <p:cNvPr id="11" name="Šipka doleva 10">
            <a:hlinkClick r:id="rId3" action="ppaction://hlinksldjump"/>
          </p:cNvPr>
          <p:cNvSpPr/>
          <p:nvPr/>
        </p:nvSpPr>
        <p:spPr>
          <a:xfrm>
            <a:off x="6732240" y="4988915"/>
            <a:ext cx="1440160" cy="11077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9339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335889" y="764704"/>
            <a:ext cx="6220750" cy="230832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URČI VĚTNÝ ČLEN PODTRŽENÉHO SLOVA:</a:t>
            </a:r>
          </a:p>
          <a:p>
            <a:pPr algn="ctr"/>
            <a:endParaRPr lang="cs-CZ" sz="3600" b="1" u="sng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Cesta </a:t>
            </a:r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zpět</a:t>
            </a:r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 byla obtížnější.</a:t>
            </a:r>
            <a:endParaRPr lang="cs-CZ" sz="36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123728" y="6498358"/>
            <a:ext cx="6516724" cy="365125"/>
          </a:xfrm>
        </p:spPr>
        <p:txBody>
          <a:bodyPr/>
          <a:lstStyle/>
          <a:p>
            <a:pPr algn="ctr">
              <a:defRPr/>
            </a:pPr>
            <a:endParaRPr lang="cs-CZ" sz="1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699792" y="3793678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PŘÍVLASTEK NESHODNÝ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teidlová\AppData\Local\Microsoft\Windows\Temporary Internet Files\Content.IE5\MLIATHCY\MC9004346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437112"/>
            <a:ext cx="1831975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545666" y="764704"/>
            <a:ext cx="1634693" cy="100190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0" vert="horz" wrap="square" lIns="175260" tIns="175260" rIns="175260" bIns="175260" numCol="1" spcCol="1270" anchor="ctr" anchorCtr="0">
            <a:noAutofit/>
          </a:bodyPr>
          <a:lstStyle/>
          <a:p>
            <a:pPr lvl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4600" kern="1200" dirty="0" smtClean="0">
                <a:solidFill>
                  <a:srgbClr val="002060"/>
                </a:solidFill>
              </a:rPr>
              <a:t>200</a:t>
            </a:r>
            <a:endParaRPr lang="cs-CZ" sz="4600" kern="1200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1005" y="1497769"/>
            <a:ext cx="16293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solidFill>
                  <a:srgbClr val="002060"/>
                </a:solidFill>
              </a:rPr>
              <a:t>VĚTNÉ ČLENY</a:t>
            </a:r>
            <a:endParaRPr lang="cs-CZ" sz="1600" dirty="0">
              <a:solidFill>
                <a:srgbClr val="002060"/>
              </a:solidFill>
            </a:endParaRPr>
          </a:p>
        </p:txBody>
      </p:sp>
      <p:sp>
        <p:nvSpPr>
          <p:cNvPr id="11" name="Šipka doleva 10">
            <a:hlinkClick r:id="rId3" action="ppaction://hlinksldjump"/>
          </p:cNvPr>
          <p:cNvSpPr/>
          <p:nvPr/>
        </p:nvSpPr>
        <p:spPr>
          <a:xfrm>
            <a:off x="6876256" y="4913588"/>
            <a:ext cx="1440160" cy="11077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631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316505" y="764704"/>
            <a:ext cx="6220750" cy="34163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ZMĚN VE VĚTĚ PŘÍVLASTEK SHODNÝ NA NESHODNÝ:</a:t>
            </a:r>
          </a:p>
          <a:p>
            <a:pPr algn="ctr"/>
            <a:endParaRPr lang="cs-CZ" sz="3600" b="1" u="sng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Nejvíc mi chutná jahodový džem.</a:t>
            </a:r>
            <a:endParaRPr lang="cs-CZ" sz="36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123728" y="6498358"/>
            <a:ext cx="6516724" cy="365125"/>
          </a:xfrm>
        </p:spPr>
        <p:txBody>
          <a:bodyPr/>
          <a:lstStyle/>
          <a:p>
            <a:pPr algn="ctr">
              <a:defRPr/>
            </a:pPr>
            <a:endParaRPr lang="cs-CZ" sz="1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928979" y="4549132"/>
            <a:ext cx="5837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Nejvíc mi chutná </a:t>
            </a:r>
            <a:r>
              <a:rPr lang="cs-CZ" sz="3200" u="sng" dirty="0" smtClean="0">
                <a:latin typeface="Arial" pitchFamily="34" charset="0"/>
                <a:cs typeface="Arial" pitchFamily="34" charset="0"/>
              </a:rPr>
              <a:t>džem z jahod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teidlová\AppData\Local\Microsoft\Windows\Temporary Internet Files\Content.IE5\MLIATHCY\MC9004346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437112"/>
            <a:ext cx="1831975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545666" y="764704"/>
            <a:ext cx="1634693" cy="100190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innerShdw blurRad="114300">
              <a:prstClr val="black"/>
            </a:inn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75260" tIns="175260" rIns="175260" bIns="175260" numCol="1" spcCol="1270" anchor="ctr" anchorCtr="0">
            <a:noAutofit/>
          </a:bodyPr>
          <a:lstStyle/>
          <a:p>
            <a:pPr lvl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4600" kern="1200" dirty="0" smtClean="0">
                <a:solidFill>
                  <a:srgbClr val="002060"/>
                </a:solidFill>
              </a:rPr>
              <a:t>300</a:t>
            </a:r>
            <a:endParaRPr lang="cs-CZ" sz="4600" kern="1200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1005" y="1497769"/>
            <a:ext cx="16293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solidFill>
                  <a:srgbClr val="002060"/>
                </a:solidFill>
              </a:rPr>
              <a:t>VĚTNÉ ČLENY</a:t>
            </a:r>
            <a:endParaRPr lang="cs-CZ" sz="1600" dirty="0">
              <a:solidFill>
                <a:srgbClr val="002060"/>
              </a:solidFill>
            </a:endParaRPr>
          </a:p>
        </p:txBody>
      </p:sp>
      <p:sp>
        <p:nvSpPr>
          <p:cNvPr id="11" name="Šipka doleva 10">
            <a:hlinkClick r:id="rId3" action="ppaction://hlinksldjump"/>
          </p:cNvPr>
          <p:cNvSpPr/>
          <p:nvPr/>
        </p:nvSpPr>
        <p:spPr>
          <a:xfrm>
            <a:off x="6876256" y="5128800"/>
            <a:ext cx="1440160" cy="11077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7014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335889" y="764704"/>
            <a:ext cx="6220750" cy="230832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URČI VĚTNÝ ČLEN PODTRŽENÉHO SLOVA:</a:t>
            </a:r>
          </a:p>
          <a:p>
            <a:pPr algn="ctr"/>
            <a:endParaRPr lang="cs-CZ" sz="3600" b="1" u="sng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Kouřit</a:t>
            </a:r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 zde je zakázáno.</a:t>
            </a:r>
            <a:endParaRPr lang="cs-CZ" sz="36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123728" y="6498358"/>
            <a:ext cx="6516724" cy="365125"/>
          </a:xfrm>
        </p:spPr>
        <p:txBody>
          <a:bodyPr/>
          <a:lstStyle/>
          <a:p>
            <a:pPr algn="ctr">
              <a:defRPr/>
            </a:pPr>
            <a:endParaRPr lang="cs-CZ" sz="1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23929" y="4099712"/>
            <a:ext cx="41186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PODMĚT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teidlová\AppData\Local\Microsoft\Windows\Temporary Internet Files\Content.IE5\MLIATHCY\MC9004346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437112"/>
            <a:ext cx="1831975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545666" y="764704"/>
            <a:ext cx="1634693" cy="100190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0" vert="horz" wrap="square" lIns="175260" tIns="175260" rIns="175260" bIns="175260" numCol="1" spcCol="1270" anchor="ctr" anchorCtr="0">
            <a:noAutofit/>
          </a:bodyPr>
          <a:lstStyle/>
          <a:p>
            <a:pPr lvl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4600" kern="1200" dirty="0" smtClean="0">
                <a:solidFill>
                  <a:srgbClr val="002060"/>
                </a:solidFill>
              </a:rPr>
              <a:t>400</a:t>
            </a:r>
            <a:endParaRPr lang="cs-CZ" sz="4600" kern="1200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1005" y="1497769"/>
            <a:ext cx="16293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solidFill>
                  <a:srgbClr val="002060"/>
                </a:solidFill>
              </a:rPr>
              <a:t>VĚTNÉ ČLENY</a:t>
            </a:r>
            <a:endParaRPr lang="cs-CZ" sz="1600" dirty="0">
              <a:solidFill>
                <a:srgbClr val="002060"/>
              </a:solidFill>
            </a:endParaRPr>
          </a:p>
        </p:txBody>
      </p:sp>
      <p:sp>
        <p:nvSpPr>
          <p:cNvPr id="11" name="Šipka doleva 10">
            <a:hlinkClick r:id="rId3" action="ppaction://hlinksldjump"/>
          </p:cNvPr>
          <p:cNvSpPr/>
          <p:nvPr/>
        </p:nvSpPr>
        <p:spPr>
          <a:xfrm>
            <a:off x="6876256" y="4913588"/>
            <a:ext cx="1440160" cy="11077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9364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335889" y="764704"/>
            <a:ext cx="6220750" cy="230832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600" b="1" u="sng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URČI PODMĚT VE VĚTĚ:</a:t>
            </a:r>
          </a:p>
          <a:p>
            <a:pPr algn="ctr"/>
            <a:endParaRPr lang="cs-CZ" sz="3600" b="1" u="sng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3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Včera celý den hustě sněžilo.</a:t>
            </a:r>
            <a:endParaRPr lang="cs-CZ" sz="36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123728" y="6498358"/>
            <a:ext cx="6516724" cy="365125"/>
          </a:xfrm>
        </p:spPr>
        <p:txBody>
          <a:bodyPr/>
          <a:lstStyle/>
          <a:p>
            <a:pPr algn="ctr">
              <a:defRPr/>
            </a:pPr>
            <a:endParaRPr lang="cs-CZ" sz="1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875583" y="3556681"/>
            <a:ext cx="56810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Arial" pitchFamily="34" charset="0"/>
                <a:cs typeface="Arial" pitchFamily="34" charset="0"/>
              </a:rPr>
              <a:t>PODMĚT VE VĚTĚ NENÍ,</a:t>
            </a:r>
          </a:p>
          <a:p>
            <a:pPr algn="ctr"/>
            <a:r>
              <a:rPr lang="cs-CZ" sz="3200" dirty="0" smtClean="0">
                <a:latin typeface="Arial" pitchFamily="34" charset="0"/>
                <a:cs typeface="Arial" pitchFamily="34" charset="0"/>
              </a:rPr>
              <a:t>JE TO VĚTA JEDNOČLENNÁ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teidlová\AppData\Local\Microsoft\Windows\Temporary Internet Files\Content.IE5\MLIATHCY\MC9004346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437112"/>
            <a:ext cx="1831975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545666" y="764704"/>
            <a:ext cx="1634693" cy="100190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0" vert="horz" wrap="square" lIns="175260" tIns="175260" rIns="175260" bIns="175260" numCol="1" spcCol="1270" anchor="ctr" anchorCtr="0">
            <a:noAutofit/>
          </a:bodyPr>
          <a:lstStyle/>
          <a:p>
            <a:pPr lvl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4600" kern="1200" dirty="0" smtClean="0">
                <a:solidFill>
                  <a:srgbClr val="002060"/>
                </a:solidFill>
              </a:rPr>
              <a:t>500</a:t>
            </a:r>
            <a:endParaRPr lang="cs-CZ" sz="4600" kern="1200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1005" y="1497769"/>
            <a:ext cx="16293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solidFill>
                  <a:srgbClr val="002060"/>
                </a:solidFill>
              </a:rPr>
              <a:t>VĚTNÉ ČLENY</a:t>
            </a:r>
            <a:endParaRPr lang="cs-CZ" sz="1600" dirty="0">
              <a:solidFill>
                <a:srgbClr val="002060"/>
              </a:solidFill>
            </a:endParaRPr>
          </a:p>
        </p:txBody>
      </p:sp>
      <p:sp>
        <p:nvSpPr>
          <p:cNvPr id="11" name="Šipka doleva 10">
            <a:hlinkClick r:id="rId3" action="ppaction://hlinksldjump"/>
          </p:cNvPr>
          <p:cNvSpPr/>
          <p:nvPr/>
        </p:nvSpPr>
        <p:spPr>
          <a:xfrm>
            <a:off x="6876256" y="4913588"/>
            <a:ext cx="1440160" cy="11077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0491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</a:p>
        </p:txBody>
      </p:sp>
      <p:sp>
        <p:nvSpPr>
          <p:cNvPr id="11267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/>
              <a:t>STÝBLÍK, Vlastimil a kol. </a:t>
            </a:r>
            <a:r>
              <a:rPr lang="cs-CZ" sz="1800" i="1" dirty="0" smtClean="0"/>
              <a:t>Český jazyk pro 8.ročník základní školy</a:t>
            </a:r>
            <a:r>
              <a:rPr lang="cs-CZ" sz="1800" dirty="0" smtClean="0"/>
              <a:t>. Praha: SPN - pedagogické nakladatelství, 1998, ISBN 80-85937-92-1.</a:t>
            </a:r>
          </a:p>
          <a:p>
            <a:r>
              <a:rPr lang="cs-CZ" sz="1800" dirty="0"/>
              <a:t>STÝBLÍK, Vlastimil a kol. </a:t>
            </a:r>
            <a:r>
              <a:rPr lang="cs-CZ" sz="1800" i="1" dirty="0"/>
              <a:t>Český jazyk pro </a:t>
            </a:r>
            <a:r>
              <a:rPr lang="cs-CZ" sz="1800" i="1" dirty="0" smtClean="0"/>
              <a:t>7.ročník </a:t>
            </a:r>
            <a:r>
              <a:rPr lang="cs-CZ" sz="1800" i="1" dirty="0"/>
              <a:t>základní školy</a:t>
            </a:r>
            <a:r>
              <a:rPr lang="cs-CZ" sz="1800" dirty="0"/>
              <a:t>. Praha: SPN - pedagogické nakladatelství, </a:t>
            </a:r>
            <a:r>
              <a:rPr lang="cs-CZ" sz="1800" dirty="0" smtClean="0"/>
              <a:t>1997, </a:t>
            </a:r>
            <a:r>
              <a:rPr lang="cs-CZ" sz="1800" dirty="0"/>
              <a:t>ISBN </a:t>
            </a:r>
            <a:r>
              <a:rPr lang="cs-CZ" sz="1800" dirty="0" smtClean="0"/>
              <a:t>80-85937-70-0.</a:t>
            </a:r>
          </a:p>
        </p:txBody>
      </p:sp>
    </p:spTree>
    <p:extLst>
      <p:ext uri="{BB962C8B-B14F-4D97-AF65-F5344CB8AC3E}">
        <p14:creationId xmlns:p14="http://schemas.microsoft.com/office/powerpoint/2010/main" val="4071362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2459</TotalTime>
  <Words>932</Words>
  <Application>Microsoft Office PowerPoint</Application>
  <PresentationFormat>Předvádění na obrazovce (4:3)</PresentationFormat>
  <Paragraphs>221</Paragraphs>
  <Slides>31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2" baseType="lpstr">
      <vt:lpstr>Austin</vt:lpstr>
      <vt:lpstr>Prezentace aplikace PowerPoint</vt:lpstr>
      <vt:lpstr>Anotace</vt:lpstr>
      <vt:lpstr>RISKUJ 8.ROČNÍK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Steidlová</dc:creator>
  <cp:lastModifiedBy>Steidlová</cp:lastModifiedBy>
  <cp:revision>47</cp:revision>
  <dcterms:created xsi:type="dcterms:W3CDTF">2012-08-30T19:31:32Z</dcterms:created>
  <dcterms:modified xsi:type="dcterms:W3CDTF">2012-09-02T14:04:56Z</dcterms:modified>
</cp:coreProperties>
</file>