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7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60066"/>
    <a:srgbClr val="FF99FF"/>
    <a:srgbClr val="FF0000"/>
    <a:srgbClr val="000099"/>
    <a:srgbClr val="FFCCFF"/>
    <a:srgbClr val="FFCCCC"/>
    <a:srgbClr val="CC0099"/>
    <a:srgbClr val="000066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AEE4B81-8A2C-4691-9CD1-2516760C419A}" type="datetimeFigureOut">
              <a:rPr lang="cs-CZ" smtClean="0"/>
              <a:pPr/>
              <a:t>23.2.2013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4919D74-BC4D-4384-84D0-8C817ACBB2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ridla-nastroje.cz/obchod/images/PO03sr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yzika-zs.wz.cz/mereni/objem/mereni_1.gif" TargetMode="External"/><Relationship Id="rId4" Type="http://schemas.openxmlformats.org/officeDocument/2006/relationships/hyperlink" Target="http://www.zsdobrichovice.cz/ukoly/matika/testy/image_m35_08/kvadr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285852" y="4143380"/>
            <a:ext cx="6624736" cy="178595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b="1" noProof="0" dirty="0" smtClean="0">
                <a:solidFill>
                  <a:srgbClr val="00B0F0"/>
                </a:solidFill>
              </a:rPr>
              <a:t>Materiál je určen pro žáky 6. ročníku. Prezentace slouží k zopakování naučeného učiva. Žák si formou odpovědí na otázky a vyplňování různých typů doplňovaček opakuje znalosti fyzikálních veličin. Žák zná symboly, jednotky, měřidla a charakteristiku délky, obsahu, objemu, hmotnosti, hustoty, teploty, času a síly.</a:t>
            </a:r>
            <a:endParaRPr kumimoji="0" lang="cs-CZ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214546" y="3143248"/>
            <a:ext cx="4500594" cy="78581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Fyzika hrou-opakování I.  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1670" y="500042"/>
            <a:ext cx="68580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VY_32_INOVACE_FY.6.A.16_fyzika_hrou_-_opakovani_I.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660066"/>
                </a:solidFill>
                <a:effectLst/>
              </a:rPr>
              <a:t>1</a:t>
            </a:r>
            <a:r>
              <a:rPr lang="cs-CZ" sz="3200" u="sng" dirty="0" smtClean="0">
                <a:solidFill>
                  <a:srgbClr val="660066"/>
                </a:solidFill>
                <a:effectLst/>
              </a:rPr>
              <a:t>. Poznáte název fyzikální veličiny?</a:t>
            </a:r>
            <a:br>
              <a:rPr lang="cs-CZ" sz="3200" u="sng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Tuto fyzikální veličinu zjišťujeme pomocí odměrného válce, kádinky, baňky…</a:t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u="sng" dirty="0" smtClean="0">
                <a:solidFill>
                  <a:srgbClr val="660066"/>
                </a:solidFill>
                <a:effectLst/>
              </a:rPr>
              <a:t>Vyberte správný název fyzikální veličiny:</a:t>
            </a:r>
            <a:endParaRPr lang="cs-CZ" sz="3200" u="sng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5720" y="2214554"/>
            <a:ext cx="2643206" cy="1357322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660066"/>
                </a:solidFill>
              </a:rPr>
              <a:t>OBSAH</a:t>
            </a:r>
            <a:endParaRPr lang="cs-CZ" sz="40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85720" y="3786190"/>
            <a:ext cx="2643206" cy="1357322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660066"/>
                </a:solidFill>
              </a:rPr>
              <a:t>DÉLKA</a:t>
            </a:r>
            <a:endParaRPr lang="cs-CZ" sz="40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85720" y="5357826"/>
            <a:ext cx="2643206" cy="1357322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660066"/>
                </a:solidFill>
              </a:rPr>
              <a:t>OBJEM</a:t>
            </a:r>
            <a:endParaRPr lang="cs-CZ" sz="4000" b="1" dirty="0">
              <a:solidFill>
                <a:srgbClr val="660066"/>
              </a:solidFill>
            </a:endParaRPr>
          </a:p>
        </p:txBody>
      </p:sp>
      <p:pic>
        <p:nvPicPr>
          <p:cNvPr id="7" name="Obrázek 6" descr="MP9004095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2139728"/>
            <a:ext cx="4525127" cy="4578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99"/>
                </a:solidFill>
                <a:effectLst/>
              </a:rPr>
              <a:t>2. Poznáte název fyzikální veličiny?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Je to základní fyzikální veličina, jejíž měřidlem jsou stopky.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u="sng" dirty="0" smtClean="0">
                <a:solidFill>
                  <a:srgbClr val="000099"/>
                </a:solidFill>
                <a:effectLst/>
              </a:rPr>
              <a:t>Vyberte správný název fyzikální veličiny:</a:t>
            </a:r>
            <a:endParaRPr lang="cs-CZ" sz="3200" u="sng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14282" y="2428868"/>
            <a:ext cx="2571768" cy="1714512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DÉLKA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3000364" y="2428868"/>
            <a:ext cx="2571768" cy="1714512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TEPLOTA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14282" y="4286256"/>
            <a:ext cx="2571768" cy="1714512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ČAS</a:t>
            </a:r>
            <a:endParaRPr lang="cs-CZ" sz="3200" b="1" dirty="0">
              <a:solidFill>
                <a:srgbClr val="000066"/>
              </a:solidFill>
            </a:endParaRPr>
          </a:p>
        </p:txBody>
      </p:sp>
      <p:pic>
        <p:nvPicPr>
          <p:cNvPr id="7" name="Obrázek 6" descr="MP9003879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4286256"/>
            <a:ext cx="3156866" cy="2251898"/>
          </a:xfrm>
          <a:prstGeom prst="rect">
            <a:avLst/>
          </a:prstGeom>
        </p:spPr>
      </p:pic>
      <p:pic>
        <p:nvPicPr>
          <p:cNvPr id="8" name="Obrázek 7" descr="MP900442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3000372"/>
            <a:ext cx="2625329" cy="3500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800000"/>
                </a:solidFill>
                <a:effectLst/>
              </a:rPr>
              <a:t>3. Vyberte ZÁKLADNÍ fyzikální veličiny:</a:t>
            </a:r>
            <a:endParaRPr lang="cs-CZ" sz="3200" u="sng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14348" y="1928802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obsah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14348" y="3286124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čas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14348" y="4643446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objem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0628" y="2643182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hustota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000628" y="4000504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hmotnost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000628" y="5357826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termodynamická teplota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929190" y="1357298"/>
            <a:ext cx="3500462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délka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4. Ke každé základní fyzikální veličině přiřaďte správnou základní fyzikální jednotku:</a:t>
            </a:r>
            <a:endParaRPr lang="cs-CZ" sz="3200" dirty="0">
              <a:solidFill>
                <a:srgbClr val="00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42844" y="2214554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délka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214942" y="4929198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sekunda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214942" y="4000504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metr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14942" y="3071810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kelvin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214942" y="2143116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kilogram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42844" y="4000504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čas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42844" y="4929198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termodynamická teplota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42844" y="3143248"/>
            <a:ext cx="3500462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hmotnost</a:t>
            </a:r>
            <a:endParaRPr lang="cs-CZ" sz="2800" b="1" dirty="0">
              <a:solidFill>
                <a:srgbClr val="000066"/>
              </a:solidFill>
            </a:endParaRPr>
          </a:p>
        </p:txBody>
      </p:sp>
      <p:cxnSp>
        <p:nvCxnSpPr>
          <p:cNvPr id="15" name="Přímá spojovací šipka 14"/>
          <p:cNvCxnSpPr>
            <a:stCxn id="4" idx="3"/>
            <a:endCxn id="6" idx="1"/>
          </p:cNvCxnSpPr>
          <p:nvPr/>
        </p:nvCxnSpPr>
        <p:spPr>
          <a:xfrm>
            <a:off x="3643306" y="2643182"/>
            <a:ext cx="1571636" cy="1785950"/>
          </a:xfrm>
          <a:prstGeom prst="straightConnector1">
            <a:avLst/>
          </a:prstGeom>
          <a:ln w="508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13" idx="3"/>
            <a:endCxn id="8" idx="1"/>
          </p:cNvCxnSpPr>
          <p:nvPr/>
        </p:nvCxnSpPr>
        <p:spPr>
          <a:xfrm flipV="1">
            <a:off x="3643306" y="2571744"/>
            <a:ext cx="1571636" cy="1000132"/>
          </a:xfrm>
          <a:prstGeom prst="straightConnector1">
            <a:avLst/>
          </a:prstGeom>
          <a:ln w="508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endCxn id="5" idx="1"/>
          </p:cNvCxnSpPr>
          <p:nvPr/>
        </p:nvCxnSpPr>
        <p:spPr>
          <a:xfrm>
            <a:off x="3643306" y="4429132"/>
            <a:ext cx="1571636" cy="928694"/>
          </a:xfrm>
          <a:prstGeom prst="straightConnector1">
            <a:avLst/>
          </a:prstGeom>
          <a:ln w="508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>
            <a:stCxn id="11" idx="3"/>
            <a:endCxn id="7" idx="1"/>
          </p:cNvCxnSpPr>
          <p:nvPr/>
        </p:nvCxnSpPr>
        <p:spPr>
          <a:xfrm flipV="1">
            <a:off x="3643306" y="3500438"/>
            <a:ext cx="1571636" cy="1857388"/>
          </a:xfrm>
          <a:prstGeom prst="straightConnector1">
            <a:avLst/>
          </a:prstGeom>
          <a:ln w="508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660066"/>
                </a:solidFill>
                <a:effectLst/>
              </a:rPr>
              <a:t>5. Doplňte chybějící text:</a:t>
            </a:r>
            <a:endParaRPr lang="cs-CZ" sz="3200" u="sng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5720" y="1214422"/>
            <a:ext cx="8572560" cy="478634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A) Hustota je ….……… fyzikální veličina.</a:t>
            </a:r>
          </a:p>
          <a:p>
            <a:pPr algn="ctr"/>
            <a:endParaRPr lang="cs-CZ" sz="3600" b="1" dirty="0" smtClean="0">
              <a:solidFill>
                <a:srgbClr val="660066"/>
              </a:solidFill>
            </a:endParaRPr>
          </a:p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B) Její jednotkou je ……. a .……</a:t>
            </a:r>
          </a:p>
          <a:p>
            <a:pPr algn="ctr"/>
            <a:endParaRPr lang="cs-CZ" sz="3600" b="1" dirty="0" smtClean="0">
              <a:solidFill>
                <a:srgbClr val="660066"/>
              </a:solidFill>
            </a:endParaRPr>
          </a:p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C) Hustota se vypočítá podle </a:t>
            </a:r>
          </a:p>
          <a:p>
            <a:pPr algn="ctr"/>
            <a:endParaRPr lang="cs-CZ" sz="3600" b="1" dirty="0" smtClean="0">
              <a:solidFill>
                <a:srgbClr val="660066"/>
              </a:solidFill>
            </a:endParaRPr>
          </a:p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vzorce…………</a:t>
            </a:r>
            <a:endParaRPr lang="cs-CZ" sz="3600" b="1" dirty="0">
              <a:solidFill>
                <a:srgbClr val="660066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00496" y="1285860"/>
            <a:ext cx="2071702" cy="500066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odvozená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57752" y="3000372"/>
            <a:ext cx="1643074" cy="500066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kg/ m</a:t>
            </a:r>
            <a:r>
              <a:rPr lang="cs-CZ" sz="2800" b="1" baseline="30000" dirty="0" smtClean="0">
                <a:solidFill>
                  <a:schemeClr val="tx1"/>
                </a:solidFill>
              </a:rPr>
              <a:t>3</a:t>
            </a:r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29454" y="3000372"/>
            <a:ext cx="1643074" cy="500066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g/ cm</a:t>
            </a:r>
            <a:r>
              <a:rPr lang="cs-CZ" sz="2800" b="1" baseline="30000" dirty="0" smtClean="0">
                <a:solidFill>
                  <a:schemeClr val="tx1"/>
                </a:solidFill>
              </a:rPr>
              <a:t>3</a:t>
            </a:r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00562" y="4857760"/>
            <a:ext cx="2143140" cy="857256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Arial"/>
                <a:cs typeface="Arial"/>
              </a:rPr>
              <a:t>ρ</a:t>
            </a:r>
            <a:r>
              <a:rPr lang="cs-CZ" sz="3600" b="1" dirty="0" smtClean="0">
                <a:solidFill>
                  <a:schemeClr val="tx1"/>
                </a:solidFill>
                <a:latin typeface="Arial Black"/>
                <a:cs typeface="Arial"/>
              </a:rPr>
              <a:t>=m:V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2400" u="sng" dirty="0" smtClean="0">
                <a:solidFill>
                  <a:srgbClr val="800080"/>
                </a:solidFill>
                <a:effectLst/>
              </a:rPr>
              <a:t>6. Odpovězte na otázky:</a:t>
            </a:r>
            <a:r>
              <a:rPr lang="cs-CZ" sz="2400" dirty="0" smtClean="0">
                <a:solidFill>
                  <a:srgbClr val="800080"/>
                </a:solidFill>
                <a:effectLst/>
              </a:rPr>
              <a:t/>
            </a:r>
            <a:br>
              <a:rPr lang="cs-CZ" sz="2400" dirty="0" smtClean="0">
                <a:solidFill>
                  <a:srgbClr val="800080"/>
                </a:solidFill>
                <a:effectLst/>
              </a:rPr>
            </a:br>
            <a:r>
              <a:rPr lang="cs-CZ" sz="2400" dirty="0" smtClean="0">
                <a:solidFill>
                  <a:srgbClr val="800080"/>
                </a:solidFill>
                <a:effectLst/>
              </a:rPr>
              <a:t>A) Řekněte název měřidla na obrázku.</a:t>
            </a:r>
            <a:br>
              <a:rPr lang="cs-CZ" sz="2400" dirty="0" smtClean="0">
                <a:solidFill>
                  <a:srgbClr val="800080"/>
                </a:solidFill>
                <a:effectLst/>
              </a:rPr>
            </a:br>
            <a:r>
              <a:rPr lang="cs-CZ" sz="2400" dirty="0" smtClean="0">
                <a:solidFill>
                  <a:srgbClr val="800080"/>
                </a:solidFill>
                <a:effectLst/>
              </a:rPr>
              <a:t>B) Jaké fyzikální veličiny to je měřidlo?</a:t>
            </a:r>
            <a:br>
              <a:rPr lang="cs-CZ" sz="2400" dirty="0" smtClean="0">
                <a:solidFill>
                  <a:srgbClr val="800080"/>
                </a:solidFill>
                <a:effectLst/>
              </a:rPr>
            </a:br>
            <a:r>
              <a:rPr lang="cs-CZ" sz="2400" dirty="0" smtClean="0">
                <a:solidFill>
                  <a:srgbClr val="800080"/>
                </a:solidFill>
                <a:effectLst/>
              </a:rPr>
              <a:t>C) Kde se nejčastěji toto měřidlo používá? </a:t>
            </a:r>
            <a:br>
              <a:rPr lang="cs-CZ" sz="2400" dirty="0" smtClean="0">
                <a:solidFill>
                  <a:srgbClr val="800080"/>
                </a:solidFill>
                <a:effectLst/>
              </a:rPr>
            </a:br>
            <a:r>
              <a:rPr lang="cs-CZ" sz="2400" dirty="0" smtClean="0">
                <a:solidFill>
                  <a:srgbClr val="800080"/>
                </a:solidFill>
                <a:effectLst/>
              </a:rPr>
              <a:t>D) Jak se tomuto měřidlu říká v řemeslnickém slangu?</a:t>
            </a:r>
            <a:endParaRPr lang="cs-CZ" sz="24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PO03s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487" y="2276475"/>
            <a:ext cx="6677025" cy="230505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214810" y="3786190"/>
            <a:ext cx="4071966" cy="2714644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A)posuvné </a:t>
            </a:r>
            <a:r>
              <a:rPr lang="cs-CZ" sz="2800" b="1" dirty="0" smtClean="0">
                <a:solidFill>
                  <a:srgbClr val="660066"/>
                </a:solidFill>
              </a:rPr>
              <a:t>měřidlo B)délky</a:t>
            </a:r>
            <a:endParaRPr lang="cs-CZ" sz="2800" b="1" dirty="0" smtClean="0">
              <a:solidFill>
                <a:srgbClr val="660066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C)ve strojírenství </a:t>
            </a:r>
            <a:r>
              <a:rPr lang="cs-CZ" sz="2800" b="1" dirty="0" smtClean="0">
                <a:solidFill>
                  <a:srgbClr val="660066"/>
                </a:solidFill>
              </a:rPr>
              <a:t>                 a </a:t>
            </a:r>
            <a:r>
              <a:rPr lang="cs-CZ" sz="2800" b="1" dirty="0" smtClean="0">
                <a:solidFill>
                  <a:srgbClr val="660066"/>
                </a:solidFill>
              </a:rPr>
              <a:t>průmyslu </a:t>
            </a:r>
          </a:p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D) </a:t>
            </a:r>
            <a:r>
              <a:rPr lang="cs-CZ" sz="2800" b="1" dirty="0" smtClean="0">
                <a:solidFill>
                  <a:srgbClr val="660066"/>
                </a:solidFill>
              </a:rPr>
              <a:t>šuplera</a:t>
            </a:r>
            <a:endParaRPr lang="cs-CZ" sz="2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effectLst/>
              </a:rPr>
              <a:t>7. Přiřaďte předměty na obrázku </a:t>
            </a:r>
            <a:r>
              <a:rPr lang="cs-CZ" sz="3200" dirty="0" smtClean="0">
                <a:solidFill>
                  <a:srgbClr val="006600"/>
                </a:solidFill>
                <a:effectLst/>
              </a:rPr>
              <a:t>                     k </a:t>
            </a:r>
            <a:r>
              <a:rPr lang="cs-CZ" sz="3200" dirty="0" smtClean="0">
                <a:solidFill>
                  <a:srgbClr val="006600"/>
                </a:solidFill>
                <a:effectLst/>
              </a:rPr>
              <a:t>uvedeným hmotnostem.</a:t>
            </a:r>
            <a:endParaRPr lang="cs-CZ" sz="3200" dirty="0">
              <a:solidFill>
                <a:srgbClr val="006600"/>
              </a:solidFill>
              <a:effectLst/>
            </a:endParaRPr>
          </a:p>
        </p:txBody>
      </p:sp>
      <p:pic>
        <p:nvPicPr>
          <p:cNvPr id="4" name="Obrázek 3" descr="MC900028383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1643050"/>
            <a:ext cx="1857388" cy="1414420"/>
          </a:xfrm>
          <a:prstGeom prst="rect">
            <a:avLst/>
          </a:prstGeom>
        </p:spPr>
      </p:pic>
      <p:pic>
        <p:nvPicPr>
          <p:cNvPr id="5" name="Obrázek 4" descr="MC900299809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4143380"/>
            <a:ext cx="1814170" cy="1117397"/>
          </a:xfrm>
          <a:prstGeom prst="rect">
            <a:avLst/>
          </a:prstGeom>
        </p:spPr>
      </p:pic>
      <p:pic>
        <p:nvPicPr>
          <p:cNvPr id="6" name="Obrázek 5" descr="MC900215937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3357562"/>
            <a:ext cx="1143008" cy="531509"/>
          </a:xfrm>
          <a:prstGeom prst="rect">
            <a:avLst/>
          </a:prstGeom>
        </p:spPr>
      </p:pic>
      <p:pic>
        <p:nvPicPr>
          <p:cNvPr id="7" name="Obrázek 6" descr="MC90043158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85918" y="5572140"/>
            <a:ext cx="914286" cy="914286"/>
          </a:xfrm>
          <a:prstGeom prst="rect">
            <a:avLst/>
          </a:prstGeom>
        </p:spPr>
      </p:pic>
      <p:sp>
        <p:nvSpPr>
          <p:cNvPr id="8" name="Elipsa 7"/>
          <p:cNvSpPr/>
          <p:nvPr/>
        </p:nvSpPr>
        <p:spPr>
          <a:xfrm>
            <a:off x="5572132" y="1071546"/>
            <a:ext cx="2643206" cy="1214446"/>
          </a:xfrm>
          <a:prstGeom prst="ellipse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100 g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643570" y="2428868"/>
            <a:ext cx="2643206" cy="1214446"/>
          </a:xfrm>
          <a:prstGeom prst="ellipse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 15 kg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643570" y="3857628"/>
            <a:ext cx="2643206" cy="1214446"/>
          </a:xfrm>
          <a:prstGeom prst="ellipse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9,5 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715008" y="5357826"/>
            <a:ext cx="2643206" cy="1214446"/>
          </a:xfrm>
          <a:prstGeom prst="ellipse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18 g</a:t>
            </a:r>
            <a:endParaRPr lang="cs-CZ" sz="3200" b="1" dirty="0">
              <a:solidFill>
                <a:schemeClr val="tx1"/>
              </a:solidFill>
            </a:endParaRPr>
          </a:p>
        </p:txBody>
      </p:sp>
      <p:cxnSp>
        <p:nvCxnSpPr>
          <p:cNvPr id="13" name="Přímá spojovací šipka 12"/>
          <p:cNvCxnSpPr>
            <a:stCxn id="4" idx="3"/>
            <a:endCxn id="10" idx="2"/>
          </p:cNvCxnSpPr>
          <p:nvPr/>
        </p:nvCxnSpPr>
        <p:spPr>
          <a:xfrm>
            <a:off x="3000364" y="2350260"/>
            <a:ext cx="2643206" cy="2114591"/>
          </a:xfrm>
          <a:prstGeom prst="straightConnector1">
            <a:avLst/>
          </a:prstGeom>
          <a:ln w="5080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6" idx="3"/>
            <a:endCxn id="8" idx="2"/>
          </p:cNvCxnSpPr>
          <p:nvPr/>
        </p:nvCxnSpPr>
        <p:spPr>
          <a:xfrm flipV="1">
            <a:off x="2643174" y="1678769"/>
            <a:ext cx="2928958" cy="1944548"/>
          </a:xfrm>
          <a:prstGeom prst="straightConnector1">
            <a:avLst/>
          </a:prstGeom>
          <a:ln w="5080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5" idx="3"/>
            <a:endCxn id="9" idx="2"/>
          </p:cNvCxnSpPr>
          <p:nvPr/>
        </p:nvCxnSpPr>
        <p:spPr>
          <a:xfrm flipV="1">
            <a:off x="3171460" y="3036091"/>
            <a:ext cx="2472110" cy="1665988"/>
          </a:xfrm>
          <a:prstGeom prst="straightConnector1">
            <a:avLst/>
          </a:prstGeom>
          <a:ln w="5080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7" idx="3"/>
            <a:endCxn id="11" idx="2"/>
          </p:cNvCxnSpPr>
          <p:nvPr/>
        </p:nvCxnSpPr>
        <p:spPr>
          <a:xfrm flipV="1">
            <a:off x="2700204" y="5965049"/>
            <a:ext cx="3014804" cy="64234"/>
          </a:xfrm>
          <a:prstGeom prst="straightConnector1">
            <a:avLst/>
          </a:prstGeom>
          <a:ln w="5080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800000"/>
                </a:solidFill>
                <a:effectLst/>
              </a:rPr>
              <a:t>8. Vyberte jednotky obsahu:</a:t>
            </a:r>
            <a:endParaRPr lang="cs-CZ" sz="3200" u="sng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14348" y="1714488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 smtClean="0"/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m</a:t>
            </a:r>
            <a:r>
              <a:rPr lang="cs-CZ" sz="3600" b="1" baseline="30000" dirty="0" smtClean="0">
                <a:solidFill>
                  <a:schemeClr val="tx1"/>
                </a:solidFill>
              </a:rPr>
              <a:t>2</a:t>
            </a:r>
            <a:endParaRPr lang="cs-CZ" sz="3600" b="1" dirty="0" smtClean="0">
              <a:solidFill>
                <a:schemeClr val="tx1"/>
              </a:solidFill>
            </a:endParaRPr>
          </a:p>
          <a:p>
            <a:pPr algn="ctr"/>
            <a:endParaRPr lang="cs-CZ" sz="3600" b="1" dirty="0">
              <a:solidFill>
                <a:srgbClr val="00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42976" y="3143248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g/cm</a:t>
            </a:r>
            <a:r>
              <a:rPr lang="cs-CZ" sz="3600" b="1" baseline="30000" dirty="0" smtClean="0">
                <a:solidFill>
                  <a:schemeClr val="tx1"/>
                </a:solidFill>
              </a:rPr>
              <a:t>3</a:t>
            </a:r>
            <a:endParaRPr lang="cs-CZ" sz="3600" b="1" dirty="0">
              <a:solidFill>
                <a:srgbClr val="00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643702" y="3571876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dm</a:t>
            </a:r>
            <a:r>
              <a:rPr lang="cs-CZ" sz="3600" b="1" baseline="30000" dirty="0" smtClean="0">
                <a:solidFill>
                  <a:schemeClr val="tx1"/>
                </a:solidFill>
              </a:rPr>
              <a:t>2</a:t>
            </a:r>
            <a:endParaRPr lang="cs-CZ" sz="3600" b="1" dirty="0" smtClean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571604" y="4786322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00"/>
                </a:solidFill>
              </a:rPr>
              <a:t>a</a:t>
            </a:r>
            <a:endParaRPr lang="cs-CZ" sz="3600" b="1" dirty="0">
              <a:solidFill>
                <a:srgbClr val="00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428992" y="1928802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00"/>
                </a:solidFill>
              </a:rPr>
              <a:t>kg</a:t>
            </a:r>
            <a:endParaRPr lang="cs-CZ" sz="3600" b="1" dirty="0">
              <a:solidFill>
                <a:srgbClr val="00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571868" y="3500438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00"/>
                </a:solidFill>
              </a:rPr>
              <a:t>km</a:t>
            </a:r>
            <a:endParaRPr lang="cs-CZ" sz="3600" b="1" dirty="0">
              <a:solidFill>
                <a:srgbClr val="00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857752" y="5143512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mm</a:t>
            </a:r>
            <a:r>
              <a:rPr lang="cs-CZ" sz="3600" b="1" baseline="30000" dirty="0" smtClean="0">
                <a:solidFill>
                  <a:schemeClr val="tx1"/>
                </a:solidFill>
              </a:rPr>
              <a:t>3</a:t>
            </a:r>
            <a:endParaRPr lang="cs-CZ" sz="3600" b="1" dirty="0">
              <a:solidFill>
                <a:srgbClr val="00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000760" y="1785926"/>
            <a:ext cx="1857388" cy="114300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00"/>
                </a:solidFill>
              </a:rPr>
              <a:t>ha</a:t>
            </a:r>
            <a:endParaRPr lang="cs-CZ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99"/>
                </a:solidFill>
                <a:effectLst/>
              </a:rPr>
              <a:t>9. Přiřaďte k sobě název fyzikální </a:t>
            </a:r>
            <a:r>
              <a:rPr lang="cs-CZ" sz="3200" u="sng" dirty="0" smtClean="0">
                <a:solidFill>
                  <a:srgbClr val="000099"/>
                </a:solidFill>
                <a:effectLst/>
              </a:rPr>
              <a:t>veličinu </a:t>
            </a:r>
            <a:r>
              <a:rPr lang="cs-CZ" sz="3200" u="sng" dirty="0" smtClean="0">
                <a:solidFill>
                  <a:srgbClr val="000099"/>
                </a:solidFill>
                <a:effectLst/>
              </a:rPr>
              <a:t>a její fyzikální značku (symbol):</a:t>
            </a:r>
            <a:endParaRPr lang="cs-CZ" sz="3200" u="sng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57158" y="3143248"/>
            <a:ext cx="3357586" cy="57150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objem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57158" y="3857628"/>
            <a:ext cx="3357586" cy="57150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hmotnost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57158" y="4572008"/>
            <a:ext cx="3357586" cy="57150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hustota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57158" y="5286388"/>
            <a:ext cx="3357586" cy="57150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teplota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7158" y="2357430"/>
            <a:ext cx="3357586" cy="57150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obsah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57158" y="1643050"/>
            <a:ext cx="3357586" cy="57150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délka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15" name="Vývojový diagram: ukončení 14"/>
          <p:cNvSpPr/>
          <p:nvPr/>
        </p:nvSpPr>
        <p:spPr>
          <a:xfrm>
            <a:off x="6215074" y="1714488"/>
            <a:ext cx="2000264" cy="571504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V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6" name="Vývojový diagram: ukončení 15"/>
          <p:cNvSpPr/>
          <p:nvPr/>
        </p:nvSpPr>
        <p:spPr>
          <a:xfrm>
            <a:off x="6286512" y="2428868"/>
            <a:ext cx="2000264" cy="571504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m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Vývojový diagram: ukončení 16"/>
          <p:cNvSpPr/>
          <p:nvPr/>
        </p:nvSpPr>
        <p:spPr>
          <a:xfrm>
            <a:off x="6286512" y="3143248"/>
            <a:ext cx="2000264" cy="571504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S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Vývojový diagram: ukončení 17"/>
          <p:cNvSpPr/>
          <p:nvPr/>
        </p:nvSpPr>
        <p:spPr>
          <a:xfrm>
            <a:off x="6357950" y="3857628"/>
            <a:ext cx="2000264" cy="571504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Vývojový diagram: ukončení 18"/>
          <p:cNvSpPr/>
          <p:nvPr/>
        </p:nvSpPr>
        <p:spPr>
          <a:xfrm>
            <a:off x="6357950" y="4643446"/>
            <a:ext cx="2000264" cy="571504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Vývojový diagram: ukončení 19"/>
          <p:cNvSpPr/>
          <p:nvPr/>
        </p:nvSpPr>
        <p:spPr>
          <a:xfrm>
            <a:off x="6357950" y="5357826"/>
            <a:ext cx="2000264" cy="571504"/>
          </a:xfrm>
          <a:prstGeom prst="flowChartTerminator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"/>
                <a:cs typeface="Arial"/>
              </a:rPr>
              <a:t>ρ</a:t>
            </a:r>
            <a:endParaRPr lang="cs-CZ" sz="3600" b="1" dirty="0">
              <a:solidFill>
                <a:srgbClr val="FF0000"/>
              </a:solidFill>
            </a:endParaRPr>
          </a:p>
        </p:txBody>
      </p:sp>
      <p:cxnSp>
        <p:nvCxnSpPr>
          <p:cNvPr id="22" name="Přímá spojovací šipka 21"/>
          <p:cNvCxnSpPr>
            <a:stCxn id="14" idx="3"/>
            <a:endCxn id="18" idx="1"/>
          </p:cNvCxnSpPr>
          <p:nvPr/>
        </p:nvCxnSpPr>
        <p:spPr>
          <a:xfrm>
            <a:off x="3714744" y="1928802"/>
            <a:ext cx="2643206" cy="2214578"/>
          </a:xfrm>
          <a:prstGeom prst="straightConnector1">
            <a:avLst/>
          </a:prstGeom>
          <a:ln w="508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13" idx="3"/>
            <a:endCxn id="17" idx="1"/>
          </p:cNvCxnSpPr>
          <p:nvPr/>
        </p:nvCxnSpPr>
        <p:spPr>
          <a:xfrm>
            <a:off x="3714744" y="2643182"/>
            <a:ext cx="2571768" cy="785818"/>
          </a:xfrm>
          <a:prstGeom prst="straightConnector1">
            <a:avLst/>
          </a:prstGeom>
          <a:ln w="508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4" idx="3"/>
            <a:endCxn id="15" idx="1"/>
          </p:cNvCxnSpPr>
          <p:nvPr/>
        </p:nvCxnSpPr>
        <p:spPr>
          <a:xfrm flipV="1">
            <a:off x="3714744" y="2000240"/>
            <a:ext cx="2500330" cy="1428760"/>
          </a:xfrm>
          <a:prstGeom prst="straightConnector1">
            <a:avLst/>
          </a:prstGeom>
          <a:ln w="508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stCxn id="10" idx="3"/>
            <a:endCxn id="16" idx="1"/>
          </p:cNvCxnSpPr>
          <p:nvPr/>
        </p:nvCxnSpPr>
        <p:spPr>
          <a:xfrm flipV="1">
            <a:off x="3714744" y="2714620"/>
            <a:ext cx="2571768" cy="1428760"/>
          </a:xfrm>
          <a:prstGeom prst="straightConnector1">
            <a:avLst/>
          </a:prstGeom>
          <a:ln w="508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11" idx="3"/>
            <a:endCxn id="20" idx="1"/>
          </p:cNvCxnSpPr>
          <p:nvPr/>
        </p:nvCxnSpPr>
        <p:spPr>
          <a:xfrm>
            <a:off x="3714744" y="4857760"/>
            <a:ext cx="2643206" cy="785818"/>
          </a:xfrm>
          <a:prstGeom prst="straightConnector1">
            <a:avLst/>
          </a:prstGeom>
          <a:ln w="508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>
            <a:stCxn id="12" idx="3"/>
            <a:endCxn id="19" idx="1"/>
          </p:cNvCxnSpPr>
          <p:nvPr/>
        </p:nvCxnSpPr>
        <p:spPr>
          <a:xfrm flipV="1">
            <a:off x="3714744" y="4929198"/>
            <a:ext cx="2643206" cy="642942"/>
          </a:xfrm>
          <a:prstGeom prst="straightConnector1">
            <a:avLst/>
          </a:prstGeom>
          <a:ln w="508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148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10. Při měření délky plotu naměřili žáci následující hodnoty: 124m, 122m, 125m, 123m, 126m.</a:t>
            </a:r>
            <a:br>
              <a:rPr lang="cs-CZ" sz="3200" dirty="0" smtClean="0">
                <a:solidFill>
                  <a:srgbClr val="CC0099"/>
                </a:solidFill>
                <a:effectLst/>
              </a:rPr>
            </a:br>
            <a:r>
              <a:rPr lang="cs-CZ" sz="3200" u="sng" dirty="0" smtClean="0">
                <a:solidFill>
                  <a:srgbClr val="CC0099"/>
                </a:solidFill>
                <a:effectLst/>
              </a:rPr>
              <a:t>Určete průměrnou délku plotu (aritmetický průměr naměřených hodnot).</a:t>
            </a:r>
            <a:r>
              <a:rPr lang="cs-CZ" sz="3200" dirty="0" smtClean="0">
                <a:solidFill>
                  <a:srgbClr val="CC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CC0099"/>
                </a:solidFill>
                <a:effectLst/>
              </a:rPr>
            </a:br>
            <a:r>
              <a:rPr lang="cs-CZ" sz="3200" dirty="0" smtClean="0">
                <a:solidFill>
                  <a:srgbClr val="CC0099"/>
                </a:solidFill>
                <a:effectLst/>
              </a:rPr>
              <a:t>Pokuste </a:t>
            </a:r>
            <a:r>
              <a:rPr lang="cs-CZ" sz="3200" dirty="0" smtClean="0">
                <a:solidFill>
                  <a:srgbClr val="CC0099"/>
                </a:solidFill>
                <a:effectLst/>
              </a:rPr>
              <a:t>se odvozovat </a:t>
            </a:r>
            <a:r>
              <a:rPr lang="cs-CZ" sz="3200" dirty="0" smtClean="0">
                <a:solidFill>
                  <a:srgbClr val="CC0099"/>
                </a:solidFill>
                <a:effectLst/>
              </a:rPr>
              <a:t>logicky.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MC900056220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3135463"/>
            <a:ext cx="2928958" cy="2914785"/>
          </a:xfrm>
          <a:prstGeom prst="rect">
            <a:avLst/>
          </a:prstGeom>
        </p:spPr>
      </p:pic>
      <p:sp>
        <p:nvSpPr>
          <p:cNvPr id="5" name="Slunce 4"/>
          <p:cNvSpPr/>
          <p:nvPr/>
        </p:nvSpPr>
        <p:spPr>
          <a:xfrm>
            <a:off x="928662" y="3357562"/>
            <a:ext cx="3071834" cy="2714644"/>
          </a:xfrm>
          <a:prstGeom prst="sun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124 m</a:t>
            </a:r>
            <a:endParaRPr lang="cs-CZ" sz="36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11. Jak vypočítáme objem kvádru?</a:t>
            </a:r>
            <a:br>
              <a:rPr lang="cs-CZ" sz="3200" dirty="0" smtClean="0">
                <a:solidFill>
                  <a:srgbClr val="FF0000"/>
                </a:solidFill>
                <a:effectLst/>
              </a:rPr>
            </a:br>
            <a:r>
              <a:rPr lang="cs-CZ" sz="3200" u="sng" dirty="0" smtClean="0">
                <a:solidFill>
                  <a:srgbClr val="FF0000"/>
                </a:solidFill>
                <a:effectLst/>
              </a:rPr>
              <a:t>Vyberte správný vzorec:</a:t>
            </a:r>
            <a:endParaRPr lang="cs-CZ" sz="3200" u="sng" dirty="0">
              <a:solidFill>
                <a:srgbClr val="FF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357290" y="1857364"/>
            <a:ext cx="3571900" cy="12858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  <a:latin typeface="Arial Narrow" pitchFamily="34" charset="0"/>
              </a:rPr>
              <a:t>V=a</a:t>
            </a:r>
            <a:r>
              <a:rPr lang="cs-CZ" sz="4400" b="1" dirty="0" smtClean="0">
                <a:solidFill>
                  <a:schemeClr val="tx1"/>
                </a:solidFill>
                <a:latin typeface="Arial Narrow" pitchFamily="34" charset="0"/>
                <a:cs typeface="Arial"/>
              </a:rPr>
              <a:t>∙a∙a</a:t>
            </a:r>
            <a:endParaRPr lang="cs-CZ" sz="44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42910" y="3429000"/>
            <a:ext cx="3571900" cy="12858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  <a:latin typeface="Arial Narrow" pitchFamily="34" charset="0"/>
              </a:rPr>
              <a:t>V=2</a:t>
            </a:r>
            <a:r>
              <a:rPr lang="cs-CZ" sz="4400" b="1" dirty="0" smtClean="0">
                <a:solidFill>
                  <a:schemeClr val="tx1"/>
                </a:solidFill>
                <a:latin typeface="Arial"/>
                <a:cs typeface="Arial"/>
              </a:rPr>
              <a:t>∙(a+b)</a:t>
            </a:r>
            <a:endParaRPr lang="cs-CZ" sz="44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71736" y="5072074"/>
            <a:ext cx="3571900" cy="12858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  <a:latin typeface="Arial Narrow" pitchFamily="34" charset="0"/>
              </a:rPr>
              <a:t>V=a</a:t>
            </a:r>
            <a:r>
              <a:rPr lang="cs-CZ" sz="4400" b="1" dirty="0" smtClean="0">
                <a:solidFill>
                  <a:schemeClr val="tx1"/>
                </a:solidFill>
                <a:latin typeface="Arial Narrow" pitchFamily="34" charset="0"/>
                <a:cs typeface="Arial"/>
              </a:rPr>
              <a:t>∙b∙c</a:t>
            </a:r>
            <a:endParaRPr lang="cs-CZ" sz="44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7" name="Obrázek 6" descr="kva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2132" y="1785926"/>
            <a:ext cx="3048008" cy="3048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12. 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A) Řekněte, kolik mililitrů je jeden dílek 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>              na 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>odměrném válci na obrázku.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B) Jaký je objem kapaliny v odměrném válci na obrázku?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mereni_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9322" y="2604577"/>
            <a:ext cx="2114559" cy="4253424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357158" y="3214686"/>
            <a:ext cx="4857784" cy="142876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1dílek =2 ml</a:t>
            </a:r>
          </a:p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V=26 ml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660066"/>
                </a:solidFill>
                <a:effectLst/>
              </a:rPr>
              <a:t>13. Přiřaďte k fyzikální veličině fyzikální značku a fyzikální jednotku:</a:t>
            </a:r>
            <a:endParaRPr lang="cs-CZ" sz="3200" u="sng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0034" y="2143116"/>
            <a:ext cx="3571900" cy="785818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SÍLA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034" y="3143248"/>
            <a:ext cx="3571900" cy="785818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ČAS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00034" y="4143380"/>
            <a:ext cx="3571900" cy="785818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TEPLOTA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00034" y="5143512"/>
            <a:ext cx="3571900" cy="785818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TÍHA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5500694" y="2071678"/>
            <a:ext cx="2928958" cy="857256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t, </a:t>
            </a:r>
            <a:r>
              <a:rPr lang="en-US" sz="4000" b="1" dirty="0" smtClean="0">
                <a:solidFill>
                  <a:srgbClr val="FF0000"/>
                </a:solidFill>
              </a:rPr>
              <a:t>[</a:t>
            </a:r>
            <a:r>
              <a:rPr lang="cs-CZ" sz="4000" b="1" dirty="0" smtClean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lang="en-US" sz="4000" b="1" dirty="0" smtClean="0">
                <a:solidFill>
                  <a:srgbClr val="FF0000"/>
                </a:solidFill>
                <a:latin typeface="Arial"/>
                <a:cs typeface="Arial"/>
              </a:rPr>
              <a:t>]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5500694" y="3071810"/>
            <a:ext cx="2928958" cy="857256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F, </a:t>
            </a:r>
            <a:r>
              <a:rPr lang="en-US" sz="4000" b="1" dirty="0" smtClean="0">
                <a:solidFill>
                  <a:srgbClr val="FF0000"/>
                </a:solidFill>
              </a:rPr>
              <a:t>[</a:t>
            </a:r>
            <a:r>
              <a:rPr lang="cs-CZ" sz="4000" b="1" dirty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lang="en-US" sz="4000" b="1" dirty="0" smtClean="0">
                <a:solidFill>
                  <a:srgbClr val="FF0000"/>
                </a:solidFill>
                <a:latin typeface="Arial"/>
                <a:cs typeface="Arial"/>
              </a:rPr>
              <a:t>]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5572132" y="4071942"/>
            <a:ext cx="2928958" cy="857256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G, </a:t>
            </a:r>
            <a:r>
              <a:rPr lang="en-US" sz="4000" b="1" dirty="0" smtClean="0">
                <a:solidFill>
                  <a:srgbClr val="FF0000"/>
                </a:solidFill>
              </a:rPr>
              <a:t>[</a:t>
            </a:r>
            <a:r>
              <a:rPr lang="cs-CZ" sz="4000" b="1" dirty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lang="en-US" sz="4000" b="1" dirty="0" smtClean="0">
                <a:solidFill>
                  <a:srgbClr val="FF0000"/>
                </a:solidFill>
                <a:latin typeface="Arial"/>
                <a:cs typeface="Arial"/>
              </a:rPr>
              <a:t>]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5572132" y="5072074"/>
            <a:ext cx="2928958" cy="857256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t, </a:t>
            </a:r>
            <a:r>
              <a:rPr lang="en-US" sz="4000" b="1" dirty="0" smtClean="0">
                <a:solidFill>
                  <a:srgbClr val="FF0000"/>
                </a:solidFill>
              </a:rPr>
              <a:t>[</a:t>
            </a:r>
            <a:r>
              <a:rPr lang="cs-CZ" sz="40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r>
              <a:rPr lang="en-US" sz="4000" b="1" dirty="0" smtClean="0">
                <a:solidFill>
                  <a:srgbClr val="FF0000"/>
                </a:solidFill>
                <a:latin typeface="Arial"/>
                <a:cs typeface="Arial"/>
              </a:rPr>
              <a:t>]</a:t>
            </a:r>
            <a:endParaRPr lang="cs-CZ" sz="40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ovací šipka 15"/>
          <p:cNvCxnSpPr>
            <a:stCxn id="4" idx="3"/>
            <a:endCxn id="12" idx="1"/>
          </p:cNvCxnSpPr>
          <p:nvPr/>
        </p:nvCxnSpPr>
        <p:spPr>
          <a:xfrm>
            <a:off x="4071934" y="2536025"/>
            <a:ext cx="1428760" cy="964413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stCxn id="7" idx="3"/>
            <a:endCxn id="11" idx="1"/>
          </p:cNvCxnSpPr>
          <p:nvPr/>
        </p:nvCxnSpPr>
        <p:spPr>
          <a:xfrm flipV="1">
            <a:off x="4071934" y="2500306"/>
            <a:ext cx="1428760" cy="1035851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stCxn id="8" idx="3"/>
            <a:endCxn id="14" idx="1"/>
          </p:cNvCxnSpPr>
          <p:nvPr/>
        </p:nvCxnSpPr>
        <p:spPr>
          <a:xfrm>
            <a:off x="4071934" y="4536289"/>
            <a:ext cx="1500198" cy="964413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9" idx="3"/>
            <a:endCxn id="13" idx="1"/>
          </p:cNvCxnSpPr>
          <p:nvPr/>
        </p:nvCxnSpPr>
        <p:spPr>
          <a:xfrm flipV="1">
            <a:off x="4071934" y="4500570"/>
            <a:ext cx="1500198" cy="1035851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800" b="1" dirty="0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800" b="1" dirty="0" smtClean="0">
                <a:solidFill>
                  <a:srgbClr val="00B050"/>
                </a:solidFill>
              </a:rPr>
              <a:t>Rauner K., Havel V., a kol., Fyzika 7 pro ZŠ a víceletá gymnázia, Nakladatelství Fraus 2005.</a:t>
            </a:r>
          </a:p>
          <a:p>
            <a:pPr>
              <a:buNone/>
            </a:pPr>
            <a:r>
              <a:rPr lang="cs-CZ" sz="18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800" b="1" dirty="0" smtClean="0">
                <a:solidFill>
                  <a:srgbClr val="00B050"/>
                </a:solidFill>
                <a:hlinkClick r:id="rId2"/>
              </a:rPr>
              <a:t>www.office.</a:t>
            </a:r>
            <a:r>
              <a:rPr lang="cs-CZ" sz="1800" b="1" dirty="0" err="1" smtClean="0">
                <a:solidFill>
                  <a:srgbClr val="00B050"/>
                </a:solidFill>
                <a:hlinkClick r:id="rId2"/>
              </a:rPr>
              <a:t>microsoft.com</a:t>
            </a:r>
            <a:endParaRPr lang="cs-CZ" sz="18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800" b="1" smtClean="0">
                <a:solidFill>
                  <a:srgbClr val="00B050"/>
                </a:solidFill>
                <a:hlinkClick r:id="rId3"/>
              </a:rPr>
              <a:t>http</a:t>
            </a:r>
            <a:r>
              <a:rPr lang="en-US" sz="1800" b="1" dirty="0" smtClean="0">
                <a:solidFill>
                  <a:srgbClr val="00B050"/>
                </a:solidFill>
                <a:hlinkClick r:id="rId3"/>
              </a:rPr>
              <a:t>://www.meridla-nastroje.cz/obchod/images/PO03sr.jpg</a:t>
            </a:r>
            <a:r>
              <a:rPr lang="cs-CZ" sz="1800" b="1" dirty="0" smtClean="0">
                <a:solidFill>
                  <a:srgbClr val="00B050"/>
                </a:solidFill>
              </a:rPr>
              <a:t> </a:t>
            </a:r>
            <a:r>
              <a:rPr lang="en-US" sz="1800" b="1" dirty="0" smtClean="0">
                <a:solidFill>
                  <a:srgbClr val="00B050"/>
                </a:solidFill>
              </a:rPr>
              <a:t>[cit</a:t>
            </a:r>
            <a:r>
              <a:rPr lang="cs-CZ" sz="1800" b="1" dirty="0" smtClean="0">
                <a:solidFill>
                  <a:srgbClr val="00B050"/>
                </a:solidFill>
              </a:rPr>
              <a:t>:2013-02-27</a:t>
            </a:r>
            <a:r>
              <a:rPr lang="en-US" sz="1800" b="1" dirty="0" smtClean="0">
                <a:solidFill>
                  <a:srgbClr val="00B050"/>
                </a:solidFill>
              </a:rPr>
              <a:t>]</a:t>
            </a:r>
            <a:endParaRPr lang="cs-CZ" sz="18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800" b="1" dirty="0" smtClean="0">
                <a:solidFill>
                  <a:srgbClr val="00B050"/>
                </a:solidFill>
                <a:hlinkClick r:id="rId4"/>
              </a:rPr>
              <a:t>http://www.zsdobrichovice.cz/ukoly/matika/testy/image_m35_08/kvadr.jpg</a:t>
            </a:r>
            <a:r>
              <a:rPr lang="cs-CZ" sz="1800" b="1" dirty="0" smtClean="0">
                <a:solidFill>
                  <a:srgbClr val="00B050"/>
                </a:solidFill>
              </a:rPr>
              <a:t> </a:t>
            </a:r>
            <a:r>
              <a:rPr lang="en-US" sz="1800" b="1" dirty="0" smtClean="0">
                <a:solidFill>
                  <a:srgbClr val="00B050"/>
                </a:solidFill>
              </a:rPr>
              <a:t>[cit</a:t>
            </a:r>
            <a:r>
              <a:rPr lang="cs-CZ" sz="1800" b="1" dirty="0" smtClean="0">
                <a:solidFill>
                  <a:srgbClr val="00B050"/>
                </a:solidFill>
              </a:rPr>
              <a:t>:2013-02-27</a:t>
            </a:r>
            <a:r>
              <a:rPr lang="en-US" sz="1800" b="1" dirty="0" smtClean="0">
                <a:solidFill>
                  <a:srgbClr val="00B050"/>
                </a:solidFill>
              </a:rPr>
              <a:t>] </a:t>
            </a:r>
            <a:endParaRPr lang="cs-CZ" sz="18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800" b="1" dirty="0" smtClean="0">
                <a:solidFill>
                  <a:srgbClr val="00B050"/>
                </a:solidFill>
                <a:hlinkClick r:id="rId5"/>
              </a:rPr>
              <a:t>http://www.fyzika-zs.wz.cz/mereni/objem/mereni_1.gif</a:t>
            </a:r>
            <a:r>
              <a:rPr lang="cs-CZ" sz="1800" b="1" dirty="0" smtClean="0">
                <a:solidFill>
                  <a:srgbClr val="00B050"/>
                </a:solidFill>
              </a:rPr>
              <a:t> </a:t>
            </a:r>
            <a:r>
              <a:rPr lang="en-US" sz="1800" b="1" dirty="0" smtClean="0">
                <a:solidFill>
                  <a:srgbClr val="00B050"/>
                </a:solidFill>
              </a:rPr>
              <a:t>[cit</a:t>
            </a:r>
            <a:r>
              <a:rPr lang="cs-CZ" sz="1800" b="1" dirty="0" smtClean="0">
                <a:solidFill>
                  <a:srgbClr val="00B050"/>
                </a:solidFill>
              </a:rPr>
              <a:t>:2013-02-27</a:t>
            </a:r>
            <a:r>
              <a:rPr lang="en-US" sz="1800" b="1" dirty="0" smtClean="0">
                <a:solidFill>
                  <a:srgbClr val="00B050"/>
                </a:solidFill>
              </a:rPr>
              <a:t>]</a:t>
            </a:r>
            <a:endParaRPr lang="cs-CZ" sz="1800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14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00B050"/>
                </a:solidFill>
              </a:rPr>
              <a:t>Použité zdroje:</a:t>
            </a:r>
            <a:endParaRPr lang="cs-CZ" sz="3200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Materiál je určen pro žáky 6. ročníku. </a:t>
            </a:r>
          </a:p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Prezentace slouží k zopakování naučeného učiva. </a:t>
            </a:r>
          </a:p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Žák si formou odpovědí na otázky a vyplňování různých typů doplňovaček opakuje znalosti fyzikálních veličin. </a:t>
            </a:r>
          </a:p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Žák zná symboly, jednotky, měřidla a charakteristiku délky, obsahu, objemu, hmotnosti, hustoty, teploty, času a síly.</a:t>
            </a:r>
          </a:p>
          <a:p>
            <a:pPr marL="457200" lvl="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odpovídá na otázky, řeší úlohy, vybírá správné odpovědi a údaje. Žák doplňuje chybějící text.</a:t>
            </a:r>
          </a:p>
          <a:p>
            <a:pPr marL="457200" lvl="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Otázky a úkoly se můžou použít k testu, ke zkoušení, k upevnění  naučených znalostí.</a:t>
            </a:r>
            <a:endParaRPr lang="cs-CZ" sz="2400" b="1" dirty="0">
              <a:solidFill>
                <a:srgbClr val="00B0F0"/>
              </a:solidFill>
            </a:endParaRPr>
          </a:p>
          <a:p>
            <a:pPr>
              <a:buNone/>
            </a:pP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5643602" cy="114300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002060"/>
                </a:solidFill>
              </a:rPr>
              <a:t>Metodika prezentace:</a:t>
            </a:r>
            <a:endParaRPr lang="cs-CZ" sz="3200" b="1" u="sng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262</TotalTime>
  <Words>515</Words>
  <Application>Microsoft Office PowerPoint</Application>
  <PresentationFormat>Předvádění na obrazovce (4:3)</PresentationFormat>
  <Paragraphs>111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Shluk</vt:lpstr>
      <vt:lpstr>Snímek 1</vt:lpstr>
      <vt:lpstr>1. Poznáte název fyzikální veličiny? Tuto fyzikální veličinu zjišťujeme pomocí odměrného válce, kádinky, baňky… Vyberte správný název fyzikální veličiny:</vt:lpstr>
      <vt:lpstr>2. Poznáte název fyzikální veličiny? Je to základní fyzikální veličina, jejíž měřidlem jsou stopky. Vyberte správný název fyzikální veličiny:</vt:lpstr>
      <vt:lpstr>3. Vyberte ZÁKLADNÍ fyzikální veličiny:</vt:lpstr>
      <vt:lpstr>4. Ke každé základní fyzikální veličině přiřaďte správnou základní fyzikální jednotku:</vt:lpstr>
      <vt:lpstr>5. Doplňte chybějící text:</vt:lpstr>
      <vt:lpstr>6. Odpovězte na otázky: A) Řekněte název měřidla na obrázku. B) Jaké fyzikální veličiny to je měřidlo? C) Kde se nejčastěji toto měřidlo používá?  D) Jak se tomuto měřidlu říká v řemeslnickém slangu?</vt:lpstr>
      <vt:lpstr>7. Přiřaďte předměty na obrázku                      k uvedeným hmotnostem.</vt:lpstr>
      <vt:lpstr>8. Vyberte jednotky obsahu:</vt:lpstr>
      <vt:lpstr>9. Přiřaďte k sobě název fyzikální veličinu a její fyzikální značku (symbol):</vt:lpstr>
      <vt:lpstr>10. Při měření délky plotu naměřili žáci následující hodnoty: 124m, 122m, 125m, 123m, 126m. Určete průměrnou délku plotu (aritmetický průměr naměřených hodnot). Pokuste se odvozovat logicky.</vt:lpstr>
      <vt:lpstr>11. Jak vypočítáme objem kvádru? Vyberte správný vzorec:</vt:lpstr>
      <vt:lpstr> 12.  A) Řekněte, kolik mililitrů je jeden dílek               na odměrném válci na obrázku. B) Jaký je objem kapaliny v odměrném válci na obrázku? </vt:lpstr>
      <vt:lpstr>13. Přiřaďte k fyzikální veličině fyzikální značku a fyzikální jednotku: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32</cp:revision>
  <dcterms:created xsi:type="dcterms:W3CDTF">2013-02-21T16:10:48Z</dcterms:created>
  <dcterms:modified xsi:type="dcterms:W3CDTF">2013-02-23T15:11:21Z</dcterms:modified>
</cp:coreProperties>
</file>