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003300"/>
    <a:srgbClr val="CCFF99"/>
    <a:srgbClr val="800000"/>
    <a:srgbClr val="000066"/>
    <a:srgbClr val="FFFFCC"/>
    <a:srgbClr val="FFCCFF"/>
    <a:srgbClr val="CC0099"/>
    <a:srgbClr val="CCFFFF"/>
    <a:srgbClr val="66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7F7177A-A83B-42AE-B9ED-9F4F81CC5707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CEF6EEA-2F3D-45BF-8444-EF095931AA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shop.merci.cz/www/obrazky/velke/331850900032.jpg" TargetMode="External"/><Relationship Id="rId3" Type="http://schemas.openxmlformats.org/officeDocument/2006/relationships/hyperlink" Target="http://www.zs.vlachovice.cz/testy/obrazky/hustota.PNG" TargetMode="External"/><Relationship Id="rId7" Type="http://schemas.openxmlformats.org/officeDocument/2006/relationships/hyperlink" Target="http://nd04.jxs.cz/395/990/140607363d_72086751_o2.jpg" TargetMode="External"/><Relationship Id="rId2" Type="http://schemas.openxmlformats.org/officeDocument/2006/relationships/hyperlink" Target="http://slovnikonline.com/img/ruznahustota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rufus.cz/pic_zbozi/04835.jpg" TargetMode="External"/><Relationship Id="rId11" Type="http://schemas.openxmlformats.org/officeDocument/2006/relationships/hyperlink" Target="http://www.microlife.cz/images/digitalni-teplomer-mt400-m.jpg" TargetMode="External"/><Relationship Id="rId5" Type="http://schemas.openxmlformats.org/officeDocument/2006/relationships/hyperlink" Target="http://www.nunavut.cz/zbozi/102463_big.png" TargetMode="External"/><Relationship Id="rId10" Type="http://schemas.openxmlformats.org/officeDocument/2006/relationships/hyperlink" Target="http://upload.wikimedia.org/wikipedia/commons/thumb/1/18/Ar%C3%A4ometer.jpg/220px-Ar%C3%A4ometer.jpg" TargetMode="External"/><Relationship Id="rId4" Type="http://schemas.openxmlformats.org/officeDocument/2006/relationships/hyperlink" Target="http://slovnikonline.com/img/vaha_demonstracni_xl.jpg" TargetMode="External"/><Relationship Id="rId9" Type="http://schemas.openxmlformats.org/officeDocument/2006/relationships/hyperlink" Target="http://www.helago-cz.cz/public/content-images/cz/set/21556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285852" y="4143380"/>
            <a:ext cx="6624736" cy="178595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b="1" noProof="0" dirty="0" smtClean="0">
                <a:solidFill>
                  <a:srgbClr val="00B0F0"/>
                </a:solidFill>
              </a:rPr>
              <a:t>Materiál je určen pro žáky 6. ročníku. Prezentace slouží k zopakování naučeného učiva. Žák si formou odpovědí na otázky a vyplňování různých typů doplňovaček opakuje znalosti fyzikálních veličin. Žák zná symboly, jednotky, měřidla a charakteristiku délky, obsahu, objemu, hmotnosti, hustoty, teploty, času a síly.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714480" y="3143248"/>
            <a:ext cx="5000660" cy="78581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Fyzika hrou-opakování II. 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500042"/>
            <a:ext cx="68580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VY_32_INOVACE_FY.6.A.17_fyzika_hrou_-_opakovani_II.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99"/>
                </a:solidFill>
                <a:effectLst/>
              </a:rPr>
              <a:t>1. Poznejte fyzikální veličinu:</a:t>
            </a:r>
            <a:br>
              <a:rPr lang="cs-CZ" sz="3200" u="sng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Je to odvozená fyzikální veličina z hmotnosti a objemu.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Její značka je </a:t>
            </a:r>
            <a:r>
              <a:rPr lang="el-GR" sz="32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ρ</a:t>
            </a:r>
            <a:r>
              <a:rPr lang="cs-CZ" sz="32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.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3000372"/>
            <a:ext cx="3714776" cy="107157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2910" y="4500570"/>
            <a:ext cx="3714776" cy="107157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hustota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6" name="Obrázek 5" descr="hustot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2143116"/>
            <a:ext cx="4204729" cy="42386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38687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2. Porovnejte hustotu </a:t>
            </a:r>
            <a:r>
              <a:rPr lang="cs-CZ" sz="3600" u="sng" dirty="0" smtClean="0">
                <a:solidFill>
                  <a:srgbClr val="660066"/>
                </a:solidFill>
                <a:effectLst/>
              </a:rPr>
              <a:t>vody</a:t>
            </a:r>
            <a:r>
              <a:rPr lang="cs-CZ" sz="3600" dirty="0" smtClean="0">
                <a:solidFill>
                  <a:srgbClr val="660066"/>
                </a:solidFill>
                <a:effectLst/>
              </a:rPr>
              <a:t> a hustotu </a:t>
            </a:r>
            <a:r>
              <a:rPr lang="cs-CZ" sz="3600" u="sng" dirty="0" smtClean="0">
                <a:solidFill>
                  <a:srgbClr val="660066"/>
                </a:solidFill>
                <a:effectLst/>
              </a:rPr>
              <a:t>oleje</a:t>
            </a:r>
            <a:r>
              <a:rPr lang="cs-CZ" sz="3600" dirty="0" smtClean="0">
                <a:solidFill>
                  <a:srgbClr val="660066"/>
                </a:solidFill>
                <a:effectLst/>
              </a:rPr>
              <a:t>.</a:t>
            </a:r>
            <a:br>
              <a:rPr lang="cs-CZ" sz="3600" dirty="0" smtClean="0">
                <a:solidFill>
                  <a:srgbClr val="660066"/>
                </a:solidFill>
                <a:effectLst/>
              </a:rPr>
            </a:br>
            <a:r>
              <a:rPr lang="cs-CZ" sz="3600" u="sng" dirty="0" smtClean="0">
                <a:solidFill>
                  <a:srgbClr val="660066"/>
                </a:solidFill>
                <a:effectLst/>
              </a:rPr>
              <a:t>Která kapalina má větší hustotu?</a:t>
            </a:r>
            <a:br>
              <a:rPr lang="cs-CZ" sz="3600" u="sng" dirty="0" smtClean="0">
                <a:solidFill>
                  <a:srgbClr val="660066"/>
                </a:solidFill>
                <a:effectLst/>
              </a:rPr>
            </a:br>
            <a:r>
              <a:rPr lang="cs-CZ" sz="3600" dirty="0" smtClean="0">
                <a:solidFill>
                  <a:srgbClr val="660066"/>
                </a:solidFill>
                <a:effectLst/>
              </a:rPr>
              <a:t>Dokázali byste vymyslet jednoduchý pokus, jak porovnat hustotu kapalin bez Tabulek?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4000504"/>
            <a:ext cx="4429156" cy="85725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chemeClr val="tx1"/>
                </a:solidFill>
              </a:rPr>
              <a:t>Správná odpověď:</a:t>
            </a:r>
            <a:endParaRPr lang="cs-CZ" sz="3200" b="1" u="sng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472" y="5000636"/>
            <a:ext cx="4429156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Větší hustotu má olej.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6" name="Obrázek 5" descr="ruznahustota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7818" y="3786190"/>
            <a:ext cx="3432240" cy="28956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3. </a:t>
            </a:r>
            <a:r>
              <a:rPr lang="cs-CZ" sz="2800" u="sng" dirty="0" smtClean="0">
                <a:solidFill>
                  <a:srgbClr val="006600"/>
                </a:solidFill>
                <a:effectLst/>
              </a:rPr>
              <a:t>Doplňte chybějící text, který vysvětluje vzorce pro výpočet hustoty, hmotnosti a objemu:</a:t>
            </a:r>
            <a:endParaRPr lang="cs-CZ" sz="2800" u="sng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2071678"/>
            <a:ext cx="8358246" cy="464347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Hustotu vypočítáme jako ……….... hmotnosti a objemu.</a:t>
            </a: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Hmotnost vypočítáme jako ………….. hustoty a objemu.</a:t>
            </a: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Objem vypočítáme jako………….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hmotnosti a hustoty.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29322" y="2285992"/>
            <a:ext cx="1714512" cy="642942"/>
          </a:xfrm>
          <a:prstGeom prst="rect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podíl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00760" y="3929066"/>
            <a:ext cx="1714512" cy="642942"/>
          </a:xfrm>
          <a:prstGeom prst="rect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součin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86446" y="5214950"/>
            <a:ext cx="1714512" cy="642942"/>
          </a:xfrm>
          <a:prstGeom prst="rect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podíl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4.</a:t>
            </a:r>
            <a:r>
              <a:rPr lang="cs-CZ" sz="3200" u="sng" dirty="0" smtClean="0">
                <a:solidFill>
                  <a:srgbClr val="0000CC"/>
                </a:solidFill>
                <a:effectLst/>
              </a:rPr>
              <a:t> </a:t>
            </a:r>
            <a:br>
              <a:rPr lang="cs-CZ" sz="3200" u="sng" dirty="0" smtClean="0">
                <a:solidFill>
                  <a:srgbClr val="0000CC"/>
                </a:solidFill>
                <a:effectLst/>
              </a:rPr>
            </a:br>
            <a:r>
              <a:rPr lang="cs-CZ" sz="3200" u="sng" dirty="0" smtClean="0">
                <a:solidFill>
                  <a:srgbClr val="0000CC"/>
                </a:solidFill>
                <a:effectLst/>
              </a:rPr>
              <a:t>A) Pojmenujte měřidla:</a:t>
            </a:r>
            <a:br>
              <a:rPr lang="cs-CZ" sz="3200" u="sng" dirty="0" smtClean="0">
                <a:solidFill>
                  <a:srgbClr val="0000CC"/>
                </a:solidFill>
                <a:effectLst/>
              </a:rPr>
            </a:br>
            <a:r>
              <a:rPr lang="cs-CZ" sz="3200" u="sng" dirty="0" smtClean="0">
                <a:solidFill>
                  <a:srgbClr val="0000CC"/>
                </a:solidFill>
                <a:effectLst/>
              </a:rPr>
              <a:t>B) Jakou fyzikální veličinu měří?</a:t>
            </a:r>
            <a:endParaRPr lang="cs-CZ" sz="3200" u="sng" dirty="0">
              <a:solidFill>
                <a:srgbClr val="0000CC"/>
              </a:solidFill>
              <a:effectLst/>
            </a:endParaRPr>
          </a:p>
        </p:txBody>
      </p:sp>
      <p:pic>
        <p:nvPicPr>
          <p:cNvPr id="4" name="Obrázek 3" descr="102463_bi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76" y="1690654"/>
            <a:ext cx="2643206" cy="2643206"/>
          </a:xfrm>
          <a:prstGeom prst="rect">
            <a:avLst/>
          </a:prstGeom>
        </p:spPr>
      </p:pic>
      <p:pic>
        <p:nvPicPr>
          <p:cNvPr id="6" name="Obrázek 5" descr="vaha_demonstracni_x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714488"/>
            <a:ext cx="3954861" cy="3369871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285720" y="4143380"/>
            <a:ext cx="3786214" cy="164307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A)bimetalový teploměr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B) </a:t>
            </a:r>
            <a:r>
              <a:rPr lang="cs-CZ" sz="3200" b="1" dirty="0" smtClean="0">
                <a:solidFill>
                  <a:srgbClr val="FF0000"/>
                </a:solidFill>
              </a:rPr>
              <a:t>teplota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43438" y="5072074"/>
            <a:ext cx="3786214" cy="164307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A)mechanická laboratorní váha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B) hmotnost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5286380" y="214290"/>
            <a:ext cx="3429024" cy="1071570"/>
          </a:xfrm>
          <a:prstGeom prst="right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pokračování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0483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857232"/>
            <a:ext cx="3000396" cy="1999014"/>
          </a:xfrm>
          <a:prstGeom prst="rect">
            <a:avLst/>
          </a:prstGeom>
        </p:spPr>
      </p:pic>
      <p:pic>
        <p:nvPicPr>
          <p:cNvPr id="5" name="Obrázek 4" descr="140607363d_72086751_o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934" y="214290"/>
            <a:ext cx="2025369" cy="4548198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285720" y="3500438"/>
            <a:ext cx="3286148" cy="1857388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lphaUcParenR"/>
            </a:pPr>
            <a:r>
              <a:rPr lang="cs-CZ" sz="3200" b="1" dirty="0" smtClean="0">
                <a:solidFill>
                  <a:srgbClr val="FF0000"/>
                </a:solidFill>
              </a:rPr>
              <a:t>pásmo</a:t>
            </a:r>
          </a:p>
          <a:p>
            <a:pPr marL="514350" indent="-514350" algn="ctr">
              <a:buAutoNum type="alphaUcParenR"/>
            </a:pPr>
            <a:r>
              <a:rPr lang="cs-CZ" sz="3200" b="1" dirty="0" smtClean="0">
                <a:solidFill>
                  <a:srgbClr val="FF0000"/>
                </a:solidFill>
              </a:rPr>
              <a:t>délka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72000" y="4857760"/>
            <a:ext cx="3286148" cy="1857388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lphaUcParenR"/>
            </a:pPr>
            <a:r>
              <a:rPr lang="cs-CZ" sz="3200" b="1" dirty="0" smtClean="0">
                <a:solidFill>
                  <a:srgbClr val="FF0000"/>
                </a:solidFill>
              </a:rPr>
              <a:t>kyvadlové hodiny</a:t>
            </a:r>
          </a:p>
          <a:p>
            <a:pPr marL="514350" indent="-514350" algn="ctr">
              <a:buAutoNum type="alphaUcParenR"/>
            </a:pPr>
            <a:r>
              <a:rPr lang="cs-CZ" sz="3200" b="1" dirty="0" smtClean="0">
                <a:solidFill>
                  <a:srgbClr val="FF0000"/>
                </a:solidFill>
              </a:rPr>
              <a:t>čas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6215074" y="428604"/>
            <a:ext cx="2786082" cy="1643074"/>
          </a:xfrm>
          <a:prstGeom prst="rightArrow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pokračování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3185090003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642918"/>
            <a:ext cx="2211720" cy="5026638"/>
          </a:xfrm>
          <a:prstGeom prst="rect">
            <a:avLst/>
          </a:prstGeom>
        </p:spPr>
      </p:pic>
      <p:pic>
        <p:nvPicPr>
          <p:cNvPr id="3" name="Obrázek 2" descr="2155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7818" y="142852"/>
            <a:ext cx="3206941" cy="3658108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2571736" y="1285860"/>
            <a:ext cx="2286016" cy="17859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lphaUcParenR"/>
            </a:pPr>
            <a:r>
              <a:rPr lang="cs-CZ" sz="3200" b="1" dirty="0" smtClean="0">
                <a:solidFill>
                  <a:srgbClr val="FF0000"/>
                </a:solidFill>
              </a:rPr>
              <a:t>pipety</a:t>
            </a:r>
          </a:p>
          <a:p>
            <a:pPr marL="514350" indent="-514350" algn="ctr">
              <a:buAutoNum type="alphaUcParenR"/>
            </a:pPr>
            <a:r>
              <a:rPr lang="cs-CZ" sz="3200" b="1" dirty="0" smtClean="0">
                <a:solidFill>
                  <a:srgbClr val="FF0000"/>
                </a:solidFill>
              </a:rPr>
              <a:t>objem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929322" y="3714752"/>
            <a:ext cx="2286016" cy="178595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/>
            <a:r>
              <a:rPr lang="cs-CZ" sz="2800" b="1" dirty="0" smtClean="0">
                <a:solidFill>
                  <a:srgbClr val="FF0000"/>
                </a:solidFill>
              </a:rPr>
              <a:t>A)siloměry</a:t>
            </a:r>
          </a:p>
          <a:p>
            <a:pPr marL="514350" indent="-514350" algn="ctr"/>
            <a:r>
              <a:rPr lang="cs-CZ" sz="3200" b="1" dirty="0" smtClean="0">
                <a:solidFill>
                  <a:srgbClr val="FF0000"/>
                </a:solidFill>
              </a:rPr>
              <a:t>B)síla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5572132" y="5572140"/>
            <a:ext cx="3143272" cy="1000132"/>
          </a:xfrm>
          <a:prstGeom prst="rightArrow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pokračování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igitalni-teplomer-mt400-m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6576" y="357166"/>
            <a:ext cx="3071834" cy="3071834"/>
          </a:xfrm>
          <a:prstGeom prst="rect">
            <a:avLst/>
          </a:prstGeom>
        </p:spPr>
      </p:pic>
      <p:pic>
        <p:nvPicPr>
          <p:cNvPr id="3" name="Obrázek 2" descr="220px-Aräomet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428604"/>
            <a:ext cx="1392821" cy="5286388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2428860" y="1285860"/>
            <a:ext cx="2857520" cy="228601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A)hustoměr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B)hustota</a:t>
            </a: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5008" y="3929066"/>
            <a:ext cx="2857520" cy="228601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A)digitální teploměr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B)teplota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3357554" y="2714620"/>
            <a:ext cx="1000132" cy="42862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7072330" y="4071942"/>
            <a:ext cx="285752" cy="500066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5. Přiřaďte k daným pojmům správný vzorec pro výpočet:</a:t>
            </a:r>
            <a:endParaRPr lang="cs-CZ" sz="3200" u="sng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1714488"/>
            <a:ext cx="3786214" cy="85725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Obsah čtverce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2714620"/>
            <a:ext cx="3786214" cy="85725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Obsah obdélníku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8596" y="3714752"/>
            <a:ext cx="3786214" cy="85725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Objem krychle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8596" y="4786322"/>
            <a:ext cx="3786214" cy="85725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Objem kvádru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86446" y="1714488"/>
            <a:ext cx="3143272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=a∙a∙a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86446" y="2714620"/>
            <a:ext cx="3143272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S=a∙a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86446" y="3714752"/>
            <a:ext cx="3143272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S=a∙b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86446" y="4857760"/>
            <a:ext cx="3143272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V=a∙b∙c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ovací šipka 12"/>
          <p:cNvCxnSpPr>
            <a:stCxn id="4" idx="3"/>
            <a:endCxn id="9" idx="1"/>
          </p:cNvCxnSpPr>
          <p:nvPr/>
        </p:nvCxnSpPr>
        <p:spPr>
          <a:xfrm>
            <a:off x="4214810" y="2143116"/>
            <a:ext cx="1571636" cy="964413"/>
          </a:xfrm>
          <a:prstGeom prst="straightConnector1">
            <a:avLst/>
          </a:prstGeom>
          <a:ln w="508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5" idx="3"/>
            <a:endCxn id="10" idx="1"/>
          </p:cNvCxnSpPr>
          <p:nvPr/>
        </p:nvCxnSpPr>
        <p:spPr>
          <a:xfrm>
            <a:off x="4214810" y="3143248"/>
            <a:ext cx="1571636" cy="964413"/>
          </a:xfrm>
          <a:prstGeom prst="straightConnector1">
            <a:avLst/>
          </a:prstGeom>
          <a:ln w="508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6" idx="3"/>
            <a:endCxn id="8" idx="1"/>
          </p:cNvCxnSpPr>
          <p:nvPr/>
        </p:nvCxnSpPr>
        <p:spPr>
          <a:xfrm flipV="1">
            <a:off x="4214810" y="2107397"/>
            <a:ext cx="1571636" cy="2035983"/>
          </a:xfrm>
          <a:prstGeom prst="straightConnector1">
            <a:avLst/>
          </a:prstGeom>
          <a:ln w="508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4214810" y="5143512"/>
            <a:ext cx="1571636" cy="1588"/>
          </a:xfrm>
          <a:prstGeom prst="straightConnector1">
            <a:avLst/>
          </a:prstGeom>
          <a:ln w="50800">
            <a:solidFill>
              <a:srgbClr val="66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72122" cy="1225536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66"/>
                </a:solidFill>
                <a:effectLst/>
              </a:rPr>
              <a:t>6. Vyberte jednotky času:</a:t>
            </a:r>
            <a:endParaRPr lang="cs-CZ" sz="3200" u="sng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71472" y="1714488"/>
            <a:ext cx="1928826" cy="1785950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smtClean="0">
                <a:solidFill>
                  <a:srgbClr val="FF0000"/>
                </a:solidFill>
              </a:rPr>
              <a:t>[min]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500166" y="4286256"/>
            <a:ext cx="1928826" cy="1785950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FF0000"/>
                </a:solidFill>
              </a:rPr>
              <a:t>[h]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143240" y="2285992"/>
            <a:ext cx="1928826" cy="1785950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FF0000"/>
                </a:solidFill>
              </a:rPr>
              <a:t>[K]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572000" y="4714884"/>
            <a:ext cx="1928826" cy="1785950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smtClean="0">
                <a:solidFill>
                  <a:srgbClr val="FF0000"/>
                </a:solidFill>
              </a:rPr>
              <a:t>[</a:t>
            </a:r>
            <a:r>
              <a:rPr lang="en-US" sz="5400" b="1" dirty="0" smtClean="0">
                <a:solidFill>
                  <a:srgbClr val="FF0000"/>
                </a:solidFill>
              </a:rPr>
              <a:t>s</a:t>
            </a:r>
            <a:r>
              <a:rPr lang="en-US" sz="5400" b="1" dirty="0" smtClean="0">
                <a:solidFill>
                  <a:srgbClr val="FF0000"/>
                </a:solidFill>
              </a:rPr>
              <a:t>]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143636" y="500042"/>
            <a:ext cx="1928826" cy="1785950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smtClean="0">
                <a:solidFill>
                  <a:srgbClr val="FF0000"/>
                </a:solidFill>
              </a:rPr>
              <a:t>[</a:t>
            </a:r>
            <a:r>
              <a:rPr lang="en-US" sz="44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r>
              <a:rPr lang="en-US" sz="4400" b="1" dirty="0" smtClean="0">
                <a:solidFill>
                  <a:srgbClr val="FF0000"/>
                </a:solidFill>
              </a:rPr>
              <a:t>]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9" name="Obrázek 8" descr="MP9004054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57818" y="2357430"/>
            <a:ext cx="3143249" cy="22451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CC0099"/>
                </a:solidFill>
                <a:effectLst/>
              </a:rPr>
              <a:t>7. Převeďte jednotky fyzikálních veličin na jednotky uvedené v závorkách:</a:t>
            </a:r>
            <a:endParaRPr lang="cs-CZ" sz="3200" u="sng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5720" y="1643050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5m=             (cm)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43438" y="1643050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500m=           (km)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3438" y="2428868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250g=            (kg)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3438" y="3214686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0,06 l=           (ml)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3438" y="4000504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15min=            (h)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3438" y="4786322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</a:t>
            </a:r>
            <a:r>
              <a:rPr lang="cs-CZ" sz="3200" b="1" dirty="0" smtClean="0">
                <a:solidFill>
                  <a:schemeClr val="tx1"/>
                </a:solidFill>
                <a:latin typeface="Arial"/>
                <a:cs typeface="Arial"/>
              </a:rPr>
              <a:t>°C</a:t>
            </a:r>
            <a:r>
              <a:rPr lang="cs-CZ" sz="3200" b="1" dirty="0" smtClean="0">
                <a:solidFill>
                  <a:schemeClr val="tx1"/>
                </a:solidFill>
              </a:rPr>
              <a:t>=              (K)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3438" y="5572140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1 000kg/m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3</a:t>
            </a:r>
            <a:r>
              <a:rPr lang="cs-CZ" sz="2400" b="1" dirty="0" smtClean="0">
                <a:solidFill>
                  <a:schemeClr val="tx1"/>
                </a:solidFill>
              </a:rPr>
              <a:t>=        (g/cm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3</a:t>
            </a:r>
            <a:r>
              <a:rPr lang="cs-CZ" sz="2400" b="1" dirty="0" smtClean="0">
                <a:solidFill>
                  <a:schemeClr val="tx1"/>
                </a:solidFill>
              </a:rPr>
              <a:t>)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720" y="2428868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0,02t=             (kg)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5720" y="3214686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850dm</a:t>
            </a:r>
            <a:r>
              <a:rPr lang="cs-CZ" sz="3200" b="1" baseline="30000" dirty="0" smtClean="0">
                <a:solidFill>
                  <a:schemeClr val="tx1"/>
                </a:solidFill>
              </a:rPr>
              <a:t>3</a:t>
            </a:r>
            <a:r>
              <a:rPr lang="cs-CZ" sz="3200" b="1" dirty="0" smtClean="0">
                <a:solidFill>
                  <a:schemeClr val="tx1"/>
                </a:solidFill>
              </a:rPr>
              <a:t>=           (l)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5720" y="4000504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26cm</a:t>
            </a:r>
            <a:r>
              <a:rPr lang="cs-CZ" sz="28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</a:rPr>
              <a:t>=            (mm</a:t>
            </a:r>
            <a:r>
              <a:rPr lang="cs-CZ" sz="2800" b="1" baseline="30000" dirty="0" smtClean="0">
                <a:solidFill>
                  <a:schemeClr val="tx1"/>
                </a:solidFill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</a:rPr>
              <a:t>)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5720" y="4786322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0,03ha=            (a)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5720" y="5572140"/>
            <a:ext cx="4143404" cy="714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2min=             (s)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85918" y="1714488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500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00232" y="2428868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20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28860" y="3214686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850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857356" y="4071942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2 600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285984" y="4857760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071670" y="5572140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120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286512" y="1714488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0,5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86512" y="2500306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0,250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357950" y="3286124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60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500826" y="4071942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0,25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57950" y="4857760"/>
            <a:ext cx="1357322" cy="64294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283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929454" y="5643578"/>
            <a:ext cx="571504" cy="57150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66"/>
                </a:solidFill>
                <a:effectLst/>
              </a:rPr>
              <a:t>9. Vyberte k pojmům správné údaje:</a:t>
            </a:r>
            <a:endParaRPr lang="cs-CZ" sz="3200" u="sng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282" y="1142984"/>
            <a:ext cx="4500594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teplota tání čistého ledu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282" y="4071942"/>
            <a:ext cx="4500594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teplota varu vody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5072074"/>
            <a:ext cx="4500594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p</a:t>
            </a:r>
            <a:r>
              <a:rPr lang="cs-CZ" sz="2800" b="1" dirty="0" smtClean="0">
                <a:solidFill>
                  <a:srgbClr val="000066"/>
                </a:solidFill>
              </a:rPr>
              <a:t>řibližná teplota lidského těla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4282" y="3071810"/>
            <a:ext cx="4500594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g</a:t>
            </a:r>
            <a:r>
              <a:rPr lang="cs-CZ" sz="2800" b="1" dirty="0" smtClean="0">
                <a:solidFill>
                  <a:srgbClr val="000066"/>
                </a:solidFill>
              </a:rPr>
              <a:t>ravitační konstanta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4282" y="2071678"/>
            <a:ext cx="4500594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h</a:t>
            </a:r>
            <a:r>
              <a:rPr lang="cs-CZ" sz="2800" b="1" dirty="0" smtClean="0">
                <a:solidFill>
                  <a:srgbClr val="000066"/>
                </a:solidFill>
              </a:rPr>
              <a:t>ustota vody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57950" y="1071546"/>
            <a:ext cx="2571768" cy="857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10 N/kg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57950" y="2071678"/>
            <a:ext cx="2571768" cy="857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1 000 kg/</a:t>
            </a:r>
            <a:r>
              <a:rPr lang="cs-CZ" sz="2800" b="1" dirty="0" smtClean="0">
                <a:solidFill>
                  <a:srgbClr val="FF0000"/>
                </a:solidFill>
              </a:rPr>
              <a:t>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57950" y="3071810"/>
            <a:ext cx="2571768" cy="857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0 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57950" y="4071942"/>
            <a:ext cx="2571768" cy="857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36,5 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57950" y="5072074"/>
            <a:ext cx="2571768" cy="857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100 °C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šipka 14"/>
          <p:cNvCxnSpPr>
            <a:stCxn id="4" idx="3"/>
            <a:endCxn id="11" idx="1"/>
          </p:cNvCxnSpPr>
          <p:nvPr/>
        </p:nvCxnSpPr>
        <p:spPr>
          <a:xfrm>
            <a:off x="4714876" y="1571612"/>
            <a:ext cx="1643074" cy="1928826"/>
          </a:xfrm>
          <a:prstGeom prst="straightConnector1">
            <a:avLst/>
          </a:prstGeom>
          <a:ln w="50800">
            <a:solidFill>
              <a:srgbClr val="00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8" idx="3"/>
            <a:endCxn id="10" idx="1"/>
          </p:cNvCxnSpPr>
          <p:nvPr/>
        </p:nvCxnSpPr>
        <p:spPr>
          <a:xfrm>
            <a:off x="4714876" y="2500306"/>
            <a:ext cx="1643074" cy="1588"/>
          </a:xfrm>
          <a:prstGeom prst="straightConnector1">
            <a:avLst/>
          </a:prstGeom>
          <a:ln w="50800">
            <a:solidFill>
              <a:srgbClr val="00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7" idx="3"/>
            <a:endCxn id="9" idx="1"/>
          </p:cNvCxnSpPr>
          <p:nvPr/>
        </p:nvCxnSpPr>
        <p:spPr>
          <a:xfrm flipV="1">
            <a:off x="4714876" y="1500174"/>
            <a:ext cx="1643074" cy="2000264"/>
          </a:xfrm>
          <a:prstGeom prst="straightConnector1">
            <a:avLst/>
          </a:prstGeom>
          <a:ln w="50800">
            <a:solidFill>
              <a:srgbClr val="00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5" idx="3"/>
            <a:endCxn id="13" idx="1"/>
          </p:cNvCxnSpPr>
          <p:nvPr/>
        </p:nvCxnSpPr>
        <p:spPr>
          <a:xfrm>
            <a:off x="4714876" y="4500570"/>
            <a:ext cx="1643074" cy="1000132"/>
          </a:xfrm>
          <a:prstGeom prst="straightConnector1">
            <a:avLst/>
          </a:prstGeom>
          <a:ln w="50800">
            <a:solidFill>
              <a:srgbClr val="00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6" idx="3"/>
            <a:endCxn id="12" idx="1"/>
          </p:cNvCxnSpPr>
          <p:nvPr/>
        </p:nvCxnSpPr>
        <p:spPr>
          <a:xfrm flipV="1">
            <a:off x="4714876" y="4500570"/>
            <a:ext cx="1643074" cy="1000132"/>
          </a:xfrm>
          <a:prstGeom prst="straightConnector1">
            <a:avLst/>
          </a:prstGeom>
          <a:ln w="50800">
            <a:solidFill>
              <a:srgbClr val="00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800000"/>
                </a:solidFill>
                <a:effectLst/>
              </a:rPr>
              <a:t>10. Rozdělte látky na pevné, kapalné a plynné:</a:t>
            </a:r>
            <a:endParaRPr lang="cs-CZ" sz="3200" u="sng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282" y="1643050"/>
            <a:ext cx="2500330" cy="714380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železo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29388" y="3571876"/>
            <a:ext cx="2500330" cy="714380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med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429388" y="5500702"/>
            <a:ext cx="2500330" cy="714380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kyslík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4282" y="2571744"/>
            <a:ext cx="2500330" cy="714380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mléko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429388" y="4500570"/>
            <a:ext cx="2500330" cy="714380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papír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429388" y="1714488"/>
            <a:ext cx="2500330" cy="714380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vzduch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14282" y="4500570"/>
            <a:ext cx="2500330" cy="714380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olej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429388" y="2643182"/>
            <a:ext cx="2500330" cy="714380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3300"/>
                </a:solidFill>
              </a:rPr>
              <a:t>dřevo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14282" y="3500438"/>
            <a:ext cx="2500330" cy="714380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z</a:t>
            </a:r>
            <a:r>
              <a:rPr lang="cs-CZ" sz="2800" b="1" dirty="0" smtClean="0">
                <a:solidFill>
                  <a:srgbClr val="003300"/>
                </a:solidFill>
              </a:rPr>
              <a:t>emní plyn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86050" y="1643050"/>
            <a:ext cx="1714512" cy="64294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pevná 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43438" y="3571876"/>
            <a:ext cx="1714512" cy="64294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apalná 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86050" y="2571744"/>
            <a:ext cx="1714512" cy="64294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apalná 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86050" y="4572008"/>
            <a:ext cx="1714512" cy="64294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apalná 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786050" y="3571876"/>
            <a:ext cx="1714512" cy="64294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plynná 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43438" y="1714488"/>
            <a:ext cx="1714512" cy="64294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plynná 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43438" y="2643182"/>
            <a:ext cx="1714512" cy="64294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pevná 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1714512" cy="64294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pevná 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643438" y="5500702"/>
            <a:ext cx="1714512" cy="64294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plynná l.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2"/>
              </a:rPr>
              <a:t>http://slovnikonline.com/img/ruznahustota.gif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http://www.zs.vlachovice.cz/testy/obrazky/hustota.PNG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http://slovnikonline.com/img/vaha_demonstracni_xl.jpg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5"/>
              </a:rPr>
              <a:t>http://www.nunavut.cz/zbozi/102463_big.png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6"/>
              </a:rPr>
              <a:t>http://www.brufus.cz/pic_zbozi/04835.jpg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7"/>
              </a:rPr>
              <a:t>http://nd04.jxs.cz/395/990/140607363d_72086751_o2.jpg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8"/>
              </a:rPr>
              <a:t>http://eshop.merci.cz/www/obrazky/velke/331850900032.jpg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9"/>
              </a:rPr>
              <a:t>http://</a:t>
            </a:r>
            <a:r>
              <a:rPr lang="en-US" sz="1400" b="1" dirty="0" smtClean="0">
                <a:solidFill>
                  <a:srgbClr val="00B050"/>
                </a:solidFill>
                <a:hlinkClick r:id="rId9"/>
              </a:rPr>
              <a:t>www.helago-cz.cz/public/content-images/cz/set/21556.jpg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</a:t>
            </a:r>
            <a:r>
              <a:rPr lang="en-US" sz="1400" b="1" dirty="0" smtClean="0">
                <a:solidFill>
                  <a:srgbClr val="00B050"/>
                </a:solidFill>
              </a:rPr>
              <a:t>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0"/>
              </a:rPr>
              <a:t>http://</a:t>
            </a:r>
            <a:r>
              <a:rPr lang="en-US" sz="1400" b="1" dirty="0" smtClean="0">
                <a:solidFill>
                  <a:srgbClr val="00B050"/>
                </a:solidFill>
                <a:hlinkClick r:id="rId10"/>
              </a:rPr>
              <a:t>upload.wikimedia.org/wikipedia/commons/thumb/1/18/Ar%C3%A4ometer.jpg/220px-Ar%C3%A4ometer.jpg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</a:t>
            </a:r>
            <a:r>
              <a:rPr lang="en-US" sz="1400" b="1" dirty="0" smtClean="0">
                <a:solidFill>
                  <a:srgbClr val="00B050"/>
                </a:solidFill>
              </a:rPr>
              <a:t>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1"/>
              </a:rPr>
              <a:t>http://</a:t>
            </a:r>
            <a:r>
              <a:rPr lang="en-US" sz="1400" b="1" dirty="0" smtClean="0">
                <a:solidFill>
                  <a:srgbClr val="00B050"/>
                </a:solidFill>
                <a:hlinkClick r:id="rId11"/>
              </a:rPr>
              <a:t>www.microlife.cz/images/digitalni-teplomer-mt400-m.jpg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</a:t>
            </a:r>
            <a:r>
              <a:rPr lang="en-US" sz="1400" b="1" dirty="0" smtClean="0">
                <a:solidFill>
                  <a:srgbClr val="00B050"/>
                </a:solidFill>
              </a:rPr>
              <a:t>cit</a:t>
            </a:r>
            <a:r>
              <a:rPr lang="cs-CZ" sz="1400" b="1" dirty="0" smtClean="0">
                <a:solidFill>
                  <a:srgbClr val="00B050"/>
                </a:solidFill>
              </a:rPr>
              <a:t>:2013-03-11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</a:rPr>
              <a:t>Použité zdroje:</a:t>
            </a:r>
            <a:endParaRPr lang="cs-CZ" sz="32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Prezentace slouží k zopakování naučeného učiva. </a:t>
            </a:r>
          </a:p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Žák si formou odpovědí na otázky a vyplňování různých typů doplňovaček opakuje znalosti fyzikálních veličin. </a:t>
            </a:r>
          </a:p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Žák zná symboly, jednotky, měřidla a charakteristiku délky, obsahu, objemu, hmotnosti, hustoty, teploty, času a síly.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odpovídá na otázky, řeší úlohy, vybírá správné odpovědi a údaje. Žák doplňuje chybějící text.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Otázky a úkoly se můžou použít k testu, ke zkoušení, k upevnění  naučených znalostí.</a:t>
            </a:r>
          </a:p>
          <a:p>
            <a:pPr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72122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</a:rPr>
              <a:t>Metodika prezentace:</a:t>
            </a:r>
            <a:endParaRPr lang="cs-CZ" sz="3200" b="1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151</TotalTime>
  <Words>660</Words>
  <Application>Microsoft Office PowerPoint</Application>
  <PresentationFormat>Předvádění na obrazovce (4:3)</PresentationFormat>
  <Paragraphs>143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1. Poznejte fyzikální veličinu: Je to odvozená fyzikální veličina z hmotnosti a objemu. Její značka je ρ.</vt:lpstr>
      <vt:lpstr>2. Porovnejte hustotu vody a hustotu oleje. Která kapalina má větší hustotu? Dokázali byste vymyslet jednoduchý pokus, jak porovnat hustotu kapalin bez Tabulek?</vt:lpstr>
      <vt:lpstr>3. Doplňte chybějící text, který vysvětluje vzorce pro výpočet hustoty, hmotnosti a objemu:</vt:lpstr>
      <vt:lpstr>4.  A) Pojmenujte měřidla: B) Jakou fyzikální veličinu měří?</vt:lpstr>
      <vt:lpstr>Snímek 6</vt:lpstr>
      <vt:lpstr>Snímek 7</vt:lpstr>
      <vt:lpstr>Snímek 8</vt:lpstr>
      <vt:lpstr>5. Přiřaďte k daným pojmům správný vzorec pro výpočet:</vt:lpstr>
      <vt:lpstr>6. Vyberte jednotky času:</vt:lpstr>
      <vt:lpstr>7. Převeďte jednotky fyzikálních veličin na jednotky uvedené v závorkách:</vt:lpstr>
      <vt:lpstr>9. Vyberte k pojmům správné údaje:</vt:lpstr>
      <vt:lpstr>10. Rozdělte látky na pevné, kapalné a plynné: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18</cp:revision>
  <dcterms:created xsi:type="dcterms:W3CDTF">2013-02-22T13:38:56Z</dcterms:created>
  <dcterms:modified xsi:type="dcterms:W3CDTF">2013-02-22T21:09:11Z</dcterms:modified>
</cp:coreProperties>
</file>