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7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0000"/>
    <a:srgbClr val="000000"/>
    <a:srgbClr val="FFCCFF"/>
    <a:srgbClr val="FF99FF"/>
    <a:srgbClr val="CC0099"/>
    <a:srgbClr val="CCFFFF"/>
    <a:srgbClr val="003399"/>
    <a:srgbClr val="CC00CC"/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51ED2C3-328A-4C5B-BDC2-62259DFA4D48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yukovematerialy.cz/fyzika/foto/20.jpg" TargetMode="External"/><Relationship Id="rId3" Type="http://schemas.openxmlformats.org/officeDocument/2006/relationships/hyperlink" Target="http://v.smid.sk/fyzika/vyuka/mech/akce.gif" TargetMode="External"/><Relationship Id="rId7" Type="http://schemas.openxmlformats.org/officeDocument/2006/relationships/hyperlink" Target="http://files.fyzika-marsovska.webnode.cz/200000022-9dad99fc2a/sily1.JPG" TargetMode="External"/><Relationship Id="rId2" Type="http://schemas.openxmlformats.org/officeDocument/2006/relationships/hyperlink" Target="http://3zscheb.unas.cz/e-learning/fyzika%20web/silaajejimereni/silaF75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ahy-kern.cz/content/id_produkty/thumbnails/552_300c400.jpg" TargetMode="External"/><Relationship Id="rId11" Type="http://schemas.openxmlformats.org/officeDocument/2006/relationships/hyperlink" Target="http://www.ucebnipomucky.eu/foto/product/full/201208151228226.JPG" TargetMode="External"/><Relationship Id="rId5" Type="http://schemas.openxmlformats.org/officeDocument/2006/relationships/hyperlink" Target="http://www.helago-cz.cz/public/content-images/cz/set/21558.jpg" TargetMode="External"/><Relationship Id="rId10" Type="http://schemas.openxmlformats.org/officeDocument/2006/relationships/hyperlink" Target="http://www.5zsfm.cz/machacovi/fyzika/sila/silyrozdil.JPG" TargetMode="External"/><Relationship Id="rId4" Type="http://schemas.openxmlformats.org/officeDocument/2006/relationships/hyperlink" Target="http://www.helago-cz.cz/public/content-images/cz/product/21156.jpg" TargetMode="External"/><Relationship Id="rId9" Type="http://schemas.openxmlformats.org/officeDocument/2006/relationships/hyperlink" Target="http://www.techmania.cz/edutorium/data/fil_0854.gif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285852" y="4286256"/>
            <a:ext cx="6624736" cy="1643074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marR="0" lvl="0" indent="-256032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b="1" noProof="0" dirty="0" smtClean="0">
                <a:solidFill>
                  <a:srgbClr val="00B0F0"/>
                </a:solidFill>
              </a:rPr>
              <a:t>Materiál je určen pro žáky 6. ročníku. Prezentace slouží k rozšíření  učiva o síle jako odvozené fyzikální veličině.</a:t>
            </a:r>
          </a:p>
          <a:p>
            <a:pPr marL="365760" marR="0" lvl="0" indent="-256032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b="1" dirty="0" smtClean="0">
                <a:solidFill>
                  <a:srgbClr val="00B0F0"/>
                </a:solidFill>
              </a:rPr>
              <a:t>	Žák si připomene a prohloubí znalosti o vlastnostech síly.</a:t>
            </a:r>
            <a:r>
              <a:rPr lang="cs-CZ" b="1" noProof="0" dirty="0" smtClean="0">
                <a:solidFill>
                  <a:srgbClr val="00B0F0"/>
                </a:solidFill>
              </a:rPr>
              <a:t> Žák pochopí, že účinek síly závisí nejen na její velikosti, ale i na směru síly a na jejím působišti. Žák se naučí sílu graficky znázornit.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42910" y="3143248"/>
            <a:ext cx="7572428" cy="9286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Síla - skládání sil stejného a opačného směru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00042"/>
            <a:ext cx="68580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</a:t>
            </a:r>
            <a:r>
              <a:rPr lang="cs-CZ" b="1" dirty="0" smtClean="0">
                <a:solidFill>
                  <a:srgbClr val="002060"/>
                </a:solidFill>
              </a:rPr>
              <a:t>03/2013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VY_32_INOVACE_FY.6.A.18_sila_-_skladani_sil_stejneho_a_opacneho_smeru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3684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V minulosti si lidé spojovali SÍLU se svalovou námahou: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29289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slon lehce vyvracející stromy a lámající chobotem velké větve-je SILNÝ,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člověk zvedající těžké břemeno-je SILNÝ,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člověk, který roztlačí auto, odstraní překážku-je SILNÝ,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lidé, když v minulosti potřebovali větší sílu, užívali tažných zvířat…</a:t>
            </a:r>
            <a:endParaRPr lang="cs-CZ" sz="2400" b="1" dirty="0">
              <a:solidFill>
                <a:srgbClr val="660066"/>
              </a:solidFill>
            </a:endParaRPr>
          </a:p>
        </p:txBody>
      </p:sp>
      <p:pic>
        <p:nvPicPr>
          <p:cNvPr id="4" name="Obrázek 3" descr="MC900231662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3929066"/>
            <a:ext cx="4131406" cy="2754801"/>
          </a:xfrm>
          <a:prstGeom prst="rect">
            <a:avLst/>
          </a:prstGeom>
        </p:spPr>
      </p:pic>
      <p:pic>
        <p:nvPicPr>
          <p:cNvPr id="5" name="Obrázek 4" descr="MP90018037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26" y="4286256"/>
            <a:ext cx="1516192" cy="2400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5906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66"/>
                </a:solidFill>
              </a:rPr>
              <a:t>odvozená fyzikální veličina,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66"/>
                </a:solidFill>
              </a:rPr>
              <a:t>sílu můžeme měřit,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66"/>
                </a:solidFill>
              </a:rPr>
              <a:t>značka síly – F</a:t>
            </a:r>
          </a:p>
          <a:p>
            <a:pPr>
              <a:buNone/>
            </a:pPr>
            <a:endParaRPr lang="cs-CZ" sz="32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99"/>
                </a:solidFill>
                <a:effectLst/>
              </a:rPr>
              <a:t>Síla –ve fyzice: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silaF75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4000504"/>
            <a:ext cx="5953125" cy="21431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jednotka síly N </a:t>
            </a:r>
            <a:r>
              <a:rPr lang="en-US" sz="2800" b="1" dirty="0" smtClean="0">
                <a:solidFill>
                  <a:srgbClr val="006600"/>
                </a:solidFill>
              </a:rPr>
              <a:t>[</a:t>
            </a:r>
            <a:r>
              <a:rPr lang="cs-CZ" sz="2800" b="1" dirty="0" smtClean="0">
                <a:solidFill>
                  <a:srgbClr val="006600"/>
                </a:solidFill>
              </a:rPr>
              <a:t>newton</a:t>
            </a:r>
            <a:r>
              <a:rPr lang="en-US" sz="2800" b="1" dirty="0" smtClean="0">
                <a:solidFill>
                  <a:srgbClr val="006600"/>
                </a:solidFill>
              </a:rPr>
              <a:t> ]</a:t>
            </a:r>
            <a:endParaRPr lang="cs-CZ" sz="2800" b="1" dirty="0" smtClean="0">
              <a:solidFill>
                <a:srgbClr val="0066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jeden newton je přibližně síla, kterou vynaložíme, abychom zvedli stogramové závaží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většími jednotkami jsou: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6600"/>
                </a:solidFill>
              </a:rPr>
              <a:t>kilonewton 1kN=1 000 N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6600"/>
                </a:solidFill>
              </a:rPr>
              <a:t>meganewton 1 MN= 1 000 000 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menší používanou jednotkou je: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6600"/>
                </a:solidFill>
              </a:rPr>
              <a:t>milinewton 1mN= 0,001 N</a:t>
            </a:r>
          </a:p>
          <a:p>
            <a:pPr>
              <a:buNone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8000"/>
                </a:solidFill>
                <a:effectLst/>
              </a:rPr>
              <a:t>Jednotka síly:</a:t>
            </a:r>
            <a:endParaRPr lang="cs-CZ" sz="3200" u="sng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09068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charakterizuje vzájemné působení těles,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síla může těleso deformovat, uvést z klidu do pohybu, zastavit ho, zrychlit, zpomalit, nebo změnit směr pohybu.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všechny tyto účinky síly dělíme do dvou skupin: DEFORMACE, ZMĚNA POHYBU.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1471594" cy="1143000"/>
          </a:xfrm>
        </p:spPr>
        <p:txBody>
          <a:bodyPr>
            <a:normAutofit/>
          </a:bodyPr>
          <a:lstStyle/>
          <a:p>
            <a:r>
              <a:rPr lang="cs-CZ" sz="4400" u="sng" dirty="0" smtClean="0">
                <a:solidFill>
                  <a:srgbClr val="800000"/>
                </a:solidFill>
                <a:effectLst/>
              </a:rPr>
              <a:t>Síla</a:t>
            </a:r>
            <a:endParaRPr lang="cs-CZ" sz="4400" u="sng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akce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0437" y="4857760"/>
            <a:ext cx="5919129" cy="13811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CC"/>
                </a:solidFill>
                <a:effectLst/>
              </a:rPr>
              <a:t>Měřící přístroj: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u="sng" dirty="0" smtClean="0">
                <a:solidFill>
                  <a:srgbClr val="0000CC"/>
                </a:solidFill>
                <a:effectLst/>
              </a:rPr>
              <a:t>Siloměr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> (pružinový, siloměr s kruhovou stupnicí, digitální)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2115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2357430"/>
            <a:ext cx="2409833" cy="3614750"/>
          </a:xfrm>
          <a:prstGeom prst="rect">
            <a:avLst/>
          </a:prstGeom>
        </p:spPr>
      </p:pic>
      <p:pic>
        <p:nvPicPr>
          <p:cNvPr id="5" name="Obrázek 4" descr="2155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681" y="1785926"/>
            <a:ext cx="3762509" cy="1751014"/>
          </a:xfrm>
          <a:prstGeom prst="rect">
            <a:avLst/>
          </a:prstGeom>
        </p:spPr>
      </p:pic>
      <p:pic>
        <p:nvPicPr>
          <p:cNvPr id="6" name="Obrázek 5" descr="552_300c40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571876"/>
            <a:ext cx="2857500" cy="31051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2714620"/>
            <a:ext cx="5286412" cy="307183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CC0099"/>
                </a:solidFill>
              </a:rPr>
              <a:t>Zapamatujte si: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Skládat síly znamená najít jedinou sílu (výslednici), která má stejné účinky.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642918"/>
            <a:ext cx="5357850" cy="179704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660066"/>
                </a:solidFill>
                <a:effectLst/>
              </a:rPr>
              <a:t>Skládání sil působících ve stejném směru: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2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950" y="285728"/>
            <a:ext cx="2120900" cy="635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8000"/>
                </a:solidFill>
                <a:effectLst/>
              </a:rPr>
              <a:t>Skládání dvou sil působících ve stejném směru:</a:t>
            </a:r>
            <a:endParaRPr lang="cs-CZ" sz="3200" u="sng" dirty="0">
              <a:solidFill>
                <a:srgbClr val="008000"/>
              </a:solidFill>
              <a:effectLst/>
            </a:endParaRPr>
          </a:p>
        </p:txBody>
      </p:sp>
      <p:pic>
        <p:nvPicPr>
          <p:cNvPr id="5" name="Obrázek 4" descr="sily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850" y="2143116"/>
            <a:ext cx="8142382" cy="34623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1"/>
            <a:ext cx="8229600" cy="314327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800000"/>
                </a:solidFill>
              </a:rPr>
              <a:t>Působí-li více sil ve stejném směru, má výslednice týž směr jako působící síly.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800000"/>
                </a:solidFill>
              </a:rPr>
              <a:t>Velikost výslednice je rovna SOUČTU velikostí jednotlivých sil.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51128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effectLst/>
              </a:rPr>
              <a:t>Zapamatujte si: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14744" y="5143512"/>
            <a:ext cx="5072098" cy="142876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F</a:t>
            </a:r>
            <a:r>
              <a:rPr lang="cs-CZ" sz="4400" b="1" dirty="0" smtClean="0">
                <a:solidFill>
                  <a:srgbClr val="C00000"/>
                </a:solidFill>
                <a:latin typeface="Arial Black"/>
              </a:rPr>
              <a:t>=</a:t>
            </a:r>
            <a:r>
              <a:rPr lang="cs-CZ" sz="4400" b="1" dirty="0" smtClean="0">
                <a:solidFill>
                  <a:srgbClr val="C00000"/>
                </a:solidFill>
              </a:rPr>
              <a:t>F</a:t>
            </a:r>
            <a:r>
              <a:rPr lang="cs-CZ" sz="4400" b="1" baseline="-25000" dirty="0" smtClean="0">
                <a:solidFill>
                  <a:srgbClr val="C00000"/>
                </a:solidFill>
              </a:rPr>
              <a:t>1</a:t>
            </a:r>
            <a:r>
              <a:rPr lang="cs-CZ" sz="4400" b="1" dirty="0" smtClean="0">
                <a:solidFill>
                  <a:srgbClr val="C00000"/>
                </a:solidFill>
                <a:latin typeface="Arial"/>
                <a:cs typeface="Arial"/>
              </a:rPr>
              <a:t>+F</a:t>
            </a:r>
            <a:r>
              <a:rPr lang="cs-CZ" sz="4400" b="1" baseline="-25000" dirty="0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endParaRPr lang="cs-CZ" sz="4400" b="1" baseline="-25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143117"/>
            <a:ext cx="8229600" cy="29289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0033CC"/>
                </a:solidFill>
              </a:rPr>
              <a:t>Zapamatujte si: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Působí-li dvě síly v opačném směru, má výslednice týž směr jako větší síla.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Velikost výslednice je rovna rozdílu velikostí působících sil.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0066"/>
                </a:solidFill>
                <a:effectLst/>
              </a:rPr>
              <a:t>Skládání sil působících v opačném směru:</a:t>
            </a:r>
            <a:endParaRPr lang="cs-CZ" sz="36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00496" y="5357826"/>
            <a:ext cx="4643470" cy="121444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0066"/>
                </a:solidFill>
              </a:rPr>
              <a:t>F</a:t>
            </a:r>
            <a:r>
              <a:rPr lang="cs-CZ" sz="4400" b="1" dirty="0" smtClean="0">
                <a:solidFill>
                  <a:srgbClr val="000066"/>
                </a:solidFill>
                <a:latin typeface="Arial Black"/>
              </a:rPr>
              <a:t>=F</a:t>
            </a:r>
            <a:r>
              <a:rPr lang="cs-CZ" sz="4400" b="1" baseline="-25000" dirty="0" smtClean="0">
                <a:solidFill>
                  <a:srgbClr val="000066"/>
                </a:solidFill>
                <a:latin typeface="Arial Black"/>
              </a:rPr>
              <a:t>1</a:t>
            </a:r>
            <a:r>
              <a:rPr lang="cs-CZ" sz="4400" b="1" dirty="0" smtClean="0">
                <a:solidFill>
                  <a:srgbClr val="000066"/>
                </a:solidFill>
                <a:latin typeface="Arial Black"/>
              </a:rPr>
              <a:t>–F</a:t>
            </a:r>
            <a:r>
              <a:rPr lang="cs-CZ" sz="4400" b="1" baseline="-25000" dirty="0" smtClean="0">
                <a:solidFill>
                  <a:srgbClr val="000066"/>
                </a:solidFill>
                <a:latin typeface="Arial Black"/>
              </a:rPr>
              <a:t>2</a:t>
            </a:r>
            <a:endParaRPr lang="cs-CZ" sz="4400" b="1" baseline="-25000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CC00CC"/>
                </a:solidFill>
                <a:effectLst/>
              </a:rPr>
              <a:t>Skládání dvou sil působících opačným směrem: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fil_0854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1926923"/>
            <a:ext cx="5786478" cy="252125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572000" y="4714884"/>
            <a:ext cx="3643338" cy="1643074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F=F</a:t>
            </a:r>
            <a:r>
              <a:rPr lang="cs-CZ" sz="4400" b="1" baseline="-25000" dirty="0" smtClean="0">
                <a:solidFill>
                  <a:schemeClr val="tx1"/>
                </a:solidFill>
              </a:rPr>
              <a:t>1</a:t>
            </a:r>
            <a:r>
              <a:rPr lang="cs-CZ" sz="4400" b="1" dirty="0" smtClean="0">
                <a:solidFill>
                  <a:schemeClr val="tx1"/>
                </a:solidFill>
              </a:rPr>
              <a:t>-F</a:t>
            </a:r>
            <a:r>
              <a:rPr lang="cs-CZ" sz="4400" b="1" baseline="-25000" dirty="0" smtClean="0">
                <a:solidFill>
                  <a:schemeClr val="tx1"/>
                </a:solidFill>
              </a:rPr>
              <a:t>2</a:t>
            </a:r>
            <a:endParaRPr lang="cs-CZ" sz="4400" b="1" baseline="-25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8573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0099"/>
                </a:solidFill>
                <a:effectLst/>
              </a:rPr>
              <a:t>Skládání dvou sil působících opačným směrem:</a:t>
            </a:r>
            <a:endParaRPr lang="cs-CZ" sz="36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silyrozdi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2640221"/>
            <a:ext cx="6858048" cy="34645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Doplňte text: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1428736"/>
            <a:ext cx="7286676" cy="442915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Skládáme-li síly působící ve STEJNÉM směru, výslednice je jejich………….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86182" y="4786322"/>
            <a:ext cx="3071834" cy="857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SOUČTEM.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99"/>
                </a:solidFill>
                <a:effectLst/>
              </a:rPr>
              <a:t>Doplňte text:</a:t>
            </a:r>
            <a:endParaRPr lang="cs-CZ" sz="3600" dirty="0">
              <a:solidFill>
                <a:srgbClr val="0033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1285860"/>
            <a:ext cx="7643866" cy="478634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Skládáme-li síly působící v opačném směru, výslednice je jejich……….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6248" y="4429132"/>
            <a:ext cx="3214710" cy="1000132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ROZDÍLEM.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Jaký směr má výslednice, působí-li dvě síly v opačném směru?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Vyberte správnou odpověď: 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85786" y="3071810"/>
            <a:ext cx="6929486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A) Výslednice má směr jako VĚTŠÍ SÍLA.</a:t>
            </a:r>
            <a:endParaRPr lang="cs-CZ" sz="3200" b="1" dirty="0">
              <a:solidFill>
                <a:srgbClr val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85786" y="4643446"/>
            <a:ext cx="6929486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B) Výslednice má směr jako MENŠÍ SÍLA.</a:t>
            </a:r>
            <a:endParaRPr lang="cs-CZ" sz="3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V pohádce „O veliké řepě“ táhli: dědeček silou 500 N, babička 400 N, vnučka 300 N, pejsek 100 N, kočka 20 N a myška 2 N.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u="sng" dirty="0" smtClean="0">
                <a:solidFill>
                  <a:srgbClr val="FF0000"/>
                </a:solidFill>
                <a:effectLst/>
              </a:rPr>
              <a:t>Jaká byla síla potřebná k vytažení řepy?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20120815122822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58" y="3490438"/>
            <a:ext cx="4643470" cy="320399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57158" y="3643314"/>
            <a:ext cx="3286148" cy="214314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Řepu vytáhli silou 1322 N.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2"/>
              </a:rPr>
              <a:t>http://3zscheb.unas.cz/e-learning/fyzika%20web/silaajejimereni/silaF75.gif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http://v.smid.sk/fyzika/vyuka/mech/akce.gif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http://www.helago-cz.cz/public/content-images/cz/product/21156.jpg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http://www.helago-cz.cz/public/content-images/cz/set/21558.jpg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http://vahy-kern.cz/content/id_produkty/thumbnails/552_300c400.jpg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http://files.fyzika-marsovska.webnode.cz/200000022-9dad99fc2a/sily1.JPG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8"/>
              </a:rPr>
              <a:t>http://www.vyukovematerialy.cz/fyzika/foto/20.jpg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http://www.techmania.cz/edutorium/data/fil_0854.gif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http://www.5zsfm.cz/machacovi/fyzika/sila/silyrozdil.JPG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1"/>
              </a:rPr>
              <a:t>http://www.ucebnipomucky.eu/foto/product/full/201208151228226.JPG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>
            <a:normAutofit/>
          </a:bodyPr>
          <a:lstStyle/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Materiál </a:t>
            </a:r>
            <a:r>
              <a:rPr lang="cs-CZ" sz="2400" b="1" dirty="0">
                <a:solidFill>
                  <a:srgbClr val="00B0F0"/>
                </a:solidFill>
              </a:rPr>
              <a:t>je určen pro žáky 6. ročníku.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Prezentace </a:t>
            </a:r>
            <a:r>
              <a:rPr lang="cs-CZ" sz="2400" b="1" dirty="0">
                <a:solidFill>
                  <a:srgbClr val="00B0F0"/>
                </a:solidFill>
              </a:rPr>
              <a:t>slouží k rozšíření  učiva o síle jako odvozené fyzikální </a:t>
            </a:r>
            <a:r>
              <a:rPr lang="cs-CZ" sz="2400" b="1" dirty="0" smtClean="0">
                <a:solidFill>
                  <a:srgbClr val="00B0F0"/>
                </a:solidFill>
              </a:rPr>
              <a:t>veličině.</a:t>
            </a: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si připomene a prohloubí znalosti o vlastnostech síly</a:t>
            </a:r>
            <a:r>
              <a:rPr lang="cs-CZ" sz="2400" b="1" dirty="0" smtClean="0">
                <a:solidFill>
                  <a:srgbClr val="00B0F0"/>
                </a:solidFill>
              </a:rPr>
              <a:t>.</a:t>
            </a: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pochopí, že účinek síly závisí nejen na její velikosti, ale i na směru síly a na jejím působišti.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se naučí sílu graficky znázornit.</a:t>
            </a:r>
          </a:p>
          <a:p>
            <a:pPr>
              <a:buNone/>
            </a:pP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473</TotalTime>
  <Words>583</Words>
  <Application>Microsoft Office PowerPoint</Application>
  <PresentationFormat>Předvádění na obrazovce (4:3)</PresentationFormat>
  <Paragraphs>80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V minulosti si lidé spojovali SÍLU se svalovou námahou:</vt:lpstr>
      <vt:lpstr>Síla –ve fyzice:</vt:lpstr>
      <vt:lpstr>Jednotka síly:</vt:lpstr>
      <vt:lpstr>Síla</vt:lpstr>
      <vt:lpstr>Měřící přístroj: Siloměr (pružinový, siloměr s kruhovou stupnicí, digitální)</vt:lpstr>
      <vt:lpstr>Skládání sil působících ve stejném směru:</vt:lpstr>
      <vt:lpstr>Skládání dvou sil působících ve stejném směru:</vt:lpstr>
      <vt:lpstr>Zapamatujte si:</vt:lpstr>
      <vt:lpstr>Skládání sil působících v opačném směru:</vt:lpstr>
      <vt:lpstr>Skládání dvou sil působících opačným směrem:</vt:lpstr>
      <vt:lpstr>Skládání dvou sil působících opačným směrem:</vt:lpstr>
      <vt:lpstr>Doplňte text:</vt:lpstr>
      <vt:lpstr>Doplňte text:</vt:lpstr>
      <vt:lpstr>Jaký směr má výslednice, působí-li dvě síly v opačném směru? Vyberte správnou odpověď: </vt:lpstr>
      <vt:lpstr>Vyřešte úlohu: V pohádce „O veliké řepě“ táhli: dědeček silou 500 N, babička 400 N, vnučka 300 N, pejsek 100 N, kočka 20 N a myška 2 N. Jaká byla síla potřebná k vytažení řepy?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22</cp:revision>
  <dcterms:created xsi:type="dcterms:W3CDTF">2013-02-12T16:04:29Z</dcterms:created>
  <dcterms:modified xsi:type="dcterms:W3CDTF">2013-02-21T16:24:31Z</dcterms:modified>
</cp:coreProperties>
</file>