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57" r:id="rId22"/>
    <p:sldId id="258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00CC"/>
    <a:srgbClr val="800000"/>
    <a:srgbClr val="FFFFCC"/>
    <a:srgbClr val="006600"/>
    <a:srgbClr val="0000FF"/>
    <a:srgbClr val="000099"/>
    <a:srgbClr val="660066"/>
    <a:srgbClr val="990099"/>
    <a:srgbClr val="FF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160973F-0A02-4B9D-9379-21D322ABE4CE}" type="datetimeFigureOut">
              <a:rPr lang="cs-CZ" smtClean="0"/>
              <a:pPr/>
              <a:t>23.2.2013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18F813F-186A-4B66-A152-3A28710C77F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60973F-0A02-4B9D-9379-21D322ABE4CE}" type="datetimeFigureOut">
              <a:rPr lang="cs-CZ" smtClean="0"/>
              <a:pPr/>
              <a:t>23.2.2013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8F813F-186A-4B66-A152-3A28710C77F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60973F-0A02-4B9D-9379-21D322ABE4CE}" type="datetimeFigureOut">
              <a:rPr lang="cs-CZ" smtClean="0"/>
              <a:pPr/>
              <a:t>23.2.2013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8F813F-186A-4B66-A152-3A28710C77F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60973F-0A02-4B9D-9379-21D322ABE4CE}" type="datetimeFigureOut">
              <a:rPr lang="cs-CZ" smtClean="0"/>
              <a:pPr/>
              <a:t>23.2.2013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8F813F-186A-4B66-A152-3A28710C77F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60973F-0A02-4B9D-9379-21D322ABE4CE}" type="datetimeFigureOut">
              <a:rPr lang="cs-CZ" smtClean="0"/>
              <a:pPr/>
              <a:t>23.2.2013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8F813F-186A-4B66-A152-3A28710C77F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60973F-0A02-4B9D-9379-21D322ABE4CE}" type="datetimeFigureOut">
              <a:rPr lang="cs-CZ" smtClean="0"/>
              <a:pPr/>
              <a:t>23.2.2013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8F813F-186A-4B66-A152-3A28710C77F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60973F-0A02-4B9D-9379-21D322ABE4CE}" type="datetimeFigureOut">
              <a:rPr lang="cs-CZ" smtClean="0"/>
              <a:pPr/>
              <a:t>23.2.2013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8F813F-186A-4B66-A152-3A28710C77F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3160973F-0A02-4B9D-9379-21D322ABE4CE}" type="datetimeFigureOut">
              <a:rPr lang="cs-CZ" smtClean="0"/>
              <a:pPr/>
              <a:t>23.2.2013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8F813F-186A-4B66-A152-3A28710C77F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160973F-0A02-4B9D-9379-21D322ABE4CE}" type="datetimeFigureOut">
              <a:rPr lang="cs-CZ" smtClean="0"/>
              <a:pPr/>
              <a:t>23.2.2013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18F813F-186A-4B66-A152-3A28710C77F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60973F-0A02-4B9D-9379-21D322ABE4CE}" type="datetimeFigureOut">
              <a:rPr lang="cs-CZ" smtClean="0"/>
              <a:pPr/>
              <a:t>23.2.2013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8F813F-186A-4B66-A152-3A28710C77F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60973F-0A02-4B9D-9379-21D322ABE4CE}" type="datetimeFigureOut">
              <a:rPr lang="cs-CZ" smtClean="0"/>
              <a:pPr/>
              <a:t>23.2.2013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8F813F-186A-4B66-A152-3A28710C77F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3160973F-0A02-4B9D-9379-21D322ABE4CE}" type="datetimeFigureOut">
              <a:rPr lang="cs-CZ" smtClean="0"/>
              <a:pPr/>
              <a:t>23.2.2013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18F813F-186A-4B66-A152-3A28710C77F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avodarsekim.wz.cz/testy/fyzika/7/pictures/1_pohyb_a_sila/1_12/sit1.png" TargetMode="External"/><Relationship Id="rId3" Type="http://schemas.openxmlformats.org/officeDocument/2006/relationships/hyperlink" Target="http://www.ajprodukty.cz/Archive/ASE/ProductArchive/142381/142381_1_0.jpg" TargetMode="External"/><Relationship Id="rId7" Type="http://schemas.openxmlformats.org/officeDocument/2006/relationships/hyperlink" Target="http://www.navodarsekim.wz.cz/testy/fyzika/7/pictures/1_pohyb_a_sila/1_12/odhadni_velikost.pn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9/92/Mravenci_nesou_housenku.jpg" TargetMode="External"/><Relationship Id="rId5" Type="http://schemas.openxmlformats.org/officeDocument/2006/relationships/hyperlink" Target="http://www.agromachinery.cz/domain/agromachinery-s0/files/texty/xcelsior.jpg" TargetMode="External"/><Relationship Id="rId10" Type="http://schemas.openxmlformats.org/officeDocument/2006/relationships/hyperlink" Target="http://fyzika.jreichl.com/data/Skladanisil_doplnek_soubory/image032.png" TargetMode="External"/><Relationship Id="rId4" Type="http://schemas.openxmlformats.org/officeDocument/2006/relationships/hyperlink" Target="http://www.tyden.cz/obrazek/42-17478235%5b1%5d-49788ffaca853_275x183.jpg" TargetMode="External"/><Relationship Id="rId9" Type="http://schemas.openxmlformats.org/officeDocument/2006/relationships/hyperlink" Target="http://www.navodarsekim.wz.cz/testy/fyzika/7/pictures/1_pohyb_a_sila/1_12/sit2.png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357158" y="4286256"/>
            <a:ext cx="7553430" cy="164307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</a:t>
            </a:r>
            <a:r>
              <a:rPr kumimoji="0" lang="cs-CZ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cs-CZ" b="1" noProof="0" dirty="0" smtClean="0">
                <a:solidFill>
                  <a:srgbClr val="00B0F0"/>
                </a:solidFill>
              </a:rPr>
              <a:t>Materiál je určen pro žáky 6. ročníku. Prezentace slouží k zopakování naučeného učiva a naučení nového učiva.</a:t>
            </a:r>
          </a:p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b="1" dirty="0" smtClean="0">
                <a:solidFill>
                  <a:srgbClr val="00B0F0"/>
                </a:solidFill>
              </a:rPr>
              <a:t>	Žák si připomene a prohloubí znalosti o vlastnostech síly.</a:t>
            </a:r>
            <a:r>
              <a:rPr lang="cs-CZ" b="1" noProof="0" dirty="0" smtClean="0">
                <a:solidFill>
                  <a:srgbClr val="00B0F0"/>
                </a:solidFill>
              </a:rPr>
              <a:t> </a:t>
            </a:r>
            <a:r>
              <a:rPr lang="cs-CZ" b="1" dirty="0">
                <a:solidFill>
                  <a:srgbClr val="00B0F0"/>
                </a:solidFill>
              </a:rPr>
              <a:t> </a:t>
            </a:r>
            <a:r>
              <a:rPr lang="cs-CZ" b="1" dirty="0" smtClean="0">
                <a:solidFill>
                  <a:srgbClr val="00B0F0"/>
                </a:solidFill>
              </a:rPr>
              <a:t>Žák si zopakuje skládání rovnoběžných sil. Žák se naučí skládat různoběžné síly.</a:t>
            </a:r>
            <a:endParaRPr kumimoji="0" lang="cs-CZ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642910" y="3429000"/>
            <a:ext cx="7572428" cy="64294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Skládání rovnoběžných a různoběžných sil  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71670" y="500042"/>
            <a:ext cx="685804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03/2013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VY_32_INOVACE_FY.6.A.17_skladani_rovnobeznych_a_ruznobeznych_sil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428604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92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99"/>
                </a:solidFill>
                <a:effectLst/>
              </a:rPr>
              <a:t>Vyřešte úlohu:</a:t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dirty="0" smtClean="0">
                <a:solidFill>
                  <a:srgbClr val="000099"/>
                </a:solidFill>
                <a:effectLst/>
              </a:rPr>
              <a:t>1. Jak velká bude výslednice rovnoběžných sil působících </a:t>
            </a:r>
            <a:r>
              <a:rPr lang="cs-CZ" sz="3200" u="sng" dirty="0" smtClean="0">
                <a:solidFill>
                  <a:srgbClr val="FF0000"/>
                </a:solidFill>
                <a:effectLst/>
              </a:rPr>
              <a:t>opačným směrem</a:t>
            </a:r>
            <a:r>
              <a:rPr lang="cs-CZ" sz="3200" dirty="0" smtClean="0">
                <a:solidFill>
                  <a:srgbClr val="000099"/>
                </a:solidFill>
                <a:effectLst/>
              </a:rPr>
              <a:t>, je-li jedna síla </a:t>
            </a:r>
            <a:r>
              <a:rPr lang="cs-CZ" sz="3200" dirty="0" smtClean="0">
                <a:solidFill>
                  <a:srgbClr val="FF0000"/>
                </a:solidFill>
                <a:effectLst/>
              </a:rPr>
              <a:t>20,3</a:t>
            </a:r>
            <a:r>
              <a:rPr lang="cs-CZ" sz="3200" dirty="0" smtClean="0">
                <a:solidFill>
                  <a:srgbClr val="000099"/>
                </a:solidFill>
                <a:effectLst/>
              </a:rPr>
              <a:t> N a druhá </a:t>
            </a:r>
            <a:r>
              <a:rPr lang="cs-CZ" sz="3200" dirty="0" smtClean="0">
                <a:solidFill>
                  <a:srgbClr val="FF0000"/>
                </a:solidFill>
                <a:effectLst/>
              </a:rPr>
              <a:t>14,7</a:t>
            </a:r>
            <a:r>
              <a:rPr lang="cs-CZ" sz="3200" dirty="0" smtClean="0">
                <a:solidFill>
                  <a:srgbClr val="000099"/>
                </a:solidFill>
                <a:effectLst/>
              </a:rPr>
              <a:t> N?</a:t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u="sng" dirty="0" smtClean="0">
                <a:solidFill>
                  <a:srgbClr val="000099"/>
                </a:solidFill>
                <a:effectLst/>
              </a:rPr>
              <a:t>Vyberte správný údaj:</a:t>
            </a:r>
            <a:endParaRPr lang="cs-CZ" sz="3200" u="sng" dirty="0">
              <a:solidFill>
                <a:srgbClr val="000099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785786" y="4000504"/>
            <a:ext cx="2143140" cy="1857388"/>
          </a:xfrm>
          <a:prstGeom prst="ellips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66"/>
                </a:solidFill>
              </a:rPr>
              <a:t>5,4 N</a:t>
            </a:r>
            <a:endParaRPr lang="cs-CZ" sz="3600" b="1" dirty="0">
              <a:solidFill>
                <a:srgbClr val="000066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3571868" y="4000504"/>
            <a:ext cx="2143140" cy="1857388"/>
          </a:xfrm>
          <a:prstGeom prst="ellips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66"/>
                </a:solidFill>
              </a:rPr>
              <a:t>5,6 N</a:t>
            </a:r>
            <a:endParaRPr lang="cs-CZ" sz="3600" b="1" dirty="0">
              <a:solidFill>
                <a:srgbClr val="000066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6429388" y="3857628"/>
            <a:ext cx="2143140" cy="1857388"/>
          </a:xfrm>
          <a:prstGeom prst="ellips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000066"/>
                </a:solidFill>
              </a:rPr>
              <a:t>6</a:t>
            </a:r>
            <a:r>
              <a:rPr lang="cs-CZ" sz="3600" b="1" dirty="0" smtClean="0">
                <a:solidFill>
                  <a:srgbClr val="000066"/>
                </a:solidFill>
              </a:rPr>
              <a:t>,6 N</a:t>
            </a:r>
            <a:endParaRPr lang="cs-CZ" sz="3600" b="1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8285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CC00CC"/>
                </a:solidFill>
                <a:effectLst/>
              </a:rPr>
              <a:t>2. K tažení kamene na pyramidu bylo třeba síly 100 KN. </a:t>
            </a:r>
            <a:br>
              <a:rPr lang="cs-CZ" sz="3200" dirty="0" smtClean="0">
                <a:solidFill>
                  <a:srgbClr val="CC00CC"/>
                </a:solidFill>
                <a:effectLst/>
              </a:rPr>
            </a:br>
            <a:r>
              <a:rPr lang="cs-CZ" sz="3200" dirty="0" smtClean="0">
                <a:solidFill>
                  <a:srgbClr val="CC00CC"/>
                </a:solidFill>
                <a:effectLst/>
              </a:rPr>
              <a:t>Kolik lidí muselo táhnout kámen, jestliže každý člověk vyvinul sílu 500 N?</a:t>
            </a:r>
            <a:br>
              <a:rPr lang="cs-CZ" sz="3200" dirty="0" smtClean="0">
                <a:solidFill>
                  <a:srgbClr val="CC00CC"/>
                </a:solidFill>
                <a:effectLst/>
              </a:rPr>
            </a:br>
            <a:r>
              <a:rPr lang="cs-CZ" sz="3200" u="sng" dirty="0" smtClean="0">
                <a:solidFill>
                  <a:srgbClr val="CC00CC"/>
                </a:solidFill>
                <a:effectLst/>
              </a:rPr>
              <a:t>Vyberte správný údaj (ověřte výpočtem):</a:t>
            </a:r>
            <a:br>
              <a:rPr lang="cs-CZ" sz="3200" u="sng" dirty="0" smtClean="0">
                <a:solidFill>
                  <a:srgbClr val="CC00CC"/>
                </a:solidFill>
                <a:effectLst/>
              </a:rPr>
            </a:br>
            <a:endParaRPr lang="cs-CZ" sz="3200" u="sng" dirty="0">
              <a:solidFill>
                <a:srgbClr val="CC00CC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85720" y="3000372"/>
            <a:ext cx="2500330" cy="1357322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1</a:t>
            </a:r>
            <a:r>
              <a:rPr lang="cs-CZ" sz="3600" b="1" dirty="0" smtClean="0">
                <a:solidFill>
                  <a:schemeClr val="tx1"/>
                </a:solidFill>
              </a:rPr>
              <a:t>00 lidí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214678" y="2571744"/>
            <a:ext cx="2500330" cy="1357322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300 lidí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000100" y="4643446"/>
            <a:ext cx="2500330" cy="1357322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2</a:t>
            </a:r>
            <a:r>
              <a:rPr lang="cs-CZ" sz="3600" b="1" dirty="0" smtClean="0">
                <a:solidFill>
                  <a:schemeClr val="tx1"/>
                </a:solidFill>
              </a:rPr>
              <a:t>00 lidí</a:t>
            </a:r>
            <a:endParaRPr lang="cs-CZ" sz="3600" b="1" dirty="0">
              <a:solidFill>
                <a:schemeClr val="tx1"/>
              </a:solidFill>
            </a:endParaRPr>
          </a:p>
        </p:txBody>
      </p:sp>
      <p:pic>
        <p:nvPicPr>
          <p:cNvPr id="7" name="Obrázek 6" descr="MP90044221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29255" y="4143380"/>
            <a:ext cx="3601887" cy="238714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440246"/>
          </a:xfrm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rgbClr val="800000"/>
                </a:solidFill>
                <a:effectLst/>
              </a:rPr>
              <a:t>3. Dědeček jel se třemi dětmi na výlet autem. Zaparkoval pod hradem a společně se vydali na prohlídku. Když se vrátili, nešlo auto nastartovat, protože dědeček zapomněl zhasnout světla a baterie se vybila. </a:t>
            </a:r>
            <a:br>
              <a:rPr lang="cs-CZ" sz="2800" dirty="0" smtClean="0">
                <a:solidFill>
                  <a:srgbClr val="800000"/>
                </a:solidFill>
                <a:effectLst/>
              </a:rPr>
            </a:br>
            <a:r>
              <a:rPr lang="cs-CZ" sz="2800" dirty="0" smtClean="0">
                <a:solidFill>
                  <a:srgbClr val="800000"/>
                </a:solidFill>
                <a:effectLst/>
              </a:rPr>
              <a:t>K roztlačení auta je třeba síly alespoň </a:t>
            </a:r>
            <a:r>
              <a:rPr lang="cs-CZ" sz="2800" dirty="0" smtClean="0">
                <a:solidFill>
                  <a:srgbClr val="FF0000"/>
                </a:solidFill>
                <a:effectLst/>
              </a:rPr>
              <a:t>800 N</a:t>
            </a:r>
            <a:r>
              <a:rPr lang="cs-CZ" sz="2800" dirty="0" smtClean="0">
                <a:solidFill>
                  <a:srgbClr val="800000"/>
                </a:solidFill>
                <a:effectLst/>
              </a:rPr>
              <a:t>. </a:t>
            </a:r>
            <a:br>
              <a:rPr lang="cs-CZ" sz="2800" dirty="0" smtClean="0">
                <a:solidFill>
                  <a:srgbClr val="800000"/>
                </a:solidFill>
                <a:effectLst/>
              </a:rPr>
            </a:br>
            <a:r>
              <a:rPr lang="cs-CZ" sz="2800" dirty="0" smtClean="0">
                <a:solidFill>
                  <a:srgbClr val="800000"/>
                </a:solidFill>
                <a:effectLst/>
              </a:rPr>
              <a:t>Děti jsou schopny vyvinout síly </a:t>
            </a:r>
            <a:r>
              <a:rPr lang="cs-CZ" sz="2800" u="sng" dirty="0" smtClean="0">
                <a:solidFill>
                  <a:srgbClr val="FF0000"/>
                </a:solidFill>
                <a:effectLst/>
              </a:rPr>
              <a:t>400 N, 300 N a 200 N</a:t>
            </a:r>
            <a:r>
              <a:rPr lang="cs-CZ" sz="2800" dirty="0" smtClean="0">
                <a:solidFill>
                  <a:srgbClr val="800000"/>
                </a:solidFill>
                <a:effectLst/>
              </a:rPr>
              <a:t>. Dokážou roztlačit auto, nebo musí požádat ještě někoho dalšího?</a:t>
            </a:r>
            <a:br>
              <a:rPr lang="cs-CZ" sz="2800" dirty="0" smtClean="0">
                <a:solidFill>
                  <a:srgbClr val="800000"/>
                </a:solidFill>
                <a:effectLst/>
              </a:rPr>
            </a:br>
            <a:r>
              <a:rPr lang="cs-CZ" sz="2800" u="sng" dirty="0" smtClean="0">
                <a:solidFill>
                  <a:srgbClr val="800000"/>
                </a:solidFill>
                <a:effectLst/>
              </a:rPr>
              <a:t>Vyberte správnou odpověď (ověřte výpočtem):</a:t>
            </a:r>
            <a:r>
              <a:rPr lang="cs-CZ" sz="2800" dirty="0" smtClean="0">
                <a:solidFill>
                  <a:srgbClr val="800000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800000"/>
                </a:solidFill>
                <a:effectLst/>
              </a:rPr>
            </a:br>
            <a:endParaRPr lang="cs-CZ" sz="2800" dirty="0">
              <a:solidFill>
                <a:srgbClr val="8000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714348" y="4429132"/>
            <a:ext cx="7643866" cy="85725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A) Děti vyvinou sílu menší než 800 N, musí požádat někoho o pomoc.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714348" y="5500702"/>
            <a:ext cx="7643866" cy="85725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B) Děti vyvinou sílu 900 N, což stačí k roztlačení auta.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2500330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660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6600"/>
                </a:solidFill>
                <a:effectLst/>
              </a:rPr>
            </a:br>
            <a:r>
              <a:rPr lang="cs-CZ" sz="3200" dirty="0" smtClean="0">
                <a:solidFill>
                  <a:srgbClr val="006600"/>
                </a:solidFill>
                <a:effectLst/>
              </a:rPr>
              <a:t>4. Na věšáku visí sako s hmotností 1,5 kg </a:t>
            </a:r>
            <a:r>
              <a:rPr lang="cs-CZ" sz="3200" dirty="0" smtClean="0">
                <a:solidFill>
                  <a:srgbClr val="006600"/>
                </a:solidFill>
                <a:effectLst/>
              </a:rPr>
              <a:t>             a </a:t>
            </a:r>
            <a:r>
              <a:rPr lang="cs-CZ" sz="3200" dirty="0" smtClean="0">
                <a:solidFill>
                  <a:srgbClr val="006600"/>
                </a:solidFill>
                <a:effectLst/>
              </a:rPr>
              <a:t>v jeho kapse je peněženka s hmotností </a:t>
            </a:r>
            <a:r>
              <a:rPr lang="cs-CZ" sz="3200" dirty="0" smtClean="0">
                <a:solidFill>
                  <a:srgbClr val="006600"/>
                </a:solidFill>
                <a:effectLst/>
              </a:rPr>
              <a:t>                 0,2 </a:t>
            </a:r>
            <a:r>
              <a:rPr lang="cs-CZ" sz="3200" dirty="0" smtClean="0">
                <a:solidFill>
                  <a:srgbClr val="006600"/>
                </a:solidFill>
                <a:effectLst/>
              </a:rPr>
              <a:t>kg. </a:t>
            </a:r>
            <a:br>
              <a:rPr lang="cs-CZ" sz="3200" dirty="0" smtClean="0">
                <a:solidFill>
                  <a:srgbClr val="006600"/>
                </a:solidFill>
                <a:effectLst/>
              </a:rPr>
            </a:br>
            <a:r>
              <a:rPr lang="cs-CZ" sz="3200" dirty="0" smtClean="0">
                <a:solidFill>
                  <a:srgbClr val="006600"/>
                </a:solidFill>
                <a:effectLst/>
              </a:rPr>
              <a:t>Jaká síla působí na věšák?</a:t>
            </a:r>
            <a:br>
              <a:rPr lang="cs-CZ" sz="3200" dirty="0" smtClean="0">
                <a:solidFill>
                  <a:srgbClr val="006600"/>
                </a:solidFill>
                <a:effectLst/>
              </a:rPr>
            </a:br>
            <a:r>
              <a:rPr lang="cs-CZ" sz="3200" u="sng" dirty="0" smtClean="0">
                <a:solidFill>
                  <a:srgbClr val="006600"/>
                </a:solidFill>
                <a:effectLst/>
              </a:rPr>
              <a:t>Vyberte správný údaj (ověřte výpočtem):</a:t>
            </a:r>
            <a:r>
              <a:rPr lang="cs-CZ" sz="3200" dirty="0" smtClean="0">
                <a:solidFill>
                  <a:srgbClr val="00660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6600"/>
                </a:solidFill>
                <a:effectLst/>
              </a:rPr>
            </a:br>
            <a:endParaRPr lang="cs-CZ" sz="3200" dirty="0">
              <a:solidFill>
                <a:srgbClr val="006600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214282" y="2786058"/>
            <a:ext cx="2214578" cy="1928826"/>
          </a:xfrm>
          <a:prstGeom prst="ellipse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1,7 N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2428860" y="4500570"/>
            <a:ext cx="2214578" cy="1928826"/>
          </a:xfrm>
          <a:prstGeom prst="ellipse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17 N</a:t>
            </a:r>
            <a:endParaRPr lang="cs-CZ" sz="4000" b="1" dirty="0">
              <a:solidFill>
                <a:schemeClr val="tx1"/>
              </a:solidFill>
            </a:endParaRPr>
          </a:p>
        </p:txBody>
      </p:sp>
      <p:pic>
        <p:nvPicPr>
          <p:cNvPr id="6" name="Obrázek 5" descr="142381_1_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57818" y="3143248"/>
            <a:ext cx="3143248" cy="31432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3143248"/>
            <a:ext cx="5286412" cy="2000264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200" b="1" u="sng" dirty="0" smtClean="0">
                <a:solidFill>
                  <a:srgbClr val="CC0099"/>
                </a:solidFill>
              </a:rPr>
              <a:t>Správná odpověď:</a:t>
            </a:r>
          </a:p>
          <a:p>
            <a:pPr algn="ctr">
              <a:buNone/>
            </a:pPr>
            <a:r>
              <a:rPr lang="cs-CZ" sz="3200" b="1" dirty="0" smtClean="0">
                <a:solidFill>
                  <a:srgbClr val="CC0099"/>
                </a:solidFill>
              </a:rPr>
              <a:t>Radek musí působit silou alespoň 50 N.</a:t>
            </a:r>
            <a:endParaRPr lang="cs-CZ" sz="3200" b="1" dirty="0">
              <a:solidFill>
                <a:srgbClr val="CC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>
            <a:normAutofit fontScale="90000"/>
          </a:bodyPr>
          <a:lstStyle/>
          <a:p>
            <a:r>
              <a:rPr lang="cs-CZ" sz="3200" u="sng" dirty="0" smtClean="0">
                <a:solidFill>
                  <a:srgbClr val="800080"/>
                </a:solidFill>
                <a:effectLst/>
              </a:rPr>
              <a:t/>
            </a:r>
            <a:br>
              <a:rPr lang="cs-CZ" sz="3200" u="sng" dirty="0" smtClean="0">
                <a:solidFill>
                  <a:srgbClr val="800080"/>
                </a:solidFill>
                <a:effectLst/>
              </a:rPr>
            </a:br>
            <a:r>
              <a:rPr lang="cs-CZ" sz="3200" u="sng" dirty="0" smtClean="0">
                <a:solidFill>
                  <a:srgbClr val="800080"/>
                </a:solidFill>
                <a:effectLst/>
              </a:rPr>
              <a:t>Vyřešte úlohu:</a:t>
            </a:r>
            <a:r>
              <a:rPr lang="cs-CZ" sz="3200" dirty="0" smtClean="0">
                <a:solidFill>
                  <a:srgbClr val="80008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800080"/>
                </a:solidFill>
                <a:effectLst/>
              </a:rPr>
            </a:br>
            <a:r>
              <a:rPr lang="cs-CZ" sz="3200" dirty="0" smtClean="0">
                <a:solidFill>
                  <a:srgbClr val="800080"/>
                </a:solidFill>
                <a:effectLst/>
              </a:rPr>
              <a:t>5. Pavel zdvihá kbelík silou 70 N. </a:t>
            </a:r>
            <a:br>
              <a:rPr lang="cs-CZ" sz="3200" dirty="0" smtClean="0">
                <a:solidFill>
                  <a:srgbClr val="800080"/>
                </a:solidFill>
                <a:effectLst/>
              </a:rPr>
            </a:br>
            <a:r>
              <a:rPr lang="cs-CZ" sz="3200" dirty="0" smtClean="0">
                <a:solidFill>
                  <a:srgbClr val="800080"/>
                </a:solidFill>
                <a:effectLst/>
              </a:rPr>
              <a:t>Jakou silou mu musí pomoci Radek, aby společně zvedli kbelík s hmotností 12 kg? </a:t>
            </a:r>
            <a:br>
              <a:rPr lang="cs-CZ" sz="3200" dirty="0" smtClean="0">
                <a:solidFill>
                  <a:srgbClr val="800080"/>
                </a:solidFill>
                <a:effectLst/>
              </a:rPr>
            </a:br>
            <a:endParaRPr lang="cs-CZ" sz="3200" dirty="0">
              <a:solidFill>
                <a:srgbClr val="800080"/>
              </a:solidFill>
              <a:effectLst/>
            </a:endParaRPr>
          </a:p>
        </p:txBody>
      </p:sp>
      <p:pic>
        <p:nvPicPr>
          <p:cNvPr id="4" name="Obrázek 3" descr="MC900209042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72198" y="2714620"/>
            <a:ext cx="2434819" cy="35130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154362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660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6600"/>
                </a:solidFill>
                <a:effectLst/>
              </a:rPr>
            </a:br>
            <a:r>
              <a:rPr lang="cs-CZ" sz="3200" u="sng" dirty="0" smtClean="0">
                <a:solidFill>
                  <a:srgbClr val="006600"/>
                </a:solidFill>
                <a:effectLst/>
              </a:rPr>
              <a:t>Odpovězte na otázky:</a:t>
            </a:r>
            <a:r>
              <a:rPr lang="cs-CZ" sz="3200" dirty="0" smtClean="0">
                <a:solidFill>
                  <a:srgbClr val="00660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6600"/>
                </a:solidFill>
                <a:effectLst/>
              </a:rPr>
            </a:br>
            <a:r>
              <a:rPr lang="cs-CZ" sz="3200" dirty="0" smtClean="0">
                <a:solidFill>
                  <a:srgbClr val="006600"/>
                </a:solidFill>
                <a:effectLst/>
              </a:rPr>
              <a:t>6. Při přetahování lanem táhlo družstvo </a:t>
            </a:r>
            <a:r>
              <a:rPr lang="cs-CZ" sz="3200" u="sng" dirty="0" smtClean="0">
                <a:solidFill>
                  <a:srgbClr val="C00000"/>
                </a:solidFill>
                <a:effectLst/>
              </a:rPr>
              <a:t>červených silou 1200 N</a:t>
            </a:r>
            <a:r>
              <a:rPr lang="cs-CZ" sz="3200" dirty="0" smtClean="0">
                <a:solidFill>
                  <a:srgbClr val="006600"/>
                </a:solidFill>
                <a:effectLst/>
              </a:rPr>
              <a:t>, družstvo </a:t>
            </a:r>
            <a:r>
              <a:rPr lang="cs-CZ" sz="3200" u="sng" dirty="0" smtClean="0">
                <a:solidFill>
                  <a:srgbClr val="0000FF"/>
                </a:solidFill>
                <a:effectLst/>
              </a:rPr>
              <a:t>modrých silou 1450 N</a:t>
            </a:r>
            <a:r>
              <a:rPr lang="cs-CZ" sz="3200" dirty="0" smtClean="0">
                <a:solidFill>
                  <a:srgbClr val="006600"/>
                </a:solidFill>
                <a:effectLst/>
              </a:rPr>
              <a:t>.</a:t>
            </a:r>
            <a:br>
              <a:rPr lang="cs-CZ" sz="3200" dirty="0" smtClean="0">
                <a:solidFill>
                  <a:srgbClr val="006600"/>
                </a:solidFill>
                <a:effectLst/>
              </a:rPr>
            </a:br>
            <a:r>
              <a:rPr lang="cs-CZ" sz="3200" dirty="0" smtClean="0">
                <a:solidFill>
                  <a:srgbClr val="006600"/>
                </a:solidFill>
                <a:effectLst/>
              </a:rPr>
              <a:t>Jaká byla výsledná síla?</a:t>
            </a:r>
            <a:br>
              <a:rPr lang="cs-CZ" sz="3200" dirty="0" smtClean="0">
                <a:solidFill>
                  <a:srgbClr val="006600"/>
                </a:solidFill>
                <a:effectLst/>
              </a:rPr>
            </a:br>
            <a:r>
              <a:rPr lang="cs-CZ" sz="3200" dirty="0" smtClean="0">
                <a:solidFill>
                  <a:srgbClr val="006600"/>
                </a:solidFill>
                <a:effectLst/>
              </a:rPr>
              <a:t>Které družstvo vyhrálo?</a:t>
            </a:r>
            <a:endParaRPr lang="cs-CZ" sz="3200" dirty="0">
              <a:solidFill>
                <a:srgbClr val="006600"/>
              </a:solidFill>
              <a:effectLst/>
            </a:endParaRPr>
          </a:p>
        </p:txBody>
      </p:sp>
      <p:pic>
        <p:nvPicPr>
          <p:cNvPr id="4" name="Obrázek 3" descr="42-17478235[1]-49788ffaca853_275x18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86314" y="3857628"/>
            <a:ext cx="3800249" cy="2528893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571472" y="3714752"/>
            <a:ext cx="3857652" cy="228601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Výslednice je 250 N.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Vyhrálo družstvo modrých.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11486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0099"/>
                </a:solidFill>
                <a:effectLst/>
              </a:rPr>
              <a:t>7. Traktor táhne pluh se </a:t>
            </a:r>
            <a:r>
              <a:rPr lang="cs-CZ" sz="3200" u="sng" dirty="0" smtClean="0">
                <a:solidFill>
                  <a:srgbClr val="FF0000"/>
                </a:solidFill>
                <a:effectLst/>
              </a:rPr>
              <a:t>šesti radlicemi</a:t>
            </a:r>
            <a:r>
              <a:rPr lang="cs-CZ" sz="3200" dirty="0" smtClean="0">
                <a:solidFill>
                  <a:srgbClr val="000099"/>
                </a:solidFill>
                <a:effectLst/>
              </a:rPr>
              <a:t>. Každá radlice musí být při orbě tažena silou </a:t>
            </a:r>
            <a:r>
              <a:rPr lang="cs-CZ" sz="3200" dirty="0" smtClean="0">
                <a:solidFill>
                  <a:srgbClr val="FF0000"/>
                </a:solidFill>
                <a:effectLst/>
              </a:rPr>
              <a:t>2,5 kN</a:t>
            </a:r>
            <a:r>
              <a:rPr lang="cs-CZ" sz="3200" dirty="0" smtClean="0">
                <a:solidFill>
                  <a:srgbClr val="000099"/>
                </a:solidFill>
                <a:effectLst/>
              </a:rPr>
              <a:t>.</a:t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dirty="0" smtClean="0">
                <a:solidFill>
                  <a:srgbClr val="000099"/>
                </a:solidFill>
                <a:effectLst/>
              </a:rPr>
              <a:t>Jakou tažnou sílu musí mít traktor, aby utáhl pluh?</a:t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u="sng" dirty="0" smtClean="0">
                <a:solidFill>
                  <a:srgbClr val="000099"/>
                </a:solidFill>
                <a:effectLst/>
              </a:rPr>
              <a:t>Vyberte správný údaj (ověřte výpočtem):</a:t>
            </a:r>
            <a:endParaRPr lang="cs-CZ" sz="3200" u="sng" dirty="0">
              <a:solidFill>
                <a:srgbClr val="000099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285720" y="3214686"/>
            <a:ext cx="3000396" cy="1857388"/>
          </a:xfrm>
          <a:prstGeom prst="ellips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</a:rPr>
              <a:t>alespoň 10 kN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2643174" y="4786322"/>
            <a:ext cx="3000396" cy="1857388"/>
          </a:xfrm>
          <a:prstGeom prst="ellips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</a:rPr>
              <a:t>alespoň 12 kN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5357818" y="3214686"/>
            <a:ext cx="3000396" cy="1857388"/>
          </a:xfrm>
          <a:prstGeom prst="ellips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</a:rPr>
              <a:t>alespoň 15 kN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5929322" y="5072074"/>
            <a:ext cx="3000396" cy="1500174"/>
          </a:xfrm>
          <a:prstGeom prst="rightArrow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obrázek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xcelsio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42976" y="785794"/>
            <a:ext cx="7429552" cy="495545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40312"/>
          </a:xfrm>
        </p:spPr>
        <p:txBody>
          <a:bodyPr>
            <a:normAutofit/>
          </a:bodyPr>
          <a:lstStyle/>
          <a:p>
            <a:r>
              <a:rPr lang="cs-CZ" sz="2800" u="sng" dirty="0" smtClean="0">
                <a:solidFill>
                  <a:srgbClr val="660066"/>
                </a:solidFill>
                <a:effectLst/>
              </a:rPr>
              <a:t>Vyřešte úlohu:</a:t>
            </a:r>
            <a:r>
              <a:rPr lang="cs-CZ" sz="2800" dirty="0" smtClean="0">
                <a:solidFill>
                  <a:srgbClr val="660066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660066"/>
                </a:solidFill>
                <a:effectLst/>
              </a:rPr>
            </a:br>
            <a:r>
              <a:rPr lang="cs-CZ" sz="2800" dirty="0" smtClean="0">
                <a:solidFill>
                  <a:srgbClr val="660066"/>
                </a:solidFill>
                <a:effectLst/>
              </a:rPr>
              <a:t>8. Na hladkém stole leží dva hranoly spojené provázkem. </a:t>
            </a:r>
            <a:br>
              <a:rPr lang="cs-CZ" sz="2800" dirty="0" smtClean="0">
                <a:solidFill>
                  <a:srgbClr val="660066"/>
                </a:solidFill>
                <a:effectLst/>
              </a:rPr>
            </a:br>
            <a:r>
              <a:rPr lang="cs-CZ" sz="2800" dirty="0" smtClean="0">
                <a:solidFill>
                  <a:srgbClr val="660066"/>
                </a:solidFill>
                <a:effectLst/>
              </a:rPr>
              <a:t>Na pravý hranol působí síla 2,8 N směrem vpravo. </a:t>
            </a:r>
            <a:br>
              <a:rPr lang="cs-CZ" sz="2800" dirty="0" smtClean="0">
                <a:solidFill>
                  <a:srgbClr val="660066"/>
                </a:solidFill>
                <a:effectLst/>
              </a:rPr>
            </a:br>
            <a:r>
              <a:rPr lang="cs-CZ" sz="2800" dirty="0" smtClean="0">
                <a:solidFill>
                  <a:srgbClr val="660066"/>
                </a:solidFill>
                <a:effectLst/>
              </a:rPr>
              <a:t>Na levý působí síla 1,9 N směrem vlevo.</a:t>
            </a:r>
            <a:br>
              <a:rPr lang="cs-CZ" sz="2800" dirty="0" smtClean="0">
                <a:solidFill>
                  <a:srgbClr val="660066"/>
                </a:solidFill>
                <a:effectLst/>
              </a:rPr>
            </a:br>
            <a:r>
              <a:rPr lang="cs-CZ" sz="2800" u="sng" dirty="0" smtClean="0">
                <a:solidFill>
                  <a:srgbClr val="660066"/>
                </a:solidFill>
                <a:effectLst/>
              </a:rPr>
              <a:t>Jaká je výsledná síla?</a:t>
            </a:r>
            <a:br>
              <a:rPr lang="cs-CZ" sz="2800" u="sng" dirty="0" smtClean="0">
                <a:solidFill>
                  <a:srgbClr val="660066"/>
                </a:solidFill>
                <a:effectLst/>
              </a:rPr>
            </a:br>
            <a:r>
              <a:rPr lang="cs-CZ" sz="2800" u="sng" dirty="0" smtClean="0">
                <a:solidFill>
                  <a:srgbClr val="660066"/>
                </a:solidFill>
                <a:effectLst/>
              </a:rPr>
              <a:t>Kterým směrem působí?</a:t>
            </a:r>
            <a:br>
              <a:rPr lang="cs-CZ" sz="2800" u="sng" dirty="0" smtClean="0">
                <a:solidFill>
                  <a:srgbClr val="660066"/>
                </a:solidFill>
                <a:effectLst/>
              </a:rPr>
            </a:br>
            <a:r>
              <a:rPr lang="cs-CZ" sz="2800" u="sng" dirty="0" smtClean="0">
                <a:solidFill>
                  <a:srgbClr val="660066"/>
                </a:solidFill>
                <a:effectLst/>
              </a:rPr>
              <a:t>Nakreslete síly a jejich výslednici ve vhodném měřítku.</a:t>
            </a:r>
            <a:r>
              <a:rPr lang="cs-CZ" sz="2800" dirty="0" smtClean="0">
                <a:solidFill>
                  <a:srgbClr val="660066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660066"/>
                </a:solidFill>
                <a:effectLst/>
              </a:rPr>
            </a:br>
            <a:endParaRPr lang="cs-CZ" sz="2800" dirty="0">
              <a:solidFill>
                <a:srgbClr val="660066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71472" y="4857760"/>
            <a:ext cx="7500990" cy="1000132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Výslednice je rovna 0,9 N, působí vpravo. 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42910" y="1071546"/>
            <a:ext cx="7643866" cy="407196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u="sng" dirty="0" smtClean="0">
                <a:solidFill>
                  <a:srgbClr val="C00000"/>
                </a:solidFill>
              </a:rPr>
              <a:t>SKLÁDÁNÍ RŮZNOBĚŽNÝCH SIL</a:t>
            </a:r>
            <a:endParaRPr lang="cs-CZ" sz="5400" u="sng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2566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0099"/>
                </a:solidFill>
                <a:effectLst/>
              </a:rPr>
              <a:t>Pozorovali jste již někdy mravence při práci?</a:t>
            </a:r>
            <a:br>
              <a:rPr lang="cs-CZ" sz="2800" dirty="0" smtClean="0">
                <a:solidFill>
                  <a:srgbClr val="000099"/>
                </a:solidFill>
                <a:effectLst/>
              </a:rPr>
            </a:br>
            <a:r>
              <a:rPr lang="cs-CZ" sz="2800" dirty="0" smtClean="0">
                <a:solidFill>
                  <a:srgbClr val="000099"/>
                </a:solidFill>
                <a:effectLst/>
              </a:rPr>
              <a:t>Táhnou-li mravenci do mraveniště třeba housenku, netáhnou všichni v jednom směru.</a:t>
            </a:r>
            <a:endParaRPr lang="cs-CZ" sz="2800" dirty="0">
              <a:solidFill>
                <a:srgbClr val="000099"/>
              </a:solidFill>
              <a:effectLst/>
            </a:endParaRPr>
          </a:p>
        </p:txBody>
      </p:sp>
      <p:pic>
        <p:nvPicPr>
          <p:cNvPr id="4" name="Obrázek 3" descr="Mravenci_nesou_housenk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429124" y="2357430"/>
            <a:ext cx="4071966" cy="4287904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357158" y="2428868"/>
            <a:ext cx="3500462" cy="3286148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Je zajímavé, že člověk je asi jediný živočich, který se naučil využívat skládání sil.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24078" indent="-514350">
              <a:buAutoNum type="arabicPeriod"/>
            </a:pPr>
            <a:r>
              <a:rPr lang="cs-CZ" sz="2400" b="1" dirty="0" smtClean="0">
                <a:solidFill>
                  <a:srgbClr val="660066"/>
                </a:solidFill>
              </a:rPr>
              <a:t>Nakreslíme síly F</a:t>
            </a:r>
            <a:r>
              <a:rPr lang="cs-CZ" sz="2400" b="1" baseline="-25000" dirty="0" smtClean="0">
                <a:solidFill>
                  <a:srgbClr val="660066"/>
                </a:solidFill>
              </a:rPr>
              <a:t>1</a:t>
            </a:r>
            <a:r>
              <a:rPr lang="cs-CZ" sz="2400" b="1" dirty="0" smtClean="0">
                <a:solidFill>
                  <a:srgbClr val="660066"/>
                </a:solidFill>
              </a:rPr>
              <a:t>, F</a:t>
            </a:r>
            <a:r>
              <a:rPr lang="cs-CZ" sz="2400" b="1" baseline="-25000" dirty="0" smtClean="0">
                <a:solidFill>
                  <a:srgbClr val="660066"/>
                </a:solidFill>
              </a:rPr>
              <a:t>2</a:t>
            </a:r>
            <a:r>
              <a:rPr lang="cs-CZ" sz="2400" b="1" dirty="0" smtClean="0">
                <a:solidFill>
                  <a:srgbClr val="660066"/>
                </a:solidFill>
              </a:rPr>
              <a:t> ve vhodném měřítku se správným úhlem.</a:t>
            </a:r>
          </a:p>
          <a:p>
            <a:pPr marL="624078" indent="-514350">
              <a:buAutoNum type="arabicPeriod"/>
            </a:pPr>
            <a:r>
              <a:rPr lang="cs-CZ" sz="2400" b="1" dirty="0" smtClean="0">
                <a:solidFill>
                  <a:srgbClr val="660066"/>
                </a:solidFill>
              </a:rPr>
              <a:t>Z koncového bodu síly F</a:t>
            </a:r>
            <a:r>
              <a:rPr lang="cs-CZ" sz="2400" b="1" baseline="-25000" dirty="0" smtClean="0">
                <a:solidFill>
                  <a:srgbClr val="660066"/>
                </a:solidFill>
              </a:rPr>
              <a:t>1</a:t>
            </a:r>
            <a:r>
              <a:rPr lang="cs-CZ" sz="2400" b="1" dirty="0" smtClean="0">
                <a:solidFill>
                  <a:srgbClr val="660066"/>
                </a:solidFill>
              </a:rPr>
              <a:t> nakreslíme přímku rovnoběžnou s F</a:t>
            </a:r>
            <a:r>
              <a:rPr lang="cs-CZ" sz="2400" b="1" baseline="-25000" dirty="0" smtClean="0">
                <a:solidFill>
                  <a:srgbClr val="660066"/>
                </a:solidFill>
              </a:rPr>
              <a:t>2</a:t>
            </a:r>
            <a:r>
              <a:rPr lang="cs-CZ" sz="2400" b="1" dirty="0" smtClean="0">
                <a:solidFill>
                  <a:srgbClr val="660066"/>
                </a:solidFill>
              </a:rPr>
              <a:t>, z koncového bodu síly F</a:t>
            </a:r>
            <a:r>
              <a:rPr lang="cs-CZ" sz="2400" b="1" baseline="-25000" dirty="0" smtClean="0">
                <a:solidFill>
                  <a:srgbClr val="660066"/>
                </a:solidFill>
              </a:rPr>
              <a:t>2</a:t>
            </a:r>
            <a:r>
              <a:rPr lang="cs-CZ" sz="2400" b="1" dirty="0" smtClean="0">
                <a:solidFill>
                  <a:srgbClr val="660066"/>
                </a:solidFill>
              </a:rPr>
              <a:t> nakreslíme rovnoběžku s F</a:t>
            </a:r>
            <a:r>
              <a:rPr lang="cs-CZ" sz="2400" b="1" baseline="-25000" dirty="0" smtClean="0">
                <a:solidFill>
                  <a:srgbClr val="660066"/>
                </a:solidFill>
              </a:rPr>
              <a:t>1</a:t>
            </a:r>
            <a:r>
              <a:rPr lang="cs-CZ" sz="2400" b="1" dirty="0" smtClean="0">
                <a:solidFill>
                  <a:srgbClr val="660066"/>
                </a:solidFill>
              </a:rPr>
              <a:t>.</a:t>
            </a:r>
          </a:p>
          <a:p>
            <a:pPr marL="624078" indent="-514350">
              <a:buAutoNum type="arabicPeriod"/>
            </a:pPr>
            <a:r>
              <a:rPr lang="cs-CZ" sz="2400" b="1" dirty="0" smtClean="0">
                <a:solidFill>
                  <a:srgbClr val="660066"/>
                </a:solidFill>
              </a:rPr>
              <a:t>Spojíme šipkou působiště obou sil s průsečíkem sestrojených přímek. Šipka, která je úhlopříčkou rovnoběžníka, je hledaná výslednice sil F</a:t>
            </a:r>
            <a:r>
              <a:rPr lang="cs-CZ" sz="2400" b="1" baseline="-25000" dirty="0" smtClean="0">
                <a:solidFill>
                  <a:srgbClr val="660066"/>
                </a:solidFill>
              </a:rPr>
              <a:t>1</a:t>
            </a:r>
            <a:r>
              <a:rPr lang="cs-CZ" sz="2400" b="1" dirty="0" smtClean="0">
                <a:solidFill>
                  <a:srgbClr val="660066"/>
                </a:solidFill>
              </a:rPr>
              <a:t>, F</a:t>
            </a:r>
            <a:r>
              <a:rPr lang="cs-CZ" sz="2400" b="1" baseline="-25000" dirty="0" smtClean="0">
                <a:solidFill>
                  <a:srgbClr val="660066"/>
                </a:solidFill>
              </a:rPr>
              <a:t>2</a:t>
            </a:r>
            <a:r>
              <a:rPr lang="cs-CZ" sz="2400" b="1" dirty="0" smtClean="0">
                <a:solidFill>
                  <a:srgbClr val="660066"/>
                </a:solidFill>
              </a:rPr>
              <a:t>.</a:t>
            </a:r>
          </a:p>
          <a:p>
            <a:pPr marL="624078" indent="-514350">
              <a:buAutoNum type="arabicPeriod"/>
            </a:pPr>
            <a:r>
              <a:rPr lang="cs-CZ" sz="2400" b="1" dirty="0" smtClean="0">
                <a:solidFill>
                  <a:srgbClr val="660066"/>
                </a:solidFill>
              </a:rPr>
              <a:t>Na výslednici nakreslíme dílky odpovídající zvolenému měřítku a určíme velikost výslednice.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90099"/>
                </a:solidFill>
                <a:effectLst/>
              </a:rPr>
              <a:t>Skládání různoběžných sil provádíme GRAFICKY:</a:t>
            </a:r>
            <a:endParaRPr lang="cs-CZ" sz="3200" dirty="0">
              <a:solidFill>
                <a:srgbClr val="9900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500174"/>
            <a:ext cx="8229600" cy="452596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600" b="1" u="sng" dirty="0" smtClean="0">
                <a:solidFill>
                  <a:srgbClr val="FF0000"/>
                </a:solidFill>
              </a:rPr>
              <a:t>Zapište si:</a:t>
            </a:r>
          </a:p>
          <a:p>
            <a:pPr algn="ctr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Výslednicí dvou různoběžných sil se stejným působištěm je síla, kterou můžeme určit graficky jako ÚHLOPŘÍČKU rovnoběžníku vycházející ze společného působiště.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93978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0099"/>
                </a:solidFill>
                <a:effectLst/>
              </a:rPr>
              <a:t>Výslednice:</a:t>
            </a:r>
            <a:endParaRPr lang="cs-CZ" sz="3600" dirty="0">
              <a:solidFill>
                <a:srgbClr val="0000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6257940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  <a:effectLst/>
              </a:rPr>
              <a:t>Skládání různoběžných sil:</a:t>
            </a:r>
            <a:endParaRPr lang="cs-CZ" sz="3200" dirty="0">
              <a:solidFill>
                <a:schemeClr val="bg2">
                  <a:lumMod val="50000"/>
                </a:schemeClr>
              </a:solidFill>
              <a:effectLst/>
            </a:endParaRPr>
          </a:p>
        </p:txBody>
      </p:sp>
      <p:pic>
        <p:nvPicPr>
          <p:cNvPr id="4" name="Obrázek 3" descr="image032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57224" y="1813804"/>
            <a:ext cx="7081680" cy="39726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effectLst/>
              </a:rPr>
              <a:t>Ve kterém bodě bude ležet šipka výsledné síly?</a:t>
            </a:r>
            <a:br>
              <a:rPr lang="cs-CZ" sz="3200" dirty="0" smtClean="0">
                <a:solidFill>
                  <a:srgbClr val="FF0000"/>
                </a:solidFill>
                <a:effectLst/>
              </a:rPr>
            </a:br>
            <a:r>
              <a:rPr lang="cs-CZ" sz="3200" u="sng" dirty="0" smtClean="0">
                <a:solidFill>
                  <a:srgbClr val="FF0000"/>
                </a:solidFill>
                <a:effectLst/>
              </a:rPr>
              <a:t>Vyberte správné číslo:</a:t>
            </a:r>
            <a:endParaRPr lang="cs-CZ" sz="3200" u="sng" dirty="0">
              <a:solidFill>
                <a:srgbClr val="FF0000"/>
              </a:solidFill>
              <a:effectLst/>
            </a:endParaRPr>
          </a:p>
        </p:txBody>
      </p:sp>
      <p:pic>
        <p:nvPicPr>
          <p:cNvPr id="4" name="Obrázek 3" descr="sit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00495" y="2071678"/>
            <a:ext cx="4510861" cy="4405343"/>
          </a:xfrm>
          <a:prstGeom prst="rect">
            <a:avLst/>
          </a:prstGeom>
        </p:spPr>
      </p:pic>
      <p:sp>
        <p:nvSpPr>
          <p:cNvPr id="5" name="Elipsa 4"/>
          <p:cNvSpPr/>
          <p:nvPr/>
        </p:nvSpPr>
        <p:spPr>
          <a:xfrm>
            <a:off x="428596" y="2571744"/>
            <a:ext cx="1143008" cy="1071570"/>
          </a:xfrm>
          <a:prstGeom prst="ellips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071670" y="4786322"/>
            <a:ext cx="1143008" cy="1071570"/>
          </a:xfrm>
          <a:prstGeom prst="ellips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4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571472" y="4143380"/>
            <a:ext cx="1143008" cy="1071570"/>
          </a:xfrm>
          <a:prstGeom prst="ellips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3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2000232" y="3214686"/>
            <a:ext cx="1143008" cy="1071570"/>
          </a:xfrm>
          <a:prstGeom prst="ellips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2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Ve kterém bodě bude ležet šipka výsledné síly?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u="sng" dirty="0" smtClean="0">
                <a:solidFill>
                  <a:srgbClr val="0000FF"/>
                </a:solidFill>
                <a:effectLst/>
              </a:rPr>
              <a:t>Vyberte správné číslo:</a:t>
            </a:r>
            <a:endParaRPr lang="cs-CZ" sz="3200" u="sng" dirty="0">
              <a:solidFill>
                <a:srgbClr val="0000FF"/>
              </a:solidFill>
              <a:effectLst/>
            </a:endParaRPr>
          </a:p>
        </p:txBody>
      </p:sp>
      <p:pic>
        <p:nvPicPr>
          <p:cNvPr id="4" name="Obrázek 3" descr="sit2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14744" y="1928802"/>
            <a:ext cx="4501539" cy="4396240"/>
          </a:xfrm>
          <a:prstGeom prst="rect">
            <a:avLst/>
          </a:prstGeom>
        </p:spPr>
      </p:pic>
      <p:sp>
        <p:nvSpPr>
          <p:cNvPr id="5" name="Rovnoramenný trojúhelník 4"/>
          <p:cNvSpPr/>
          <p:nvPr/>
        </p:nvSpPr>
        <p:spPr>
          <a:xfrm>
            <a:off x="428596" y="2357430"/>
            <a:ext cx="1143008" cy="1357322"/>
          </a:xfrm>
          <a:prstGeom prst="triangl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6" name="Rovnoramenný trojúhelník 5"/>
          <p:cNvSpPr/>
          <p:nvPr/>
        </p:nvSpPr>
        <p:spPr>
          <a:xfrm>
            <a:off x="2143108" y="2071678"/>
            <a:ext cx="1143008" cy="1357322"/>
          </a:xfrm>
          <a:prstGeom prst="triangl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2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7" name="Rovnoramenný trojúhelník 6"/>
          <p:cNvSpPr/>
          <p:nvPr/>
        </p:nvSpPr>
        <p:spPr>
          <a:xfrm>
            <a:off x="1857356" y="3643314"/>
            <a:ext cx="1143008" cy="1357322"/>
          </a:xfrm>
          <a:prstGeom prst="triangl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3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>
            <a:off x="357158" y="4357694"/>
            <a:ext cx="1143008" cy="1357322"/>
          </a:xfrm>
          <a:prstGeom prst="triangl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4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  <p:bldP spid="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6600"/>
                </a:solidFill>
                <a:effectLst/>
              </a:rPr>
              <a:t>Která dvojice sil bude mít největší VÝSLEDNICI?</a:t>
            </a:r>
            <a:br>
              <a:rPr lang="cs-CZ" sz="3200" dirty="0" smtClean="0">
                <a:solidFill>
                  <a:srgbClr val="006600"/>
                </a:solidFill>
                <a:effectLst/>
              </a:rPr>
            </a:br>
            <a:r>
              <a:rPr lang="cs-CZ" sz="3200" u="sng" dirty="0" smtClean="0">
                <a:solidFill>
                  <a:srgbClr val="006600"/>
                </a:solidFill>
                <a:effectLst/>
              </a:rPr>
              <a:t>Vyberte správnou dvojici:</a:t>
            </a:r>
            <a:endParaRPr lang="cs-CZ" sz="3200" u="sng" dirty="0">
              <a:solidFill>
                <a:srgbClr val="006600"/>
              </a:solidFill>
              <a:effectLst/>
            </a:endParaRPr>
          </a:p>
        </p:txBody>
      </p:sp>
      <p:pic>
        <p:nvPicPr>
          <p:cNvPr id="4" name="Obrázek 3" descr="odhadni_velikost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80874" y="2786058"/>
            <a:ext cx="5569686" cy="3338818"/>
          </a:xfrm>
          <a:prstGeom prst="rect">
            <a:avLst/>
          </a:prstGeom>
        </p:spPr>
      </p:pic>
      <p:sp>
        <p:nvSpPr>
          <p:cNvPr id="5" name="Pravidelný pětiúhelník 4"/>
          <p:cNvSpPr/>
          <p:nvPr/>
        </p:nvSpPr>
        <p:spPr>
          <a:xfrm>
            <a:off x="214282" y="2428868"/>
            <a:ext cx="1000132" cy="1000132"/>
          </a:xfrm>
          <a:prstGeom prst="pentagon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6" name="Pravidelný pětiúhelník 5"/>
          <p:cNvSpPr/>
          <p:nvPr/>
        </p:nvSpPr>
        <p:spPr>
          <a:xfrm>
            <a:off x="1428728" y="2428868"/>
            <a:ext cx="1000132" cy="1000132"/>
          </a:xfrm>
          <a:prstGeom prst="pentagon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2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7" name="Pravidelný pětiúhelník 6"/>
          <p:cNvSpPr/>
          <p:nvPr/>
        </p:nvSpPr>
        <p:spPr>
          <a:xfrm>
            <a:off x="1428728" y="4929198"/>
            <a:ext cx="1000132" cy="1000132"/>
          </a:xfrm>
          <a:prstGeom prst="pentagon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4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8" name="Pravidelný pětiúhelník 7"/>
          <p:cNvSpPr/>
          <p:nvPr/>
        </p:nvSpPr>
        <p:spPr>
          <a:xfrm>
            <a:off x="285720" y="3786190"/>
            <a:ext cx="1000132" cy="1000132"/>
          </a:xfrm>
          <a:prstGeom prst="pentagon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3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000232" y="2643182"/>
            <a:ext cx="5143536" cy="3435547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000" b="1" u="sng" dirty="0" smtClean="0">
                <a:solidFill>
                  <a:srgbClr val="FF0000"/>
                </a:solidFill>
              </a:rPr>
              <a:t>Správná odpověď: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Výslednice je stejně velká jako obě skládané síly</a:t>
            </a:r>
            <a:r>
              <a:rPr lang="cs-CZ" sz="3600" b="1" dirty="0" smtClean="0">
                <a:solidFill>
                  <a:srgbClr val="FF0000"/>
                </a:solidFill>
              </a:rPr>
              <a:t>.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8544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800000"/>
                </a:solidFill>
                <a:effectLst/>
              </a:rPr>
              <a:t>Odpovězte na otázku:</a:t>
            </a:r>
            <a:r>
              <a:rPr lang="cs-CZ" sz="3200" dirty="0" smtClean="0">
                <a:solidFill>
                  <a:srgbClr val="80000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800000"/>
                </a:solidFill>
                <a:effectLst/>
              </a:rPr>
            </a:br>
            <a:r>
              <a:rPr lang="cs-CZ" sz="3200" dirty="0" smtClean="0">
                <a:solidFill>
                  <a:srgbClr val="800000"/>
                </a:solidFill>
                <a:effectLst/>
              </a:rPr>
              <a:t>Určete výslednici dvou stejně velkých sil, které svírají úhel 120</a:t>
            </a:r>
            <a:r>
              <a:rPr lang="cs-CZ" sz="3200" dirty="0" smtClean="0">
                <a:solidFill>
                  <a:srgbClr val="800000"/>
                </a:solidFill>
                <a:effectLst/>
                <a:latin typeface="Arial"/>
                <a:cs typeface="Arial"/>
              </a:rPr>
              <a:t>°. </a:t>
            </a:r>
            <a:br>
              <a:rPr lang="cs-CZ" sz="3200" dirty="0" smtClean="0">
                <a:solidFill>
                  <a:srgbClr val="800000"/>
                </a:solidFill>
                <a:effectLst/>
                <a:latin typeface="Arial"/>
                <a:cs typeface="Arial"/>
              </a:rPr>
            </a:br>
            <a:r>
              <a:rPr lang="cs-CZ" sz="3200" dirty="0" smtClean="0">
                <a:solidFill>
                  <a:srgbClr val="800000"/>
                </a:solidFill>
                <a:effectLst/>
                <a:latin typeface="Arial"/>
                <a:cs typeface="Arial"/>
              </a:rPr>
              <a:t>Jak je tato výslednice velká?</a:t>
            </a:r>
            <a:endParaRPr lang="cs-CZ" sz="3200" dirty="0">
              <a:solidFill>
                <a:srgbClr val="80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357562"/>
            <a:ext cx="8229600" cy="2649729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b="1" u="sng" dirty="0" smtClean="0">
                <a:solidFill>
                  <a:srgbClr val="FF0000"/>
                </a:solidFill>
              </a:rPr>
              <a:t>Správná odpověď:</a:t>
            </a:r>
          </a:p>
          <a:p>
            <a:pPr algn="ctr">
              <a:buNone/>
            </a:pPr>
            <a:r>
              <a:rPr lang="cs-CZ" sz="5400" b="1" dirty="0" smtClean="0">
                <a:solidFill>
                  <a:srgbClr val="FF0000"/>
                </a:solidFill>
              </a:rPr>
              <a:t>VĚTŠÍ NEŽ 120</a:t>
            </a:r>
            <a:r>
              <a:rPr lang="cs-CZ" sz="5400" b="1" dirty="0" smtClean="0">
                <a:solidFill>
                  <a:srgbClr val="FF0000"/>
                </a:solidFill>
                <a:latin typeface="Arial"/>
                <a:cs typeface="Arial"/>
              </a:rPr>
              <a:t>°.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97172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0000CC"/>
                </a:solidFill>
                <a:effectLst/>
              </a:rPr>
              <a:t>Odpovězte na otázku:</a:t>
            </a:r>
            <a:r>
              <a:rPr lang="cs-CZ" sz="3200" dirty="0" smtClean="0">
                <a:solidFill>
                  <a:srgbClr val="0000CC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00CC"/>
                </a:solidFill>
                <a:effectLst/>
              </a:rPr>
            </a:br>
            <a:r>
              <a:rPr lang="cs-CZ" sz="3200" dirty="0" smtClean="0">
                <a:solidFill>
                  <a:srgbClr val="0000CC"/>
                </a:solidFill>
                <a:effectLst/>
              </a:rPr>
              <a:t>Jaký úhel musí svírat dvě stejně velké síly, aby jejich výslednice byla MENŠÍ než každá ze sil?</a:t>
            </a:r>
            <a:endParaRPr lang="cs-CZ" sz="3200" dirty="0">
              <a:solidFill>
                <a:srgbClr val="0000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00718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Tesař J., Jáchim F., Fyzika 2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Rauner K., Havel V., a kol., Fyzika 7 pro ZŠ a víceletá gymnázia, Nakladatelství Fraus 2005.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  <a:hlinkClick r:id="rId2"/>
              </a:rPr>
              <a:t>www.office.</a:t>
            </a:r>
            <a:r>
              <a:rPr lang="cs-CZ" sz="1400" b="1" dirty="0" err="1" smtClean="0">
                <a:solidFill>
                  <a:srgbClr val="00B050"/>
                </a:solidFill>
                <a:hlinkClick r:id="rId2"/>
              </a:rPr>
              <a:t>microsoft.com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smtClean="0">
                <a:solidFill>
                  <a:srgbClr val="00B050"/>
                </a:solidFill>
                <a:hlinkClick r:id="rId3"/>
              </a:rPr>
              <a:t>http</a:t>
            </a:r>
            <a:r>
              <a:rPr lang="en-US" sz="1400" b="1" dirty="0" smtClean="0">
                <a:solidFill>
                  <a:srgbClr val="00B050"/>
                </a:solidFill>
                <a:hlinkClick r:id="rId3"/>
              </a:rPr>
              <a:t>://www.ajprodukty.cz/Archive/ASE/ProductArchive/142381/142381_1_0.jpg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:2013-03-18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4"/>
              </a:rPr>
              <a:t>http://www.tyden.cz/obrazek/42-17478235%5B1%5D-49788ffaca853_275x183.jpg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:2013-03-18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5"/>
              </a:rPr>
              <a:t>http://www.agromachinery.cz/domain/agromachinery-s0/files/texty/xcelsior.jpg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:2013-03-18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6"/>
              </a:rPr>
              <a:t>http://upload.wikimedia.org/wikipedia/commons/9/92/Mravenci_nesou_housenku.jpg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:2013-03-18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7"/>
              </a:rPr>
              <a:t>http://www.navodarsekim.wz.cz/testy/fyzika/7/pictures/1_pohyb_a_sila/1_12/odhadni_velikost.png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:2013-03-18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8"/>
              </a:rPr>
              <a:t>http://www.navodarsekim.wz.cz/testy/fyzika/7/pictures/1_pohyb_a_sila/1_12/sit1.png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:2013-03-18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9"/>
              </a:rPr>
              <a:t>http://www.navodarsekim.wz.cz/testy/fyzika/7/pictures/1_pohyb_a_sila/1_12/sit2.png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:2013-03-18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10"/>
              </a:rPr>
              <a:t>http://fyzika.jreichl.com/data/Skladanisil_doplnek_soubory/image032.png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:2013-03-18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sz="16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85728"/>
            <a:ext cx="4114800" cy="58259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792869"/>
          </a:xfrm>
        </p:spPr>
        <p:txBody>
          <a:bodyPr>
            <a:normAutofit lnSpcReduction="10000"/>
          </a:bodyPr>
          <a:lstStyle/>
          <a:p>
            <a:pPr marL="566928" lvl="0" indent="-457200">
              <a:spcBef>
                <a:spcPts val="400"/>
              </a:spcBef>
              <a:buClr>
                <a:schemeClr val="accent1"/>
              </a:buClr>
              <a:buSzPct val="68000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Materiál </a:t>
            </a:r>
            <a:r>
              <a:rPr lang="cs-CZ" sz="2400" b="1" dirty="0">
                <a:solidFill>
                  <a:srgbClr val="00B0F0"/>
                </a:solidFill>
              </a:rPr>
              <a:t>je určen pro žáky 6. ročníku. </a:t>
            </a:r>
            <a:endParaRPr lang="cs-CZ" sz="2400" b="1" dirty="0" smtClean="0">
              <a:solidFill>
                <a:srgbClr val="00B0F0"/>
              </a:solidFill>
            </a:endParaRPr>
          </a:p>
          <a:p>
            <a:pPr marL="566928" lvl="0" indent="-457200">
              <a:spcBef>
                <a:spcPts val="400"/>
              </a:spcBef>
              <a:buClr>
                <a:schemeClr val="accent1"/>
              </a:buClr>
              <a:buSzPct val="68000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Prezentace </a:t>
            </a:r>
            <a:r>
              <a:rPr lang="cs-CZ" sz="2400" b="1" dirty="0">
                <a:solidFill>
                  <a:srgbClr val="00B0F0"/>
                </a:solidFill>
              </a:rPr>
              <a:t>slouží k rozšíření  učiva o síle jako odvozené fyzikální </a:t>
            </a:r>
            <a:r>
              <a:rPr lang="cs-CZ" sz="2400" b="1" dirty="0" smtClean="0">
                <a:solidFill>
                  <a:srgbClr val="00B0F0"/>
                </a:solidFill>
              </a:rPr>
              <a:t>veličině.  </a:t>
            </a:r>
          </a:p>
          <a:p>
            <a:pPr marL="566928" lvl="0" indent="-457200">
              <a:spcBef>
                <a:spcPts val="400"/>
              </a:spcBef>
              <a:buClr>
                <a:schemeClr val="accent1"/>
              </a:buClr>
              <a:buSzPct val="68000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Žák </a:t>
            </a:r>
            <a:r>
              <a:rPr lang="cs-CZ" sz="2400" b="1" dirty="0">
                <a:solidFill>
                  <a:srgbClr val="00B0F0"/>
                </a:solidFill>
              </a:rPr>
              <a:t>si zopakuje skládání rovnoběžných sil. </a:t>
            </a:r>
            <a:endParaRPr lang="cs-CZ" sz="2400" b="1" dirty="0" smtClean="0">
              <a:solidFill>
                <a:srgbClr val="00B0F0"/>
              </a:solidFill>
            </a:endParaRPr>
          </a:p>
          <a:p>
            <a:pPr marL="566928" lvl="0" indent="-457200">
              <a:spcBef>
                <a:spcPts val="400"/>
              </a:spcBef>
              <a:buClr>
                <a:schemeClr val="accent1"/>
              </a:buClr>
              <a:buSzPct val="68000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Žák odpovídá na otázky, řeší úlohy, vybírá </a:t>
            </a:r>
            <a:r>
              <a:rPr lang="cs-CZ" sz="2400" b="1" smtClean="0">
                <a:solidFill>
                  <a:srgbClr val="00B0F0"/>
                </a:solidFill>
              </a:rPr>
              <a:t>správné odpovědi.</a:t>
            </a:r>
            <a:endParaRPr lang="cs-CZ" sz="2400" b="1" dirty="0" smtClean="0">
              <a:solidFill>
                <a:srgbClr val="00B0F0"/>
              </a:solidFill>
            </a:endParaRPr>
          </a:p>
          <a:p>
            <a:pPr marL="566928" lvl="0" indent="-457200">
              <a:spcBef>
                <a:spcPts val="400"/>
              </a:spcBef>
              <a:buClr>
                <a:schemeClr val="accent1"/>
              </a:buClr>
              <a:buSzPct val="68000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Úlohy slouží k zopakování učiva o skládání rovnoběžných sil.</a:t>
            </a:r>
          </a:p>
          <a:p>
            <a:pPr marL="566928" lvl="0" indent="-457200">
              <a:spcBef>
                <a:spcPts val="400"/>
              </a:spcBef>
              <a:buClr>
                <a:schemeClr val="accent1"/>
              </a:buClr>
              <a:buSzPct val="68000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Žák umí graficky i výpočtem skládat rovnoběžné síly.</a:t>
            </a:r>
          </a:p>
          <a:p>
            <a:pPr marL="566928" lvl="0" indent="-457200">
              <a:spcBef>
                <a:spcPts val="400"/>
              </a:spcBef>
              <a:buClr>
                <a:schemeClr val="accent1"/>
              </a:buClr>
              <a:buSzPct val="68000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Žák se naučí nalézt výslednici sil, které působí na různých rovnoběžných nositelkách.</a:t>
            </a:r>
          </a:p>
          <a:p>
            <a:pPr marL="566928" lvl="0" indent="-457200">
              <a:spcBef>
                <a:spcPts val="400"/>
              </a:spcBef>
              <a:buClr>
                <a:schemeClr val="accent1"/>
              </a:buClr>
              <a:buSzPct val="68000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Žák </a:t>
            </a:r>
            <a:r>
              <a:rPr lang="cs-CZ" sz="2400" b="1" dirty="0">
                <a:solidFill>
                  <a:srgbClr val="00B0F0"/>
                </a:solidFill>
              </a:rPr>
              <a:t>se naučí skládat různoběžné síly.</a:t>
            </a:r>
          </a:p>
          <a:p>
            <a:pPr>
              <a:buNone/>
            </a:pPr>
            <a:endParaRPr lang="cs-CZ" sz="24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796908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Metodika prezentace: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302</TotalTime>
  <Words>587</Words>
  <Application>Microsoft Office PowerPoint</Application>
  <PresentationFormat>Předvádění na obrazovce (4:3)</PresentationFormat>
  <Paragraphs>89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Shluk</vt:lpstr>
      <vt:lpstr>Snímek 1</vt:lpstr>
      <vt:lpstr>Vyřešte úlohu: 1. Jak velká bude výslednice rovnoběžných sil působících opačným směrem, je-li jedna síla 20,3 N a druhá 14,7 N? Vyberte správný údaj:</vt:lpstr>
      <vt:lpstr>2. K tažení kamene na pyramidu bylo třeba síly 100 KN.  Kolik lidí muselo táhnout kámen, jestliže každý člověk vyvinul sílu 500 N? Vyberte správný údaj (ověřte výpočtem): </vt:lpstr>
      <vt:lpstr>3. Dědeček jel se třemi dětmi na výlet autem. Zaparkoval pod hradem a společně se vydali na prohlídku. Když se vrátili, nešlo auto nastartovat, protože dědeček zapomněl zhasnout světla a baterie se vybila.  K roztlačení auta je třeba síly alespoň 800 N.  Děti jsou schopny vyvinout síly 400 N, 300 N a 200 N. Dokážou roztlačit auto, nebo musí požádat ještě někoho dalšího? Vyberte správnou odpověď (ověřte výpočtem): </vt:lpstr>
      <vt:lpstr> 4. Na věšáku visí sako s hmotností 1,5 kg              a v jeho kapse je peněženka s hmotností                  0,2 kg.  Jaká síla působí na věšák? Vyberte správný údaj (ověřte výpočtem): </vt:lpstr>
      <vt:lpstr> Vyřešte úlohu: 5. Pavel zdvihá kbelík silou 70 N.  Jakou silou mu musí pomoci Radek, aby společně zvedli kbelík s hmotností 12 kg?  </vt:lpstr>
      <vt:lpstr> Odpovězte na otázky: 6. Při přetahování lanem táhlo družstvo červených silou 1200 N, družstvo modrých silou 1450 N. Jaká byla výsledná síla? Které družstvo vyhrálo?</vt:lpstr>
      <vt:lpstr>7. Traktor táhne pluh se šesti radlicemi. Každá radlice musí být při orbě tažena silou 2,5 kN. Jakou tažnou sílu musí mít traktor, aby utáhl pluh? Vyberte správný údaj (ověřte výpočtem):</vt:lpstr>
      <vt:lpstr>Snímek 9</vt:lpstr>
      <vt:lpstr>Vyřešte úlohu: 8. Na hladkém stole leží dva hranoly spojené provázkem.  Na pravý hranol působí síla 2,8 N směrem vpravo.  Na levý působí síla 1,9 N směrem vlevo. Jaká je výsledná síla? Kterým směrem působí? Nakreslete síly a jejich výslednici ve vhodném měřítku. </vt:lpstr>
      <vt:lpstr>Snímek 11</vt:lpstr>
      <vt:lpstr>Pozorovali jste již někdy mravence při práci? Táhnou-li mravenci do mraveniště třeba housenku, netáhnou všichni v jednom směru.</vt:lpstr>
      <vt:lpstr>Skládání různoběžných sil provádíme GRAFICKY:</vt:lpstr>
      <vt:lpstr>Výslednice:</vt:lpstr>
      <vt:lpstr>Skládání různoběžných sil:</vt:lpstr>
      <vt:lpstr>Ve kterém bodě bude ležet šipka výsledné síly? Vyberte správné číslo:</vt:lpstr>
      <vt:lpstr>Ve kterém bodě bude ležet šipka výsledné síly? Vyberte správné číslo:</vt:lpstr>
      <vt:lpstr>Která dvojice sil bude mít největší VÝSLEDNICI? Vyberte správnou dvojici:</vt:lpstr>
      <vt:lpstr>Odpovězte na otázku: Určete výslednici dvou stejně velkých sil, které svírají úhel 120°.  Jak je tato výslednice velká?</vt:lpstr>
      <vt:lpstr>Odpovězte na otázku: Jaký úhel musí svírat dvě stejně velké síly, aby jejich výslednice byla MENŠÍ než každá ze sil?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25</cp:revision>
  <dcterms:created xsi:type="dcterms:W3CDTF">2013-02-18T14:51:41Z</dcterms:created>
  <dcterms:modified xsi:type="dcterms:W3CDTF">2013-02-23T15:17:05Z</dcterms:modified>
</cp:coreProperties>
</file>