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0" r:id="rId3"/>
    <p:sldId id="261" r:id="rId4"/>
    <p:sldId id="262" r:id="rId5"/>
    <p:sldId id="259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57" r:id="rId18"/>
    <p:sldId id="258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66"/>
    <a:srgbClr val="CCFFFF"/>
    <a:srgbClr val="FFFFCC"/>
    <a:srgbClr val="D60093"/>
    <a:srgbClr val="000099"/>
    <a:srgbClr val="0000FF"/>
    <a:srgbClr val="CC0099"/>
    <a:srgbClr val="008000"/>
    <a:srgbClr val="800000"/>
    <a:srgbClr val="80008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 dirty="0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E94A2E6B-4FD4-4F1B-B0EB-85A887A8C10B}" type="datetimeFigureOut">
              <a:rPr lang="cs-CZ" smtClean="0"/>
              <a:pPr/>
              <a:t>21.2.2013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3E487A7C-6AAF-4680-99B9-9F8519A2FFE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94A2E6B-4FD4-4F1B-B0EB-85A887A8C10B}" type="datetimeFigureOut">
              <a:rPr lang="cs-CZ" smtClean="0"/>
              <a:pPr/>
              <a:t>21.2.2013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E487A7C-6AAF-4680-99B9-9F8519A2FFEA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94A2E6B-4FD4-4F1B-B0EB-85A887A8C10B}" type="datetimeFigureOut">
              <a:rPr lang="cs-CZ" smtClean="0"/>
              <a:pPr/>
              <a:t>21.2.2013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E487A7C-6AAF-4680-99B9-9F8519A2FFEA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94A2E6B-4FD4-4F1B-B0EB-85A887A8C10B}" type="datetimeFigureOut">
              <a:rPr lang="cs-CZ" smtClean="0"/>
              <a:pPr/>
              <a:t>21.2.2013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E487A7C-6AAF-4680-99B9-9F8519A2FFEA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94A2E6B-4FD4-4F1B-B0EB-85A887A8C10B}" type="datetimeFigureOut">
              <a:rPr lang="cs-CZ" smtClean="0"/>
              <a:pPr/>
              <a:t>21.2.2013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E487A7C-6AAF-4680-99B9-9F8519A2FFE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94A2E6B-4FD4-4F1B-B0EB-85A887A8C10B}" type="datetimeFigureOut">
              <a:rPr lang="cs-CZ" smtClean="0"/>
              <a:pPr/>
              <a:t>21.2.2013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E487A7C-6AAF-4680-99B9-9F8519A2FFEA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94A2E6B-4FD4-4F1B-B0EB-85A887A8C10B}" type="datetimeFigureOut">
              <a:rPr lang="cs-CZ" smtClean="0"/>
              <a:pPr/>
              <a:t>21.2.2013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E487A7C-6AAF-4680-99B9-9F8519A2FFE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E94A2E6B-4FD4-4F1B-B0EB-85A887A8C10B}" type="datetimeFigureOut">
              <a:rPr lang="cs-CZ" smtClean="0"/>
              <a:pPr/>
              <a:t>21.2.2013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E487A7C-6AAF-4680-99B9-9F8519A2FFE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E94A2E6B-4FD4-4F1B-B0EB-85A887A8C10B}" type="datetimeFigureOut">
              <a:rPr lang="cs-CZ" smtClean="0"/>
              <a:pPr/>
              <a:t>21.2.2013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3E487A7C-6AAF-4680-99B9-9F8519A2FFEA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94A2E6B-4FD4-4F1B-B0EB-85A887A8C10B}" type="datetimeFigureOut">
              <a:rPr lang="cs-CZ" smtClean="0"/>
              <a:pPr/>
              <a:t>21.2.2013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E487A7C-6AAF-4680-99B9-9F8519A2FFE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94A2E6B-4FD4-4F1B-B0EB-85A887A8C10B}" type="datetimeFigureOut">
              <a:rPr lang="cs-CZ" smtClean="0"/>
              <a:pPr/>
              <a:t>21.2.2013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E487A7C-6AAF-4680-99B9-9F8519A2FFE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E94A2E6B-4FD4-4F1B-B0EB-85A887A8C10B}" type="datetimeFigureOut">
              <a:rPr lang="cs-CZ" smtClean="0"/>
              <a:pPr/>
              <a:t>21.2.2013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3E487A7C-6AAF-4680-99B9-9F8519A2FFE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ucebnipomucky.net/deploy/img/products/2758/tn_2758.jpg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1"/>
          <p:cNvSpPr txBox="1">
            <a:spLocks/>
          </p:cNvSpPr>
          <p:nvPr/>
        </p:nvSpPr>
        <p:spPr>
          <a:xfrm>
            <a:off x="357158" y="4500570"/>
            <a:ext cx="7553430" cy="142876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65760" marR="0" lvl="0" indent="-256032" algn="just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</a:t>
            </a:r>
            <a:r>
              <a:rPr kumimoji="0" lang="cs-CZ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</a:t>
            </a: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lang="cs-CZ" b="1" noProof="0" dirty="0" smtClean="0">
                <a:solidFill>
                  <a:srgbClr val="00B0F0"/>
                </a:solidFill>
              </a:rPr>
              <a:t>Materiál je určen pro žáky 6. ročníku. Prezentace slouží k zopakování </a:t>
            </a:r>
            <a:r>
              <a:rPr lang="cs-CZ" b="1" dirty="0" smtClean="0">
                <a:solidFill>
                  <a:srgbClr val="00B0F0"/>
                </a:solidFill>
              </a:rPr>
              <a:t>učiva o skládání rovnoběžných a různoběžných sil.</a:t>
            </a:r>
            <a:r>
              <a:rPr lang="cs-CZ" b="1" dirty="0">
                <a:solidFill>
                  <a:srgbClr val="00B0F0"/>
                </a:solidFill>
              </a:rPr>
              <a:t> </a:t>
            </a:r>
            <a:r>
              <a:rPr lang="cs-CZ" b="1" dirty="0" smtClean="0">
                <a:solidFill>
                  <a:srgbClr val="00B0F0"/>
                </a:solidFill>
              </a:rPr>
              <a:t>Žák řeší úlohy na skládání sil, odpovídá na otázky, doplňuje text, vybírá správná řešení.</a:t>
            </a:r>
            <a:endParaRPr lang="cs-CZ" b="1" noProof="0" dirty="0" smtClean="0">
              <a:solidFill>
                <a:srgbClr val="00B0F0"/>
              </a:solidFill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642910" y="3357562"/>
            <a:ext cx="7572428" cy="1000132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b="1" dirty="0" smtClean="0"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Skládání rovnoběžných a různoběžných sil-souhrnná cvičení  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071670" y="500042"/>
            <a:ext cx="685804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03/2013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r>
              <a:rPr lang="cs-CZ" smtClean="0">
                <a:solidFill>
                  <a:srgbClr val="002060"/>
                </a:solidFill>
              </a:rPr>
              <a:t/>
            </a:r>
            <a:br>
              <a:rPr lang="cs-CZ" smtClean="0">
                <a:solidFill>
                  <a:srgbClr val="002060"/>
                </a:solidFill>
              </a:rPr>
            </a:br>
            <a:r>
              <a:rPr lang="cs-CZ" b="1" smtClean="0">
                <a:solidFill>
                  <a:srgbClr val="002060"/>
                </a:solidFill>
              </a:rPr>
              <a:t>VY_32_INOVACE_FY.6.A.20_skladani_rovnobeznych_a_ruznobeznych_sil</a:t>
            </a:r>
            <a:r>
              <a:rPr lang="cs-CZ" b="1" dirty="0" smtClean="0">
                <a:solidFill>
                  <a:srgbClr val="002060"/>
                </a:solidFill>
              </a:rPr>
              <a:t>_-_souhrnna_cviceni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7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428604"/>
            <a:ext cx="1811936" cy="17281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440114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00FF"/>
                </a:solidFill>
                <a:effectLst/>
              </a:rPr>
              <a:t>1. Kolika gramové závaží bychom zvedli na vynaložení síly přibližně JEDEN NEWTON?</a:t>
            </a:r>
            <a:br>
              <a:rPr lang="cs-CZ" sz="3600" dirty="0" smtClean="0">
                <a:solidFill>
                  <a:srgbClr val="0000FF"/>
                </a:solidFill>
                <a:effectLst/>
              </a:rPr>
            </a:br>
            <a:r>
              <a:rPr lang="cs-CZ" sz="3600" u="sng" dirty="0" smtClean="0">
                <a:solidFill>
                  <a:srgbClr val="0000FF"/>
                </a:solidFill>
                <a:effectLst/>
              </a:rPr>
              <a:t>Vyberte správný údaj:</a:t>
            </a:r>
            <a:endParaRPr lang="cs-CZ" sz="3600" u="sng" dirty="0">
              <a:solidFill>
                <a:srgbClr val="0000FF"/>
              </a:solidFill>
              <a:effectLst/>
            </a:endParaRPr>
          </a:p>
        </p:txBody>
      </p:sp>
      <p:sp>
        <p:nvSpPr>
          <p:cNvPr id="4" name="Elipsa 3"/>
          <p:cNvSpPr/>
          <p:nvPr/>
        </p:nvSpPr>
        <p:spPr>
          <a:xfrm>
            <a:off x="571472" y="4000504"/>
            <a:ext cx="2143140" cy="2071702"/>
          </a:xfrm>
          <a:prstGeom prst="ellipse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000099"/>
                </a:solidFill>
              </a:rPr>
              <a:t>100g</a:t>
            </a:r>
            <a:endParaRPr lang="cs-CZ" sz="4400" b="1" dirty="0">
              <a:solidFill>
                <a:srgbClr val="000099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6000760" y="4071942"/>
            <a:ext cx="2143140" cy="2071702"/>
          </a:xfrm>
          <a:prstGeom prst="ellipse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000099"/>
                </a:solidFill>
              </a:rPr>
              <a:t>500g</a:t>
            </a:r>
            <a:endParaRPr lang="cs-CZ" sz="4400" b="1" dirty="0">
              <a:solidFill>
                <a:srgbClr val="000099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3286116" y="4143380"/>
            <a:ext cx="2143140" cy="2071702"/>
          </a:xfrm>
          <a:prstGeom prst="ellipse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0099"/>
                </a:solidFill>
              </a:rPr>
              <a:t>1000g</a:t>
            </a:r>
            <a:endParaRPr lang="cs-CZ" sz="3600" b="1" dirty="0">
              <a:solidFill>
                <a:srgbClr val="00009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439982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800000"/>
                </a:solidFill>
                <a:effectLst/>
              </a:rPr>
              <a:t>2. Vyberte další používané jednotky síly a řekněte jejich název a vysvětlete převod na newtony.</a:t>
            </a:r>
            <a:br>
              <a:rPr lang="cs-CZ" sz="3200" dirty="0" smtClean="0">
                <a:solidFill>
                  <a:srgbClr val="800000"/>
                </a:solidFill>
                <a:effectLst/>
              </a:rPr>
            </a:br>
            <a:r>
              <a:rPr lang="cs-CZ" sz="3200" u="sng" dirty="0" smtClean="0">
                <a:solidFill>
                  <a:srgbClr val="800000"/>
                </a:solidFill>
                <a:effectLst/>
              </a:rPr>
              <a:t>Vyberte správné odpovědi (najděte chybu):</a:t>
            </a:r>
            <a:r>
              <a:rPr lang="cs-CZ" sz="3200" dirty="0" smtClean="0">
                <a:solidFill>
                  <a:srgbClr val="800000"/>
                </a:solidFill>
                <a:effectLst/>
              </a:rPr>
              <a:t/>
            </a:r>
            <a:br>
              <a:rPr lang="cs-CZ" sz="3200" dirty="0" smtClean="0">
                <a:solidFill>
                  <a:srgbClr val="800000"/>
                </a:solidFill>
                <a:effectLst/>
              </a:rPr>
            </a:br>
            <a:endParaRPr lang="cs-CZ" sz="3200" dirty="0">
              <a:solidFill>
                <a:srgbClr val="800000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1142976" y="2357430"/>
            <a:ext cx="3143272" cy="1714512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mN</a:t>
            </a:r>
          </a:p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(milinewton)</a:t>
            </a:r>
          </a:p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1mN=0,001N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929190" y="4357694"/>
            <a:ext cx="3143272" cy="1714512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FF0000"/>
                </a:solidFill>
              </a:rPr>
              <a:t>k</a:t>
            </a:r>
            <a:r>
              <a:rPr lang="cs-CZ" sz="2800" b="1" dirty="0" smtClean="0">
                <a:solidFill>
                  <a:srgbClr val="FF0000"/>
                </a:solidFill>
              </a:rPr>
              <a:t>N</a:t>
            </a:r>
          </a:p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(kilonewton)</a:t>
            </a:r>
          </a:p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1kN=1000 N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857752" y="2357430"/>
            <a:ext cx="3143272" cy="1714512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mN</a:t>
            </a:r>
          </a:p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(meganewton)</a:t>
            </a:r>
          </a:p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1mN=100 N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1214414" y="4357694"/>
            <a:ext cx="3143272" cy="1714512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FF0000"/>
                </a:solidFill>
              </a:rPr>
              <a:t>M</a:t>
            </a:r>
            <a:r>
              <a:rPr lang="cs-CZ" sz="2800" b="1" dirty="0" smtClean="0">
                <a:solidFill>
                  <a:srgbClr val="FF0000"/>
                </a:solidFill>
              </a:rPr>
              <a:t>N</a:t>
            </a:r>
          </a:p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(meganewton)</a:t>
            </a:r>
          </a:p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1MN=1milion N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2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7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654296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CC00CC"/>
                </a:solidFill>
                <a:effectLst/>
              </a:rPr>
              <a:t>3. Jak nazýváme bod, ve kterém síla působí?</a:t>
            </a:r>
            <a:br>
              <a:rPr lang="cs-CZ" sz="3600" dirty="0" smtClean="0">
                <a:solidFill>
                  <a:srgbClr val="CC00CC"/>
                </a:solidFill>
                <a:effectLst/>
              </a:rPr>
            </a:br>
            <a:r>
              <a:rPr lang="cs-CZ" sz="3600" u="sng" dirty="0" smtClean="0">
                <a:solidFill>
                  <a:srgbClr val="CC00CC"/>
                </a:solidFill>
                <a:effectLst/>
              </a:rPr>
              <a:t>Vyberte správný název:</a:t>
            </a:r>
            <a:endParaRPr lang="cs-CZ" sz="3600" u="sng" dirty="0">
              <a:solidFill>
                <a:srgbClr val="CC00CC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428596" y="3357562"/>
            <a:ext cx="3643338" cy="1071570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660066"/>
                </a:solidFill>
              </a:rPr>
              <a:t>siloviště</a:t>
            </a:r>
            <a:endParaRPr lang="cs-CZ" sz="3600" b="1" dirty="0">
              <a:solidFill>
                <a:srgbClr val="660066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572000" y="4714884"/>
            <a:ext cx="3643338" cy="1071570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660066"/>
                </a:solidFill>
              </a:rPr>
              <a:t>bodoviště</a:t>
            </a:r>
            <a:endParaRPr lang="cs-CZ" sz="3600" b="1" dirty="0">
              <a:solidFill>
                <a:srgbClr val="660066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500562" y="3357562"/>
            <a:ext cx="3643338" cy="1071570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660066"/>
                </a:solidFill>
              </a:rPr>
              <a:t>směroviště</a:t>
            </a:r>
            <a:endParaRPr lang="cs-CZ" sz="3600" b="1" dirty="0">
              <a:solidFill>
                <a:srgbClr val="660066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428596" y="4714884"/>
            <a:ext cx="3643338" cy="1071570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660066"/>
                </a:solidFill>
              </a:rPr>
              <a:t>působiště</a:t>
            </a:r>
            <a:endParaRPr lang="cs-CZ" sz="3600" b="1" dirty="0">
              <a:solidFill>
                <a:srgbClr val="66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>
                                      <p:cBhvr override="childStyle"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>
                                      <p:cBhvr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>
                                      <p:cBhvr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1135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7030A0"/>
                </a:solidFill>
                <a:effectLst/>
              </a:rPr>
              <a:t> 4. U jakého skládání sil je výslednice dána součtem sil?</a:t>
            </a:r>
            <a:br>
              <a:rPr lang="cs-CZ" sz="3200" dirty="0" smtClean="0">
                <a:solidFill>
                  <a:srgbClr val="7030A0"/>
                </a:solidFill>
                <a:effectLst/>
              </a:rPr>
            </a:br>
            <a:r>
              <a:rPr lang="cs-CZ" sz="3200" u="sng" dirty="0" smtClean="0">
                <a:solidFill>
                  <a:srgbClr val="7030A0"/>
                </a:solidFill>
                <a:effectLst/>
              </a:rPr>
              <a:t>Vyberte správnou odpověď:</a:t>
            </a:r>
            <a:endParaRPr lang="cs-CZ" sz="3200" u="sng" dirty="0">
              <a:solidFill>
                <a:srgbClr val="7030A0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571472" y="2928934"/>
            <a:ext cx="7215238" cy="857256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A) U skládání sil působících RŮZNÝM směrem.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571472" y="4000504"/>
            <a:ext cx="7215238" cy="857256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</a:rPr>
              <a:t>B</a:t>
            </a:r>
            <a:r>
              <a:rPr lang="cs-CZ" sz="2400" b="1" dirty="0" smtClean="0">
                <a:solidFill>
                  <a:schemeClr val="tx1"/>
                </a:solidFill>
              </a:rPr>
              <a:t>) U skládání sil působících OPAČNÝM směrem.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571472" y="5072074"/>
            <a:ext cx="7215238" cy="857256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</a:rPr>
              <a:t>C</a:t>
            </a:r>
            <a:r>
              <a:rPr lang="cs-CZ" sz="2400" b="1" dirty="0" smtClean="0">
                <a:solidFill>
                  <a:schemeClr val="tx1"/>
                </a:solidFill>
              </a:rPr>
              <a:t>) U skládání sil působících STEJNÝM směrem.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15423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0099"/>
                </a:solidFill>
                <a:effectLst/>
              </a:rPr>
              <a:t>5. Čemu je rovna výslednice, skládáme-li síly působící opačným směrem?</a:t>
            </a:r>
            <a:br>
              <a:rPr lang="cs-CZ" sz="3200" dirty="0" smtClean="0">
                <a:solidFill>
                  <a:srgbClr val="000099"/>
                </a:solidFill>
                <a:effectLst/>
              </a:rPr>
            </a:br>
            <a:r>
              <a:rPr lang="cs-CZ" sz="3200" u="sng" dirty="0" smtClean="0">
                <a:solidFill>
                  <a:srgbClr val="000099"/>
                </a:solidFill>
                <a:effectLst/>
              </a:rPr>
              <a:t>Vyberte správnou odpověď:</a:t>
            </a:r>
            <a:endParaRPr lang="cs-CZ" sz="3200" u="sng" dirty="0">
              <a:solidFill>
                <a:srgbClr val="000099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571472" y="2571744"/>
            <a:ext cx="3643338" cy="1357322"/>
          </a:xfrm>
          <a:prstGeom prst="roundRect">
            <a:avLst/>
          </a:prstGeom>
          <a:solidFill>
            <a:srgbClr val="CC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0066"/>
                </a:solidFill>
              </a:rPr>
              <a:t>součtu sil</a:t>
            </a:r>
            <a:endParaRPr lang="cs-CZ" sz="3600" b="1" dirty="0">
              <a:solidFill>
                <a:srgbClr val="000066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571472" y="4429132"/>
            <a:ext cx="3643338" cy="1357322"/>
          </a:xfrm>
          <a:prstGeom prst="roundRect">
            <a:avLst/>
          </a:prstGeom>
          <a:solidFill>
            <a:srgbClr val="CC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0066"/>
                </a:solidFill>
              </a:rPr>
              <a:t>podílu sil</a:t>
            </a:r>
            <a:endParaRPr lang="cs-CZ" sz="3600" b="1" dirty="0">
              <a:solidFill>
                <a:srgbClr val="000066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714876" y="4429132"/>
            <a:ext cx="3643338" cy="1357322"/>
          </a:xfrm>
          <a:prstGeom prst="roundRect">
            <a:avLst/>
          </a:prstGeom>
          <a:solidFill>
            <a:srgbClr val="CC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000066"/>
                </a:solidFill>
              </a:rPr>
              <a:t>r</a:t>
            </a:r>
            <a:r>
              <a:rPr lang="cs-CZ" sz="3600" b="1" dirty="0" smtClean="0">
                <a:solidFill>
                  <a:srgbClr val="000066"/>
                </a:solidFill>
              </a:rPr>
              <a:t>ozdílu sil</a:t>
            </a:r>
            <a:endParaRPr lang="cs-CZ" sz="3600" b="1" dirty="0">
              <a:solidFill>
                <a:srgbClr val="000066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4643438" y="2571744"/>
            <a:ext cx="3643338" cy="1357322"/>
          </a:xfrm>
          <a:prstGeom prst="roundRect">
            <a:avLst/>
          </a:prstGeom>
          <a:solidFill>
            <a:srgbClr val="CC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0066"/>
                </a:solidFill>
              </a:rPr>
              <a:t>součinu sil</a:t>
            </a:r>
            <a:endParaRPr lang="cs-CZ" sz="3600" b="1" dirty="0">
              <a:solidFill>
                <a:srgbClr val="00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4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582858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>
                <a:solidFill>
                  <a:srgbClr val="800000"/>
                </a:solidFill>
                <a:effectLst/>
              </a:rPr>
              <a:t>6. Jak určíme výslednici dvou různoběžných sil se stejným působištěm?</a:t>
            </a:r>
            <a:br>
              <a:rPr lang="cs-CZ" sz="3600" dirty="0" smtClean="0">
                <a:solidFill>
                  <a:srgbClr val="800000"/>
                </a:solidFill>
                <a:effectLst/>
              </a:rPr>
            </a:br>
            <a:r>
              <a:rPr lang="cs-CZ" sz="3600" u="sng" dirty="0" smtClean="0">
                <a:solidFill>
                  <a:srgbClr val="800000"/>
                </a:solidFill>
                <a:effectLst/>
              </a:rPr>
              <a:t>Vyberte správnou odpověď:</a:t>
            </a:r>
            <a:endParaRPr lang="cs-CZ" sz="3600" u="sng" dirty="0">
              <a:solidFill>
                <a:srgbClr val="800000"/>
              </a:solidFill>
              <a:effectLst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28596" y="3071810"/>
            <a:ext cx="8072494" cy="1214446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A) Graficky jako rovnoběžku větší síly.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28596" y="4572008"/>
            <a:ext cx="8072494" cy="1214446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</a:rPr>
              <a:t>B</a:t>
            </a:r>
            <a:r>
              <a:rPr lang="cs-CZ" sz="3200" b="1" dirty="0" smtClean="0">
                <a:solidFill>
                  <a:srgbClr val="FF0000"/>
                </a:solidFill>
              </a:rPr>
              <a:t>) Graficky jako úhlopříčku rovnoběžníku.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440246"/>
          </a:xfrm>
        </p:spPr>
        <p:txBody>
          <a:bodyPr>
            <a:normAutofit/>
          </a:bodyPr>
          <a:lstStyle/>
          <a:p>
            <a:pPr algn="ctr"/>
            <a:r>
              <a:rPr lang="cs-CZ" sz="2800" dirty="0" smtClean="0">
                <a:solidFill>
                  <a:srgbClr val="CC0099"/>
                </a:solidFill>
                <a:effectLst/>
              </a:rPr>
              <a:t>7. Karel s Hankou vezou sáňky po vodorovné zasněžené cestě. Karel táhne silou F</a:t>
            </a:r>
            <a:r>
              <a:rPr lang="cs-CZ" sz="2800" baseline="-25000" dirty="0" smtClean="0">
                <a:solidFill>
                  <a:srgbClr val="CC0099"/>
                </a:solidFill>
                <a:effectLst/>
              </a:rPr>
              <a:t>1</a:t>
            </a:r>
            <a:r>
              <a:rPr lang="cs-CZ" sz="2800" dirty="0" smtClean="0">
                <a:solidFill>
                  <a:srgbClr val="CC0099"/>
                </a:solidFill>
                <a:effectLst/>
              </a:rPr>
              <a:t>=40 N, Hanka zezadu tlačí silou F</a:t>
            </a:r>
            <a:r>
              <a:rPr lang="cs-CZ" sz="2800" baseline="-25000" dirty="0" smtClean="0">
                <a:solidFill>
                  <a:srgbClr val="CC0099"/>
                </a:solidFill>
                <a:effectLst/>
              </a:rPr>
              <a:t>2</a:t>
            </a:r>
            <a:r>
              <a:rPr lang="cs-CZ" sz="2800" dirty="0" smtClean="0">
                <a:solidFill>
                  <a:srgbClr val="CC0099"/>
                </a:solidFill>
                <a:effectLst/>
              </a:rPr>
              <a:t>= 30 N.</a:t>
            </a:r>
            <a:br>
              <a:rPr lang="cs-CZ" sz="2800" dirty="0" smtClean="0">
                <a:solidFill>
                  <a:srgbClr val="CC0099"/>
                </a:solidFill>
                <a:effectLst/>
              </a:rPr>
            </a:br>
            <a:r>
              <a:rPr lang="cs-CZ" sz="2800" dirty="0" smtClean="0">
                <a:solidFill>
                  <a:srgbClr val="CC0099"/>
                </a:solidFill>
                <a:effectLst/>
              </a:rPr>
              <a:t>Určete výslednici sil působících stejným směrem.</a:t>
            </a:r>
            <a:br>
              <a:rPr lang="cs-CZ" sz="2800" dirty="0" smtClean="0">
                <a:solidFill>
                  <a:srgbClr val="CC0099"/>
                </a:solidFill>
                <a:effectLst/>
              </a:rPr>
            </a:br>
            <a:r>
              <a:rPr lang="cs-CZ" sz="2800" dirty="0" smtClean="0">
                <a:solidFill>
                  <a:srgbClr val="CC0099"/>
                </a:solidFill>
                <a:effectLst/>
              </a:rPr>
              <a:t>Znázorněte obě síly F</a:t>
            </a:r>
            <a:r>
              <a:rPr lang="cs-CZ" sz="2800" baseline="-25000" dirty="0" smtClean="0">
                <a:solidFill>
                  <a:srgbClr val="CC0099"/>
                </a:solidFill>
                <a:effectLst/>
              </a:rPr>
              <a:t>1</a:t>
            </a:r>
            <a:r>
              <a:rPr lang="cs-CZ" sz="2800" dirty="0" smtClean="0">
                <a:solidFill>
                  <a:srgbClr val="CC0099"/>
                </a:solidFill>
                <a:effectLst/>
              </a:rPr>
              <a:t>,F</a:t>
            </a:r>
            <a:r>
              <a:rPr lang="cs-CZ" sz="2800" baseline="-25000" dirty="0" smtClean="0">
                <a:solidFill>
                  <a:srgbClr val="CC0099"/>
                </a:solidFill>
                <a:effectLst/>
              </a:rPr>
              <a:t>2</a:t>
            </a:r>
            <a:r>
              <a:rPr lang="cs-CZ" sz="2800" dirty="0" smtClean="0">
                <a:solidFill>
                  <a:srgbClr val="CC0099"/>
                </a:solidFill>
                <a:effectLst/>
              </a:rPr>
              <a:t> orientovanými úsečkami v téže vodorovné přímce a vyznačte jejich působiště a velikost.</a:t>
            </a:r>
            <a:endParaRPr lang="cs-CZ" sz="2800" dirty="0">
              <a:solidFill>
                <a:srgbClr val="CC0099"/>
              </a:solidFill>
              <a:effectLst/>
            </a:endParaRPr>
          </a:p>
        </p:txBody>
      </p:sp>
      <p:pic>
        <p:nvPicPr>
          <p:cNvPr id="4" name="Obrázek 3" descr="MC900231581.WM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72198" y="4357694"/>
            <a:ext cx="2393133" cy="224073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72586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0099"/>
                </a:solidFill>
                <a:effectLst/>
              </a:rPr>
              <a:t>8. Dva chlapci táhnou za siloměr v téže přímce, ale opačným směrem.</a:t>
            </a:r>
            <a:br>
              <a:rPr lang="cs-CZ" sz="3200" dirty="0" smtClean="0">
                <a:solidFill>
                  <a:srgbClr val="000099"/>
                </a:solidFill>
                <a:effectLst/>
              </a:rPr>
            </a:br>
            <a:r>
              <a:rPr lang="cs-CZ" sz="3200" dirty="0" smtClean="0">
                <a:solidFill>
                  <a:srgbClr val="000099"/>
                </a:solidFill>
                <a:effectLst/>
              </a:rPr>
              <a:t>Jaký údaj ukáže siloměr, jestliže jeden z nich vyvine sílu 90 N a druhý 55 N?</a:t>
            </a:r>
            <a:br>
              <a:rPr lang="cs-CZ" sz="3200" dirty="0" smtClean="0">
                <a:solidFill>
                  <a:srgbClr val="000099"/>
                </a:solidFill>
                <a:effectLst/>
              </a:rPr>
            </a:br>
            <a:r>
              <a:rPr lang="cs-CZ" sz="3200" u="sng" dirty="0" smtClean="0">
                <a:solidFill>
                  <a:srgbClr val="000099"/>
                </a:solidFill>
                <a:effectLst/>
              </a:rPr>
              <a:t>Vyberte správný údaj:</a:t>
            </a:r>
            <a:endParaRPr lang="cs-CZ" sz="3200" u="sng" dirty="0">
              <a:solidFill>
                <a:srgbClr val="000099"/>
              </a:solidFill>
              <a:effectLst/>
            </a:endParaRPr>
          </a:p>
        </p:txBody>
      </p:sp>
      <p:sp>
        <p:nvSpPr>
          <p:cNvPr id="4" name="Elipsa 3"/>
          <p:cNvSpPr/>
          <p:nvPr/>
        </p:nvSpPr>
        <p:spPr>
          <a:xfrm>
            <a:off x="214282" y="3500438"/>
            <a:ext cx="2357454" cy="1857388"/>
          </a:xfrm>
          <a:prstGeom prst="ellipse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145 N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2071670" y="4786322"/>
            <a:ext cx="2357454" cy="1857388"/>
          </a:xfrm>
          <a:prstGeom prst="ellipse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25 N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3714744" y="3286124"/>
            <a:ext cx="2357454" cy="1857388"/>
          </a:xfrm>
          <a:prstGeom prst="ellipse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35 N</a:t>
            </a:r>
            <a:endParaRPr lang="cs-CZ" sz="4400" b="1" dirty="0">
              <a:solidFill>
                <a:srgbClr val="FF0000"/>
              </a:solidFill>
            </a:endParaRPr>
          </a:p>
        </p:txBody>
      </p:sp>
      <p:pic>
        <p:nvPicPr>
          <p:cNvPr id="7" name="Obrázek 6" descr="tn_2758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72197" y="4429133"/>
            <a:ext cx="2857503" cy="214312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4000504"/>
            <a:ext cx="4114800" cy="200678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u="sng" dirty="0" smtClean="0">
                <a:solidFill>
                  <a:srgbClr val="CC0099"/>
                </a:solidFill>
              </a:rPr>
              <a:t>Správná odpověď: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CC0099"/>
                </a:solidFill>
              </a:rPr>
              <a:t>50 N</a:t>
            </a:r>
            <a:endParaRPr lang="cs-CZ" sz="3200" b="1" dirty="0">
              <a:solidFill>
                <a:srgbClr val="CC0099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011486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800080"/>
                </a:solidFill>
                <a:effectLst/>
              </a:rPr>
              <a:t>9. Na výsadkáře s padákem působí Země gravitační silou 900 N. V určitém okamžiku pádu je síla odporu vzduchu 850 N svisle vzhůru.</a:t>
            </a:r>
            <a:br>
              <a:rPr lang="cs-CZ" sz="3200" dirty="0" smtClean="0">
                <a:solidFill>
                  <a:srgbClr val="800080"/>
                </a:solidFill>
                <a:effectLst/>
              </a:rPr>
            </a:br>
            <a:r>
              <a:rPr lang="cs-CZ" sz="3200" dirty="0" smtClean="0">
                <a:solidFill>
                  <a:srgbClr val="800080"/>
                </a:solidFill>
                <a:effectLst/>
              </a:rPr>
              <a:t>Jaká je výsledná síla v tomto okamžiku na výsadkáře působí?</a:t>
            </a:r>
            <a:endParaRPr lang="cs-CZ" sz="3200" dirty="0">
              <a:solidFill>
                <a:srgbClr val="800080"/>
              </a:solidFill>
              <a:effectLst/>
            </a:endParaRPr>
          </a:p>
        </p:txBody>
      </p:sp>
      <p:pic>
        <p:nvPicPr>
          <p:cNvPr id="4" name="Obrázek 3" descr="MM900354670.GI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15074" y="2680330"/>
            <a:ext cx="2357454" cy="38662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440378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rgbClr val="0000FF"/>
                </a:solidFill>
                <a:effectLst/>
              </a:rPr>
              <a:t>10</a:t>
            </a:r>
            <a:r>
              <a:rPr lang="cs-CZ" sz="3600" dirty="0" smtClean="0">
                <a:solidFill>
                  <a:srgbClr val="0000FF"/>
                </a:solidFill>
                <a:effectLst/>
              </a:rPr>
              <a:t>. Dva čluny táhnou do přístavu loď. Každý z nich napíná lano silou o velikosti 350 N. </a:t>
            </a:r>
            <a:br>
              <a:rPr lang="cs-CZ" sz="3600" dirty="0" smtClean="0">
                <a:solidFill>
                  <a:srgbClr val="0000FF"/>
                </a:solidFill>
                <a:effectLst/>
              </a:rPr>
            </a:br>
            <a:r>
              <a:rPr lang="cs-CZ" sz="3600" dirty="0" smtClean="0">
                <a:solidFill>
                  <a:srgbClr val="0000FF"/>
                </a:solidFill>
                <a:effectLst/>
              </a:rPr>
              <a:t>Lana spolu svírají úhel 60</a:t>
            </a:r>
            <a:r>
              <a:rPr lang="cs-CZ" sz="3600" dirty="0" smtClean="0">
                <a:solidFill>
                  <a:srgbClr val="0000FF"/>
                </a:solidFill>
                <a:effectLst/>
                <a:latin typeface="Arial"/>
                <a:cs typeface="Arial"/>
              </a:rPr>
              <a:t>°. </a:t>
            </a:r>
            <a:br>
              <a:rPr lang="cs-CZ" sz="3600" dirty="0" smtClean="0">
                <a:solidFill>
                  <a:srgbClr val="0000FF"/>
                </a:solidFill>
                <a:effectLst/>
                <a:latin typeface="Arial"/>
                <a:cs typeface="Arial"/>
              </a:rPr>
            </a:br>
            <a:r>
              <a:rPr lang="cs-CZ" sz="3600" dirty="0" smtClean="0">
                <a:solidFill>
                  <a:srgbClr val="0000FF"/>
                </a:solidFill>
                <a:effectLst/>
                <a:latin typeface="Arial"/>
                <a:cs typeface="Arial"/>
              </a:rPr>
              <a:t>Znázorněte příslušný rovnoběžník sil (1cm odpovídá 100 kN). </a:t>
            </a:r>
            <a:r>
              <a:rPr lang="cs-CZ" sz="3200" dirty="0" smtClean="0">
                <a:solidFill>
                  <a:srgbClr val="0000FF"/>
                </a:solidFill>
                <a:effectLst/>
                <a:latin typeface="Arial"/>
                <a:cs typeface="Arial"/>
              </a:rPr>
              <a:t/>
            </a:r>
            <a:br>
              <a:rPr lang="cs-CZ" sz="3200" dirty="0" smtClean="0">
                <a:solidFill>
                  <a:srgbClr val="0000FF"/>
                </a:solidFill>
                <a:effectLst/>
                <a:latin typeface="Arial"/>
                <a:cs typeface="Arial"/>
              </a:rPr>
            </a:br>
            <a:endParaRPr lang="cs-CZ" sz="3200" dirty="0">
              <a:solidFill>
                <a:srgbClr val="0000FF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65429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800000"/>
                </a:solidFill>
                <a:effectLst/>
              </a:rPr>
              <a:t>11. Jaká je výslednice stejně velkých sil opačného směru, které působí současně na těleso?</a:t>
            </a:r>
            <a:br>
              <a:rPr lang="cs-CZ" sz="3200" dirty="0" smtClean="0">
                <a:solidFill>
                  <a:srgbClr val="800000"/>
                </a:solidFill>
                <a:effectLst/>
              </a:rPr>
            </a:br>
            <a:r>
              <a:rPr lang="cs-CZ" sz="3200" u="sng" dirty="0" smtClean="0">
                <a:solidFill>
                  <a:srgbClr val="800000"/>
                </a:solidFill>
                <a:effectLst/>
              </a:rPr>
              <a:t>Dokončete odpověď:</a:t>
            </a:r>
            <a:endParaRPr lang="cs-CZ" sz="3200" u="sng" dirty="0">
              <a:solidFill>
                <a:srgbClr val="800000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714348" y="2928934"/>
            <a:ext cx="7072362" cy="3000396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rgbClr val="FF0000"/>
                </a:solidFill>
              </a:rPr>
              <a:t>Výslednice sil se</a:t>
            </a:r>
          </a:p>
          <a:p>
            <a:pPr algn="ctr"/>
            <a:endParaRPr lang="cs-CZ" sz="4800" b="1" dirty="0">
              <a:solidFill>
                <a:srgbClr val="FF0000"/>
              </a:solidFill>
            </a:endParaRPr>
          </a:p>
          <a:p>
            <a:pPr algn="ctr"/>
            <a:r>
              <a:rPr lang="cs-CZ" sz="4800" b="1" dirty="0" smtClean="0">
                <a:solidFill>
                  <a:srgbClr val="FF0000"/>
                </a:solidFill>
              </a:rPr>
              <a:t> rovná ……….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286248" y="4500570"/>
            <a:ext cx="2357454" cy="1071570"/>
          </a:xfrm>
          <a:prstGeom prst="rect">
            <a:avLst/>
          </a:prstGeom>
          <a:solidFill>
            <a:srgbClr val="CC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nule.</a:t>
            </a:r>
            <a:endParaRPr lang="cs-CZ" sz="5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3857628"/>
            <a:ext cx="8229600" cy="2149663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2800" b="1" u="sng" dirty="0" smtClean="0">
                <a:solidFill>
                  <a:srgbClr val="FF0000"/>
                </a:solidFill>
              </a:rPr>
              <a:t>Správná odpověď:</a:t>
            </a:r>
          </a:p>
          <a:p>
            <a:pPr marL="624078" indent="-514350"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a)F=7,7 N</a:t>
            </a:r>
          </a:p>
          <a:p>
            <a:pPr marL="624078" indent="-514350"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b)F=7 N</a:t>
            </a:r>
          </a:p>
          <a:p>
            <a:pPr marL="624078" indent="-514350"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Výslednice je větší v případě menšího úhlu mezi silami.</a:t>
            </a:r>
          </a:p>
          <a:p>
            <a:pPr marL="624078" indent="-514350">
              <a:buAutoNum type="alphaLcParenR"/>
            </a:pP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654428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8000"/>
                </a:solidFill>
                <a:effectLst/>
              </a:rPr>
              <a:t>12. Na těleso působí v jednom bodě síly o velikosti F</a:t>
            </a:r>
            <a:r>
              <a:rPr lang="cs-CZ" sz="3200" baseline="-25000" dirty="0" smtClean="0">
                <a:solidFill>
                  <a:srgbClr val="008000"/>
                </a:solidFill>
                <a:effectLst/>
              </a:rPr>
              <a:t>1</a:t>
            </a:r>
            <a:r>
              <a:rPr lang="cs-CZ" sz="3200" dirty="0" smtClean="0">
                <a:solidFill>
                  <a:srgbClr val="008000"/>
                </a:solidFill>
                <a:effectLst/>
              </a:rPr>
              <a:t>=3 N, F</a:t>
            </a:r>
            <a:r>
              <a:rPr lang="cs-CZ" sz="3200" baseline="-25000" dirty="0" smtClean="0">
                <a:solidFill>
                  <a:srgbClr val="008000"/>
                </a:solidFill>
                <a:effectLst/>
              </a:rPr>
              <a:t>2</a:t>
            </a:r>
            <a:r>
              <a:rPr lang="cs-CZ" sz="3200" dirty="0" smtClean="0">
                <a:solidFill>
                  <a:srgbClr val="008000"/>
                </a:solidFill>
                <a:effectLst/>
              </a:rPr>
              <a:t>=5 N.</a:t>
            </a:r>
            <a:br>
              <a:rPr lang="cs-CZ" sz="3200" dirty="0" smtClean="0">
                <a:solidFill>
                  <a:srgbClr val="008000"/>
                </a:solidFill>
                <a:effectLst/>
              </a:rPr>
            </a:br>
            <a:r>
              <a:rPr lang="cs-CZ" sz="3200" dirty="0" smtClean="0">
                <a:solidFill>
                  <a:srgbClr val="008000"/>
                </a:solidFill>
                <a:effectLst/>
              </a:rPr>
              <a:t>Jejich směry svírají a) 30</a:t>
            </a:r>
            <a:r>
              <a:rPr lang="cs-CZ" sz="3200" dirty="0" smtClean="0">
                <a:solidFill>
                  <a:srgbClr val="008000"/>
                </a:solidFill>
                <a:effectLst/>
                <a:latin typeface="Arial"/>
                <a:cs typeface="Arial"/>
              </a:rPr>
              <a:t>° b) 60°</a:t>
            </a:r>
            <a:r>
              <a:rPr lang="cs-CZ" sz="3200" dirty="0" smtClean="0">
                <a:solidFill>
                  <a:srgbClr val="008000"/>
                </a:solidFill>
                <a:effectLst/>
              </a:rPr>
              <a:t> .</a:t>
            </a:r>
            <a:br>
              <a:rPr lang="cs-CZ" sz="3200" dirty="0" smtClean="0">
                <a:solidFill>
                  <a:srgbClr val="008000"/>
                </a:solidFill>
                <a:effectLst/>
              </a:rPr>
            </a:br>
            <a:r>
              <a:rPr lang="cs-CZ" sz="3200" u="sng" dirty="0" smtClean="0">
                <a:solidFill>
                  <a:srgbClr val="008000"/>
                </a:solidFill>
                <a:effectLst/>
              </a:rPr>
              <a:t>Znázorněte síly a jejich výslednici v obou případech (1cm odpovídá 1N).</a:t>
            </a:r>
            <a:r>
              <a:rPr lang="cs-CZ" sz="3200" dirty="0" smtClean="0">
                <a:solidFill>
                  <a:srgbClr val="008000"/>
                </a:solidFill>
                <a:effectLst/>
              </a:rPr>
              <a:t/>
            </a:r>
            <a:br>
              <a:rPr lang="cs-CZ" sz="3200" dirty="0" smtClean="0">
                <a:solidFill>
                  <a:srgbClr val="008000"/>
                </a:solidFill>
                <a:effectLst/>
              </a:rPr>
            </a:br>
            <a:r>
              <a:rPr lang="cs-CZ" sz="3200" u="sng" dirty="0" smtClean="0">
                <a:solidFill>
                  <a:srgbClr val="008000"/>
                </a:solidFill>
                <a:effectLst/>
              </a:rPr>
              <a:t>Určete velikost výslednice v N.</a:t>
            </a:r>
            <a:br>
              <a:rPr lang="cs-CZ" sz="3200" u="sng" dirty="0" smtClean="0">
                <a:solidFill>
                  <a:srgbClr val="008000"/>
                </a:solidFill>
                <a:effectLst/>
              </a:rPr>
            </a:br>
            <a:r>
              <a:rPr lang="cs-CZ" sz="3200" u="sng" dirty="0" smtClean="0">
                <a:solidFill>
                  <a:srgbClr val="008000"/>
                </a:solidFill>
                <a:effectLst/>
              </a:rPr>
              <a:t>V jakém případě je výslednice větší?</a:t>
            </a:r>
            <a:endParaRPr lang="cs-CZ" sz="3200" u="sng" dirty="0">
              <a:solidFill>
                <a:srgbClr val="0080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3714752"/>
            <a:ext cx="8229600" cy="2292539"/>
          </a:xfrm>
        </p:spPr>
        <p:txBody>
          <a:bodyPr>
            <a:normAutofit fontScale="92500" lnSpcReduction="20000"/>
          </a:bodyPr>
          <a:lstStyle/>
          <a:p>
            <a:pPr algn="ctr">
              <a:buNone/>
            </a:pPr>
            <a:r>
              <a:rPr lang="cs-CZ" b="1" u="sng" dirty="0" smtClean="0">
                <a:solidFill>
                  <a:srgbClr val="CC0099"/>
                </a:solidFill>
              </a:rPr>
              <a:t>Řešení:</a:t>
            </a:r>
          </a:p>
          <a:p>
            <a:pPr algn="ctr">
              <a:buNone/>
            </a:pPr>
            <a:r>
              <a:rPr lang="cs-CZ" b="1" u="sng" dirty="0" smtClean="0">
                <a:solidFill>
                  <a:srgbClr val="CC0099"/>
                </a:solidFill>
              </a:rPr>
              <a:t>F</a:t>
            </a:r>
            <a:r>
              <a:rPr lang="cs-CZ" b="1" u="sng" baseline="-25000" dirty="0" smtClean="0">
                <a:solidFill>
                  <a:srgbClr val="CC0099"/>
                </a:solidFill>
              </a:rPr>
              <a:t>2</a:t>
            </a:r>
            <a:r>
              <a:rPr lang="cs-CZ" b="1" u="sng" dirty="0" smtClean="0">
                <a:solidFill>
                  <a:srgbClr val="CC0099"/>
                </a:solidFill>
              </a:rPr>
              <a:t>=16 kN</a:t>
            </a:r>
          </a:p>
          <a:p>
            <a:pPr algn="ctr">
              <a:buNone/>
            </a:pPr>
            <a:r>
              <a:rPr lang="cs-CZ" b="1" dirty="0" smtClean="0">
                <a:solidFill>
                  <a:srgbClr val="CC0099"/>
                </a:solidFill>
              </a:rPr>
              <a:t>F</a:t>
            </a:r>
            <a:r>
              <a:rPr lang="cs-CZ" b="1" baseline="-25000" dirty="0" smtClean="0">
                <a:solidFill>
                  <a:srgbClr val="CC0099"/>
                </a:solidFill>
              </a:rPr>
              <a:t>1</a:t>
            </a:r>
            <a:r>
              <a:rPr lang="cs-CZ" b="1" dirty="0" smtClean="0">
                <a:solidFill>
                  <a:srgbClr val="CC0099"/>
                </a:solidFill>
              </a:rPr>
              <a:t>=4,2</a:t>
            </a:r>
            <a:r>
              <a:rPr lang="cs-CZ" b="1" dirty="0" smtClean="0">
                <a:solidFill>
                  <a:srgbClr val="CC0099"/>
                </a:solidFill>
                <a:latin typeface="Arial"/>
                <a:cs typeface="Arial"/>
              </a:rPr>
              <a:t>+4,2+0,5+0,5+0,5+0,5+0,5+0,5</a:t>
            </a:r>
          </a:p>
          <a:p>
            <a:pPr algn="ctr">
              <a:buNone/>
            </a:pPr>
            <a:r>
              <a:rPr lang="cs-CZ" b="1" u="sng" dirty="0" smtClean="0">
                <a:solidFill>
                  <a:srgbClr val="CC0099"/>
                </a:solidFill>
                <a:latin typeface="Arial"/>
                <a:cs typeface="Arial"/>
              </a:rPr>
              <a:t>F</a:t>
            </a:r>
            <a:r>
              <a:rPr lang="cs-CZ" b="1" u="sng" baseline="-25000" dirty="0" smtClean="0">
                <a:solidFill>
                  <a:srgbClr val="CC0099"/>
                </a:solidFill>
                <a:latin typeface="Arial"/>
                <a:cs typeface="Arial"/>
              </a:rPr>
              <a:t>1</a:t>
            </a:r>
            <a:r>
              <a:rPr lang="cs-CZ" b="1" u="sng" dirty="0" smtClean="0">
                <a:solidFill>
                  <a:srgbClr val="CC0099"/>
                </a:solidFill>
                <a:latin typeface="Arial"/>
                <a:cs typeface="Arial"/>
              </a:rPr>
              <a:t>=11,4 kN</a:t>
            </a:r>
          </a:p>
          <a:p>
            <a:pPr algn="ctr">
              <a:buNone/>
            </a:pPr>
            <a:r>
              <a:rPr lang="cs-CZ" b="1" dirty="0" smtClean="0">
                <a:solidFill>
                  <a:srgbClr val="CC0099"/>
                </a:solidFill>
                <a:latin typeface="Arial"/>
                <a:cs typeface="Arial"/>
              </a:rPr>
              <a:t>F</a:t>
            </a:r>
            <a:r>
              <a:rPr lang="cs-CZ" b="1" baseline="-25000" dirty="0" smtClean="0">
                <a:solidFill>
                  <a:srgbClr val="CC0099"/>
                </a:solidFill>
                <a:latin typeface="Arial"/>
                <a:cs typeface="Arial"/>
              </a:rPr>
              <a:t>1</a:t>
            </a:r>
            <a:r>
              <a:rPr lang="cs-CZ" b="1" dirty="0" smtClean="0">
                <a:solidFill>
                  <a:srgbClr val="CC0099"/>
                </a:solidFill>
                <a:latin typeface="Arial"/>
                <a:cs typeface="Arial"/>
              </a:rPr>
              <a:t>&lt;F</a:t>
            </a:r>
            <a:r>
              <a:rPr lang="cs-CZ" b="1" baseline="-25000" dirty="0" smtClean="0">
                <a:solidFill>
                  <a:srgbClr val="CC0099"/>
                </a:solidFill>
                <a:latin typeface="Arial"/>
                <a:cs typeface="Arial"/>
              </a:rPr>
              <a:t>2 </a:t>
            </a:r>
            <a:r>
              <a:rPr lang="cs-CZ" b="1" dirty="0" smtClean="0">
                <a:solidFill>
                  <a:srgbClr val="CC0099"/>
                </a:solidFill>
                <a:latin typeface="Arial"/>
                <a:cs typeface="Arial"/>
              </a:rPr>
              <a:t>, Ano, traktor UTÁHNE dva secí stroje a šestery brány.</a:t>
            </a:r>
            <a:endParaRPr lang="cs-CZ" b="1" dirty="0">
              <a:solidFill>
                <a:srgbClr val="CC0099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297238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CC0099"/>
                </a:solidFill>
                <a:effectLst/>
              </a:rPr>
              <a:t>13. Traktor může vyvinout tahovou sílu nejvýše 16 kN. </a:t>
            </a:r>
            <a:br>
              <a:rPr lang="cs-CZ" sz="2800" dirty="0" smtClean="0">
                <a:solidFill>
                  <a:srgbClr val="CC0099"/>
                </a:solidFill>
                <a:effectLst/>
              </a:rPr>
            </a:br>
            <a:r>
              <a:rPr lang="cs-CZ" sz="2800" dirty="0" smtClean="0">
                <a:solidFill>
                  <a:srgbClr val="CC0099"/>
                </a:solidFill>
                <a:effectLst/>
              </a:rPr>
              <a:t>Zemědělský secí stroj klade proti pohybu odporovou sílu 4,2 kN, brány odporovou sílu 0,5 kN.</a:t>
            </a:r>
            <a:br>
              <a:rPr lang="cs-CZ" sz="2800" dirty="0" smtClean="0">
                <a:solidFill>
                  <a:srgbClr val="CC0099"/>
                </a:solidFill>
                <a:effectLst/>
              </a:rPr>
            </a:br>
            <a:r>
              <a:rPr lang="cs-CZ" sz="2800" dirty="0" smtClean="0">
                <a:solidFill>
                  <a:srgbClr val="CC0099"/>
                </a:solidFill>
                <a:effectLst/>
              </a:rPr>
              <a:t>Utáhne traktor dva secí stroje a šestery brány? </a:t>
            </a:r>
            <a:br>
              <a:rPr lang="cs-CZ" sz="2800" dirty="0" smtClean="0">
                <a:solidFill>
                  <a:srgbClr val="CC0099"/>
                </a:solidFill>
                <a:effectLst/>
              </a:rPr>
            </a:br>
            <a:r>
              <a:rPr lang="cs-CZ" sz="2800" u="sng" dirty="0" smtClean="0">
                <a:solidFill>
                  <a:srgbClr val="CC0099"/>
                </a:solidFill>
                <a:effectLst/>
              </a:rPr>
              <a:t>Vyřešte úlohu (ověřte výpočtem):</a:t>
            </a:r>
            <a:endParaRPr lang="cs-CZ" sz="2800" u="sng" dirty="0">
              <a:solidFill>
                <a:srgbClr val="CC0099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511420"/>
          </a:xfrm>
        </p:spPr>
        <p:txBody>
          <a:bodyPr>
            <a:normAutofit/>
          </a:bodyPr>
          <a:lstStyle/>
          <a:p>
            <a:pPr algn="ctr"/>
            <a:r>
              <a:rPr lang="cs-CZ" sz="2800" dirty="0" smtClean="0">
                <a:solidFill>
                  <a:srgbClr val="0000FF"/>
                </a:solidFill>
                <a:effectLst/>
              </a:rPr>
              <a:t>14. Na hřišti se děti přetahují o starou pneumatiku silami znázorněnými na obrázku. Určete jaký bude směr a velikost výsledné síly, která působí na pneumatiku.</a:t>
            </a:r>
            <a:endParaRPr lang="cs-CZ" sz="2800" dirty="0">
              <a:solidFill>
                <a:srgbClr val="0000FF"/>
              </a:solidFill>
              <a:effectLst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928794" y="4643446"/>
            <a:ext cx="6500858" cy="1643074"/>
          </a:xfrm>
          <a:prstGeom prst="roundRect">
            <a:avLst/>
          </a:prstGeom>
          <a:solidFill>
            <a:srgbClr val="CC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0066"/>
                </a:solidFill>
              </a:rPr>
              <a:t>Výslednice má velikost 107 N, směrem vlevo.</a:t>
            </a:r>
            <a:endParaRPr lang="cs-CZ" sz="3200" b="1" dirty="0">
              <a:solidFill>
                <a:srgbClr val="000066"/>
              </a:solidFill>
            </a:endParaRPr>
          </a:p>
        </p:txBody>
      </p:sp>
      <p:sp>
        <p:nvSpPr>
          <p:cNvPr id="7" name="Prstenec 6"/>
          <p:cNvSpPr/>
          <p:nvPr/>
        </p:nvSpPr>
        <p:spPr>
          <a:xfrm>
            <a:off x="3786182" y="2714620"/>
            <a:ext cx="1500198" cy="1500198"/>
          </a:xfrm>
          <a:prstGeom prst="donu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" name="Šipka doprava 7"/>
          <p:cNvSpPr/>
          <p:nvPr/>
        </p:nvSpPr>
        <p:spPr>
          <a:xfrm>
            <a:off x="5286380" y="2928934"/>
            <a:ext cx="1928826" cy="928694"/>
          </a:xfrm>
          <a:prstGeom prst="rightArrow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0099"/>
                </a:solidFill>
              </a:rPr>
              <a:t>328 N</a:t>
            </a:r>
            <a:endParaRPr lang="cs-CZ" sz="3200" b="1" dirty="0">
              <a:solidFill>
                <a:srgbClr val="000099"/>
              </a:solidFill>
            </a:endParaRPr>
          </a:p>
        </p:txBody>
      </p:sp>
      <p:sp>
        <p:nvSpPr>
          <p:cNvPr id="9" name="Šipka doleva 8"/>
          <p:cNvSpPr/>
          <p:nvPr/>
        </p:nvSpPr>
        <p:spPr>
          <a:xfrm>
            <a:off x="1857356" y="2571744"/>
            <a:ext cx="2143140" cy="857256"/>
          </a:xfrm>
          <a:prstGeom prst="leftArrow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0099"/>
                </a:solidFill>
              </a:rPr>
              <a:t>155 N</a:t>
            </a:r>
            <a:endParaRPr lang="cs-CZ" sz="3200" b="1" dirty="0">
              <a:solidFill>
                <a:srgbClr val="000099"/>
              </a:solidFill>
            </a:endParaRPr>
          </a:p>
        </p:txBody>
      </p:sp>
      <p:sp>
        <p:nvSpPr>
          <p:cNvPr id="10" name="Šipka doleva 9"/>
          <p:cNvSpPr/>
          <p:nvPr/>
        </p:nvSpPr>
        <p:spPr>
          <a:xfrm>
            <a:off x="1857356" y="3500438"/>
            <a:ext cx="2143140" cy="857256"/>
          </a:xfrm>
          <a:prstGeom prst="leftArrow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0099"/>
                </a:solidFill>
              </a:rPr>
              <a:t>280 N</a:t>
            </a:r>
            <a:endParaRPr lang="cs-CZ" sz="3200" b="1" dirty="0">
              <a:solidFill>
                <a:srgbClr val="00009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82660"/>
          </a:xfrm>
        </p:spPr>
        <p:txBody>
          <a:bodyPr>
            <a:normAutofit/>
          </a:bodyPr>
          <a:lstStyle/>
          <a:p>
            <a:r>
              <a:rPr lang="cs-CZ" sz="3200" u="sng" dirty="0" smtClean="0">
                <a:solidFill>
                  <a:srgbClr val="D60093"/>
                </a:solidFill>
                <a:effectLst/>
              </a:rPr>
              <a:t>15. Doplňte chybějící údaje:</a:t>
            </a:r>
            <a:endParaRPr lang="cs-CZ" sz="3200" u="sng" dirty="0">
              <a:solidFill>
                <a:srgbClr val="D60093"/>
              </a:solidFill>
              <a:effectLst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71472" y="1357298"/>
            <a:ext cx="7858180" cy="4572032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Síla se značí písmenem …</a:t>
            </a:r>
          </a:p>
          <a:p>
            <a:pPr algn="ctr"/>
            <a:endParaRPr lang="cs-CZ" sz="4000" b="1" dirty="0" smtClean="0">
              <a:solidFill>
                <a:schemeClr val="tx1"/>
              </a:solidFill>
            </a:endParaRPr>
          </a:p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Jednotkou síly je ……</a:t>
            </a:r>
            <a:endParaRPr lang="cs-CZ" sz="4000" b="1" dirty="0">
              <a:solidFill>
                <a:schemeClr val="tx1"/>
              </a:solidFill>
            </a:endParaRPr>
          </a:p>
          <a:p>
            <a:pPr algn="ctr"/>
            <a:endParaRPr lang="cs-CZ" sz="4000" b="1" dirty="0" smtClean="0">
              <a:solidFill>
                <a:schemeClr val="tx1"/>
              </a:solidFill>
            </a:endParaRPr>
          </a:p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Síla se měří ………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7215206" y="1857364"/>
            <a:ext cx="1000132" cy="857256"/>
          </a:xfrm>
          <a:prstGeom prst="roundRect">
            <a:avLst/>
          </a:prstGeom>
          <a:solidFill>
            <a:srgbClr val="CC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rgbClr val="000066"/>
                </a:solidFill>
              </a:rPr>
              <a:t>F</a:t>
            </a:r>
            <a:endParaRPr lang="cs-CZ" sz="4800" b="1" dirty="0">
              <a:solidFill>
                <a:srgbClr val="000066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6072198" y="3143248"/>
            <a:ext cx="2143140" cy="857256"/>
          </a:xfrm>
          <a:prstGeom prst="roundRect">
            <a:avLst/>
          </a:prstGeom>
          <a:solidFill>
            <a:srgbClr val="CC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66"/>
                </a:solidFill>
              </a:rPr>
              <a:t>NEWTON</a:t>
            </a:r>
            <a:endParaRPr lang="cs-CZ" sz="2800" b="1" dirty="0">
              <a:solidFill>
                <a:srgbClr val="000066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5214942" y="4357694"/>
            <a:ext cx="2714644" cy="857256"/>
          </a:xfrm>
          <a:prstGeom prst="roundRect">
            <a:avLst/>
          </a:prstGeom>
          <a:solidFill>
            <a:srgbClr val="CC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66"/>
                </a:solidFill>
              </a:rPr>
              <a:t>SILOMĚREM</a:t>
            </a:r>
            <a:endParaRPr lang="cs-CZ" sz="2800" b="1" dirty="0">
              <a:solidFill>
                <a:srgbClr val="00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  <p:bldP spid="7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14488"/>
            <a:ext cx="8229600" cy="441167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b="1" dirty="0" smtClean="0">
                <a:solidFill>
                  <a:srgbClr val="00B050"/>
                </a:solidFill>
              </a:rPr>
              <a:t>Tesař J., Jáchim F., Fyzika 2 pro ZŠ, Fyzikální veličiny a jejich měření, pedagogické nakladatelství, a.s., SPN 2007.</a:t>
            </a:r>
          </a:p>
          <a:p>
            <a:pPr>
              <a:buNone/>
            </a:pPr>
            <a:r>
              <a:rPr lang="cs-CZ" sz="2000" b="1" dirty="0" smtClean="0">
                <a:solidFill>
                  <a:srgbClr val="00B050"/>
                </a:solidFill>
              </a:rPr>
              <a:t>Rauner K., Havel V., a kol., Fyzika 7 pro ZŠ a víceletá gymnázia, Nakladatelství Fraus 2005.</a:t>
            </a:r>
          </a:p>
          <a:p>
            <a:pPr>
              <a:buNone/>
            </a:pPr>
            <a:r>
              <a:rPr lang="cs-CZ" sz="2000" b="1" dirty="0" smtClean="0">
                <a:solidFill>
                  <a:srgbClr val="00B050"/>
                </a:solidFill>
              </a:rPr>
              <a:t>galerie office</a:t>
            </a:r>
          </a:p>
          <a:p>
            <a:pPr>
              <a:buNone/>
            </a:pPr>
            <a:r>
              <a:rPr lang="cs-CZ" sz="2000" b="1" dirty="0" smtClean="0">
                <a:solidFill>
                  <a:srgbClr val="00B050"/>
                </a:solidFill>
              </a:rPr>
              <a:t>Bohuněk, J., Sbírka úloh z fyziky pro ZŠ 1díl, Prometheus, s.r.o., ISBN 80-85849-06-2</a:t>
            </a:r>
          </a:p>
          <a:p>
            <a:pPr>
              <a:buNone/>
            </a:pPr>
            <a:r>
              <a:rPr lang="en-US" sz="2000" b="1" dirty="0" smtClean="0">
                <a:solidFill>
                  <a:srgbClr val="00B050"/>
                </a:solidFill>
                <a:hlinkClick r:id="rId2"/>
              </a:rPr>
              <a:t>http://www.ucebnipomucky.net/deploy/img/products/2758/tn_2758.jpg</a:t>
            </a:r>
            <a:r>
              <a:rPr lang="cs-CZ" sz="2000" b="1" dirty="0" smtClean="0">
                <a:solidFill>
                  <a:srgbClr val="00B050"/>
                </a:solidFill>
              </a:rPr>
              <a:t> </a:t>
            </a:r>
            <a:r>
              <a:rPr lang="en-US" sz="2000" b="1" dirty="0" smtClean="0">
                <a:solidFill>
                  <a:srgbClr val="00B050"/>
                </a:solidFill>
              </a:rPr>
              <a:t>[cit</a:t>
            </a:r>
            <a:r>
              <a:rPr lang="cs-CZ" sz="2000" b="1" dirty="0" smtClean="0">
                <a:solidFill>
                  <a:srgbClr val="00B050"/>
                </a:solidFill>
              </a:rPr>
              <a:t>:2013-03-25</a:t>
            </a:r>
            <a:r>
              <a:rPr lang="en-US" sz="2000" b="1" dirty="0" smtClean="0">
                <a:solidFill>
                  <a:srgbClr val="00B050"/>
                </a:solidFill>
              </a:rPr>
              <a:t>]</a:t>
            </a:r>
            <a:endParaRPr lang="cs-CZ" sz="2000" b="1" dirty="0" smtClean="0">
              <a:solidFill>
                <a:srgbClr val="00B050"/>
              </a:solidFill>
            </a:endParaRPr>
          </a:p>
          <a:p>
            <a:pPr>
              <a:buNone/>
            </a:pPr>
            <a:endParaRPr lang="cs-CZ" sz="2000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714356"/>
            <a:ext cx="4114800" cy="796908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Použité zdroje:</a:t>
            </a:r>
            <a:endParaRPr lang="cs-CZ" sz="32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AutoNum type="arabicPeriod"/>
            </a:pPr>
            <a:r>
              <a:rPr lang="cs-CZ" sz="2800" b="1" noProof="0" dirty="0" smtClean="0">
                <a:solidFill>
                  <a:srgbClr val="00B0F0"/>
                </a:solidFill>
              </a:rPr>
              <a:t>Materiál je určen pro žáky 6. ročníku. </a:t>
            </a:r>
          </a:p>
          <a:p>
            <a:pPr marL="514350" indent="-514350">
              <a:buAutoNum type="arabicPeriod"/>
            </a:pPr>
            <a:r>
              <a:rPr lang="cs-CZ" sz="2800" b="1" noProof="0" dirty="0" smtClean="0">
                <a:solidFill>
                  <a:srgbClr val="00B0F0"/>
                </a:solidFill>
              </a:rPr>
              <a:t>Prezentace slouží k zopakování </a:t>
            </a:r>
            <a:r>
              <a:rPr lang="cs-CZ" sz="2800" b="1" dirty="0" smtClean="0">
                <a:solidFill>
                  <a:srgbClr val="00B0F0"/>
                </a:solidFill>
              </a:rPr>
              <a:t>učiva o skládání rovnoběžných a různoběžných sil. </a:t>
            </a:r>
          </a:p>
          <a:p>
            <a:pPr marL="514350" indent="-514350">
              <a:buAutoNum type="arabicPeriod"/>
            </a:pPr>
            <a:r>
              <a:rPr lang="cs-CZ" sz="2800" b="1" dirty="0" smtClean="0">
                <a:solidFill>
                  <a:srgbClr val="00B0F0"/>
                </a:solidFill>
              </a:rPr>
              <a:t>Žák řeší úlohy na skládání sil, odpovídá na otázky, doplňuje text, vybírá správná řešení.</a:t>
            </a:r>
          </a:p>
          <a:p>
            <a:pPr marL="514350" indent="-514350">
              <a:buAutoNum type="arabicPeriod"/>
            </a:pPr>
            <a:r>
              <a:rPr lang="cs-CZ" sz="2800" b="1" dirty="0" smtClean="0">
                <a:solidFill>
                  <a:srgbClr val="00B0F0"/>
                </a:solidFill>
              </a:rPr>
              <a:t>Žák umí narýsovat působící síly a výslednice.</a:t>
            </a:r>
          </a:p>
          <a:p>
            <a:pPr marL="514350" indent="-514350">
              <a:buAutoNum type="arabicPeriod"/>
            </a:pPr>
            <a:r>
              <a:rPr lang="cs-CZ" sz="2800" b="1" dirty="0" smtClean="0">
                <a:solidFill>
                  <a:srgbClr val="00B0F0"/>
                </a:solidFill>
              </a:rPr>
              <a:t>Žák umí graficky znázornit výslednici sil působících různoběžně z jednoho působiště.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114300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Metodika prezentace:</a:t>
            </a:r>
            <a:endParaRPr lang="cs-CZ" sz="3200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358</TotalTime>
  <Words>608</Words>
  <Application>Microsoft Office PowerPoint</Application>
  <PresentationFormat>Předvádění na obrazovce (4:3)</PresentationFormat>
  <Paragraphs>92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Shluk</vt:lpstr>
      <vt:lpstr>Snímek 1</vt:lpstr>
      <vt:lpstr>1. Kolika gramové závaží bychom zvedli na vynaložení síly přibližně JEDEN NEWTON? Vyberte správný údaj:</vt:lpstr>
      <vt:lpstr>2. Vyberte další používané jednotky síly a řekněte jejich název a vysvětlete převod na newtony. Vyberte správné odpovědi (najděte chybu): </vt:lpstr>
      <vt:lpstr>3. Jak nazýváme bod, ve kterém síla působí? Vyberte správný název:</vt:lpstr>
      <vt:lpstr> 4. U jakého skládání sil je výslednice dána součtem sil? Vyberte správnou odpověď:</vt:lpstr>
      <vt:lpstr>5. Čemu je rovna výslednice, skládáme-li síly působící opačným směrem? Vyberte správnou odpověď:</vt:lpstr>
      <vt:lpstr>6. Jak určíme výslednici dvou různoběžných sil se stejným působištěm? Vyberte správnou odpověď:</vt:lpstr>
      <vt:lpstr>7. Karel s Hankou vezou sáňky po vodorovné zasněžené cestě. Karel táhne silou F1=40 N, Hanka zezadu tlačí silou F2= 30 N. Určete výslednici sil působících stejným směrem. Znázorněte obě síly F1,F2 orientovanými úsečkami v téže vodorovné přímce a vyznačte jejich působiště a velikost.</vt:lpstr>
      <vt:lpstr>8. Dva chlapci táhnou za siloměr v téže přímce, ale opačným směrem. Jaký údaj ukáže siloměr, jestliže jeden z nich vyvine sílu 90 N a druhý 55 N? Vyberte správný údaj:</vt:lpstr>
      <vt:lpstr>9. Na výsadkáře s padákem působí Země gravitační silou 900 N. V určitém okamžiku pádu je síla odporu vzduchu 850 N svisle vzhůru. Jaká je výsledná síla v tomto okamžiku na výsadkáře působí?</vt:lpstr>
      <vt:lpstr>10. Dva čluny táhnou do přístavu loď. Každý z nich napíná lano silou o velikosti 350 N.  Lana spolu svírají úhel 60°.  Znázorněte příslušný rovnoběžník sil (1cm odpovídá 100 kN).  </vt:lpstr>
      <vt:lpstr>11. Jaká je výslednice stejně velkých sil opačného směru, které působí současně na těleso? Dokončete odpověď:</vt:lpstr>
      <vt:lpstr>12. Na těleso působí v jednom bodě síly o velikosti F1=3 N, F2=5 N. Jejich směry svírají a) 30° b) 60° . Znázorněte síly a jejich výslednici v obou případech (1cm odpovídá 1N). Určete velikost výslednice v N. V jakém případě je výslednice větší?</vt:lpstr>
      <vt:lpstr>13. Traktor může vyvinout tahovou sílu nejvýše 16 kN.  Zemědělský secí stroj klade proti pohybu odporovou sílu 4,2 kN, brány odporovou sílu 0,5 kN. Utáhne traktor dva secí stroje a šestery brány?  Vyřešte úlohu (ověřte výpočtem):</vt:lpstr>
      <vt:lpstr>14. Na hřišti se děti přetahují o starou pneumatiku silami znázorněnými na obrázku. Určete jaký bude směr a velikost výsledné síly, která působí na pneumatiku.</vt:lpstr>
      <vt:lpstr>15. Doplňte chybějící údaje:</vt:lpstr>
      <vt:lpstr>Použité zdroje:</vt:lpstr>
      <vt:lpstr>Metodika prezentace: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Radlena</cp:lastModifiedBy>
  <cp:revision>41</cp:revision>
  <dcterms:created xsi:type="dcterms:W3CDTF">2013-02-20T14:18:46Z</dcterms:created>
  <dcterms:modified xsi:type="dcterms:W3CDTF">2013-02-21T16:26:04Z</dcterms:modified>
</cp:coreProperties>
</file>