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8" r:id="rId12"/>
    <p:sldId id="269" r:id="rId13"/>
    <p:sldId id="270" r:id="rId14"/>
    <p:sldId id="271" r:id="rId15"/>
    <p:sldId id="272" r:id="rId16"/>
    <p:sldId id="274" r:id="rId17"/>
    <p:sldId id="275" r:id="rId18"/>
    <p:sldId id="276" r:id="rId19"/>
    <p:sldId id="277" r:id="rId20"/>
    <p:sldId id="279" r:id="rId21"/>
    <p:sldId id="259" r:id="rId22"/>
    <p:sldId id="267" r:id="rId23"/>
    <p:sldId id="273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46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5081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1344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64784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40566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0543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7151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96585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03181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792793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5711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6236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36F43D-A136-465C-A7B6-2EF709DAE8BD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6BDFE1-4BC2-438C-A044-0EB3ADF28ED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053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//upload.wikimedia.org/wikipedia/commons/5/53/South_Bohemian_Region_CoA_CZ.svg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//upload.wikimedia.org/wikipedia/commons/5/50/2004_Jihocesky_kraj.PNG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2/22/Pl%C3%B6ckenstein_%28Plech%C3%BD%29_-_pohled_na_vrchol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hyperlink" Target="//upload.wikimedia.org/wikipedia/commons/d/d1/2004-05-20_pl%C3%B6ckenstein_05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4/46/Pramen_Vltavy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jpeg"/><Relationship Id="rId4" Type="http://schemas.openxmlformats.org/officeDocument/2006/relationships/hyperlink" Target="//upload.wikimedia.org/wikipedia/commons/2/2d/Moldau-Vltava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b/be/Lipensk%C3%A1_p%C5%99ehrad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0/08/Lipno_nad_Vltavou%2C_p%C5%99ehradn%C3%AD_hr%C3%A1z%2C_p%C5%99ehrada.JPG" TargetMode="Externa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e/JezKorensko.JPG" TargetMode="External"/><Relationship Id="rId3" Type="http://schemas.openxmlformats.org/officeDocument/2006/relationships/image" Target="../media/image10.jpeg"/><Relationship Id="rId7" Type="http://schemas.openxmlformats.org/officeDocument/2006/relationships/image" Target="../media/image12.jpeg"/><Relationship Id="rId2" Type="http://schemas.openxmlformats.org/officeDocument/2006/relationships/hyperlink" Target="//upload.wikimedia.org/wikipedia/commons/8/85/Zv%C3%ADkov_2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4/46/VD_Hnevkovice.JPG" TargetMode="External"/><Relationship Id="rId5" Type="http://schemas.openxmlformats.org/officeDocument/2006/relationships/image" Target="../media/image11.jpeg"/><Relationship Id="rId4" Type="http://schemas.openxmlformats.org/officeDocument/2006/relationships/hyperlink" Target="//upload.wikimedia.org/wikipedia/commons/0/06/Orlik-prehradni_hraz.jpg" TargetMode="External"/><Relationship Id="rId9" Type="http://schemas.openxmlformats.org/officeDocument/2006/relationships/image" Target="../media/image1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7" Type="http://schemas.openxmlformats.org/officeDocument/2006/relationships/image" Target="../media/image16.jpeg"/><Relationship Id="rId2" Type="http://schemas.openxmlformats.org/officeDocument/2006/relationships/hyperlink" Target="http://www.vlkov.eu/galerie.php?obrje=vlk149&amp;zal=gal_roz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//upload.wikimedia.org/wikipedia/commons/8/8b/Rozmberk_dam.JPG" TargetMode="External"/><Relationship Id="rId5" Type="http://schemas.openxmlformats.org/officeDocument/2006/relationships/image" Target="../media/image15.jpeg"/><Relationship Id="rId4" Type="http://schemas.openxmlformats.org/officeDocument/2006/relationships/hyperlink" Target="//upload.wikimedia.org/wikipedia/commons/5/5f/Rybn%C3%ADk_Ro%C5%BEmberk_zabran%C3%BD_z_oblasti_reten%C4%8Dn%C3%ADho_prostoru.jpg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image" Target="../media/image17.jpeg"/><Relationship Id="rId7" Type="http://schemas.openxmlformats.org/officeDocument/2006/relationships/hyperlink" Target="//upload.wikimedia.org/wikipedia/commons/b/ba/Kocl%C3%AD%C5%99ov_a_Velk%C3%BD_Tis%C3%BD.JPG" TargetMode="External"/><Relationship Id="rId2" Type="http://schemas.openxmlformats.org/officeDocument/2006/relationships/hyperlink" Target="//upload.wikimedia.org/wikipedia/commons/0/0b/Horusick%C3%BD_rybn%C3%ADk_pohled_z_hr%C3%A1ze_%284%29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hyperlink" Target="//upload.wikimedia.org/wikipedia/commons/1/12/Bezdrev_in_October.jpg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3/3f/Budweis_016.JPG" TargetMode="External"/><Relationship Id="rId3" Type="http://schemas.openxmlformats.org/officeDocument/2006/relationships/image" Target="../media/image21.png"/><Relationship Id="rId7" Type="http://schemas.openxmlformats.org/officeDocument/2006/relationships/image" Target="../media/image23.jpeg"/><Relationship Id="rId2" Type="http://schemas.openxmlformats.org/officeDocument/2006/relationships/hyperlink" Target="//upload.wikimedia.org/wikipedia/commons/e/ef/Coat_of_arms_of_%C4%8Cesk%C3%A9_Bud%C4%9Bjovice.svg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//upload.wikimedia.org/wikipedia/commons/3/33/CBud_sqr.jpg" TargetMode="External"/><Relationship Id="rId5" Type="http://schemas.openxmlformats.org/officeDocument/2006/relationships/image" Target="../media/image22.jpeg"/><Relationship Id="rId4" Type="http://schemas.openxmlformats.org/officeDocument/2006/relationships/hyperlink" Target="//upload.wikimedia.org/wikipedia/commons/1/1b/%C4%8Cesk%C3%A9_Bud%C4%9Bjovice_-_centrum_letecky.jpg" TargetMode="External"/><Relationship Id="rId9" Type="http://schemas.openxmlformats.org/officeDocument/2006/relationships/image" Target="../media/image24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//upload.wikimedia.org/wikipedia/commons/6/6c/Jindrichuv_Hradec-square2.jpg" TargetMode="External"/><Relationship Id="rId3" Type="http://schemas.openxmlformats.org/officeDocument/2006/relationships/image" Target="../media/image25.jpeg"/><Relationship Id="rId7" Type="http://schemas.openxmlformats.org/officeDocument/2006/relationships/image" Target="../media/image27.jpeg"/><Relationship Id="rId2" Type="http://schemas.openxmlformats.org/officeDocument/2006/relationships/hyperlink" Target="//upload.wikimedia.org/wikipedia/commons/c/c8/Tabor%2CCzech_Republic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3/32/Strakonice-pohled_z_Podsrpu.jpg" TargetMode="External"/><Relationship Id="rId5" Type="http://schemas.openxmlformats.org/officeDocument/2006/relationships/image" Target="../media/image26.jpeg"/><Relationship Id="rId4" Type="http://schemas.openxmlformats.org/officeDocument/2006/relationships/hyperlink" Target="//upload.wikimedia.org/wikipedia/commons/2/2d/Pisecke_namesti.jpg" TargetMode="External"/><Relationship Id="rId9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hyperlink" Target="//upload.wikimedia.org/wikipedia/commons/5/54/Jitex.jpg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30.jpeg"/><Relationship Id="rId7" Type="http://schemas.openxmlformats.org/officeDocument/2006/relationships/image" Target="../media/image32.jpeg"/><Relationship Id="rId2" Type="http://schemas.openxmlformats.org/officeDocument/2006/relationships/hyperlink" Target="//upload.wikimedia.org/wikipedia/commons/9/93/Madeta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//upload.wikimedia.org/wikipedia/commons/2/2e/Budejovicky_Budvar_brewery_tour_07.jpg" TargetMode="External"/><Relationship Id="rId5" Type="http://schemas.openxmlformats.org/officeDocument/2006/relationships/image" Target="../media/image31.jpeg"/><Relationship Id="rId4" Type="http://schemas.openxmlformats.org/officeDocument/2006/relationships/hyperlink" Target="//upload.wikimedia.org/wikipedia/commons/f/f5/Strakonice-Ceska_zbrojovka-entrance.JPG" TargetMode="Externa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jpeg"/><Relationship Id="rId2" Type="http://schemas.openxmlformats.org/officeDocument/2006/relationships/hyperlink" Target="//upload.wikimedia.org/wikipedia/commons/8/83/Mlyn%C3%A1%C5%99sk%C3%A1_sla%C5%A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7.jpeg"/><Relationship Id="rId4" Type="http://schemas.openxmlformats.org/officeDocument/2006/relationships/hyperlink" Target="//upload.wikimedia.org/wikipedia/commons/1/15/CHKO_Blansk%C3%BD_les_%282%29.JPG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eg"/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1.jpeg"/><Relationship Id="rId4" Type="http://schemas.openxmlformats.org/officeDocument/2006/relationships/image" Target="../media/image4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19942014"/>
              </p:ext>
            </p:extLst>
          </p:nvPr>
        </p:nvGraphicFramePr>
        <p:xfrm>
          <a:off x="971600" y="2132856"/>
          <a:ext cx="7344816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23978"/>
                <a:gridCol w="5320838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                                          okres Náchod</a:t>
                      </a:r>
                      <a:endParaRPr lang="cs-CZ" sz="8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Hana Krejčová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13.8.2012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VY_52_INOVACE_23_Jihočeský kraj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36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31865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332656"/>
            <a:ext cx="7772400" cy="1470025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Anotace: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484784"/>
            <a:ext cx="7560840" cy="4154016"/>
          </a:xfrm>
        </p:spPr>
        <p:txBody>
          <a:bodyPr>
            <a:normAutofit/>
          </a:bodyPr>
          <a:lstStyle/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Materiál je určen k podpoře prezentace učiva, shrnuje základní informace o daném regionu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Žáci pracují s interaktivní tabulí nebo samostatně na počítačích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Pomůckou k vypracování úloh je mapa ČR</a:t>
            </a:r>
          </a:p>
          <a:p>
            <a:pPr marL="342900" indent="-342900" algn="l">
              <a:buFont typeface="Arial" pitchFamily="34" charset="0"/>
              <a:buChar char="•"/>
            </a:pPr>
            <a:r>
              <a:rPr lang="cs-CZ" sz="2000" dirty="0" smtClean="0">
                <a:solidFill>
                  <a:schemeClr val="tx1"/>
                </a:solidFill>
              </a:rPr>
              <a:t>Přechod mezi snímky se děje kliknutím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77276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sz="3200" b="1" u="sng" dirty="0" smtClean="0">
                <a:effectLst/>
              </a:rPr>
              <a:t>Jihočeský kraj</a:t>
            </a:r>
            <a:r>
              <a:rPr lang="cs-CZ" sz="3200" u="sng" dirty="0" smtClean="0">
                <a:effectLst/>
              </a:rPr>
              <a:t> </a:t>
            </a:r>
            <a:endParaRPr lang="cs-CZ" sz="32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32859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Leží na </a:t>
            </a:r>
            <a:r>
              <a:rPr lang="cs-CZ" sz="2400" b="1" dirty="0" smtClean="0">
                <a:effectLst/>
              </a:rPr>
              <a:t>jihu ČR </a:t>
            </a:r>
            <a:r>
              <a:rPr lang="cs-CZ" sz="2400" dirty="0" smtClean="0">
                <a:effectLst/>
              </a:rPr>
              <a:t>a sousedí s Plzeňským, Středočeským, Jihomoravským krajem a krajem Vysočina.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>Rozloha : </a:t>
            </a:r>
            <a:r>
              <a:rPr lang="cs-CZ" sz="2400" b="1" dirty="0" smtClean="0">
                <a:effectLst/>
              </a:rPr>
              <a:t>10 056 </a:t>
            </a:r>
            <a:r>
              <a:rPr lang="cs-CZ" sz="2400" dirty="0" smtClean="0">
                <a:effectLst/>
              </a:rPr>
              <a:t>km²</a:t>
            </a: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Počet obyvatel: </a:t>
            </a:r>
            <a:r>
              <a:rPr lang="cs-CZ" sz="2400" b="1" dirty="0" smtClean="0">
                <a:effectLst/>
              </a:rPr>
              <a:t>639 096</a:t>
            </a:r>
            <a:r>
              <a:rPr lang="cs-CZ" sz="2400" dirty="0" smtClean="0">
                <a:effectLst/>
              </a:rPr>
              <a:t> (k 30.9.2011)</a:t>
            </a: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Hustota zalidnění : </a:t>
            </a:r>
            <a:r>
              <a:rPr lang="cs-CZ" sz="2400" b="1" dirty="0" smtClean="0">
                <a:effectLst/>
              </a:rPr>
              <a:t>64 </a:t>
            </a:r>
            <a:r>
              <a:rPr lang="cs-CZ" sz="2400" dirty="0" smtClean="0">
                <a:effectLst/>
              </a:rPr>
              <a:t>obyvatel/km²</a:t>
            </a: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r>
              <a:rPr lang="cs-CZ" sz="2400" dirty="0" smtClean="0">
                <a:effectLst/>
              </a:rPr>
              <a:t>Nejvyšší bod: </a:t>
            </a:r>
            <a:r>
              <a:rPr lang="cs-CZ" sz="2400" b="1" dirty="0" smtClean="0">
                <a:effectLst/>
              </a:rPr>
              <a:t>Plechý 1378 m. n. m.</a:t>
            </a: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dirty="0" smtClean="0">
                <a:effectLst/>
              </a:rPr>
              <a:t/>
            </a:r>
            <a:br>
              <a:rPr lang="cs-CZ" sz="2400" dirty="0" smtClean="0">
                <a:effectLst/>
              </a:rPr>
            </a:br>
            <a:endParaRPr lang="cs-CZ" dirty="0"/>
          </a:p>
        </p:txBody>
      </p:sp>
      <p:pic>
        <p:nvPicPr>
          <p:cNvPr id="1026" name="Picture 2" descr="Soubor:South Bohemian Region CoA CZ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132856"/>
            <a:ext cx="262973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660232" y="5373216"/>
            <a:ext cx="12461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Znak kraje</a:t>
            </a:r>
            <a:endParaRPr lang="cs-CZ" sz="20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9896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2004 Jihocesky kraj.PN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8011942" cy="460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39752" y="5373216"/>
            <a:ext cx="49685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Krajské město</a:t>
            </a:r>
            <a:r>
              <a:rPr lang="cs-CZ" sz="2400" b="1" dirty="0" smtClean="0"/>
              <a:t>: České Budějovice</a:t>
            </a:r>
            <a:endParaRPr lang="cs-CZ" sz="2400" b="1" dirty="0"/>
          </a:p>
        </p:txBody>
      </p:sp>
      <p:sp>
        <p:nvSpPr>
          <p:cNvPr id="3" name="Ovál 2"/>
          <p:cNvSpPr/>
          <p:nvPr/>
        </p:nvSpPr>
        <p:spPr>
          <a:xfrm>
            <a:off x="3419872" y="4348331"/>
            <a:ext cx="144016" cy="144016"/>
          </a:xfrm>
          <a:prstGeom prst="ellipse">
            <a:avLst/>
          </a:prstGeom>
          <a:solidFill>
            <a:srgbClr val="FFFF00"/>
          </a:solidFill>
          <a:ln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5996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Povrch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Šumava </a:t>
            </a:r>
            <a:r>
              <a:rPr lang="cs-CZ" sz="2400" dirty="0" smtClean="0">
                <a:effectLst/>
              </a:rPr>
              <a:t>(Plechý 1378 m)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Šumavské podhůří </a:t>
            </a:r>
            <a:r>
              <a:rPr lang="cs-CZ" sz="2400" dirty="0" smtClean="0">
                <a:effectLst/>
              </a:rPr>
              <a:t>(Libín 1119 m)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Novohradské hory </a:t>
            </a:r>
            <a:r>
              <a:rPr lang="cs-CZ" sz="2400" dirty="0" smtClean="0">
                <a:effectLst/>
              </a:rPr>
              <a:t>(Kamenec 1072 m)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Českobudějovická pánev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Třeboňská pánev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4" name="Picture 2" descr="Soubor:Plöckenstein (Plechý) - pohled na vrchol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62220" y="116632"/>
            <a:ext cx="3819723" cy="283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Soubor:2004-05-20 plöckenstein 05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7527" y="3645024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732240" y="3132209"/>
            <a:ext cx="172819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1"/>
                </a:solidFill>
              </a:rPr>
              <a:t>Plechý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40368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Vodstvo: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dirty="0" smtClean="0">
                <a:effectLst/>
              </a:rPr>
              <a:t>Řeky:</a:t>
            </a: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Vltava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Otava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Lužnice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Malše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Blanice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Nežárka</a:t>
            </a:r>
          </a:p>
          <a:p>
            <a:endParaRPr lang="cs-CZ" dirty="0"/>
          </a:p>
        </p:txBody>
      </p:sp>
      <p:pic>
        <p:nvPicPr>
          <p:cNvPr id="4098" name="Picture 2" descr="Soubor:Pramen Vltavy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476672"/>
            <a:ext cx="3968036" cy="2976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Soubor:Moldau-Vltav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481013"/>
            <a:ext cx="4248473" cy="31863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211960" y="3052589"/>
            <a:ext cx="41044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Pramen Vltavy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211960" y="6267258"/>
            <a:ext cx="410445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Vltava v Českém Krumlově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1532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Vodní nádrže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5001419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Lipno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Orlík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Hněvkovice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Kořensko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Římov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1540823"/>
            <a:ext cx="43204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Dvě ze tří nádrží tzv. Vltavské kaskády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5122" name="Picture 2" descr="Soubor:Lipenská přehrad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573" y="3902193"/>
            <a:ext cx="3744416" cy="2808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Soubor:Lipno nad Vltavou, přehradní hráz, přehrada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60648"/>
            <a:ext cx="2372837" cy="35592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940152" y="3419793"/>
            <a:ext cx="2012797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v. n. Lipno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64376" y="6310395"/>
            <a:ext cx="374441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odpouštění vody z přehrady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445875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Zvíkov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260648"/>
            <a:ext cx="4383095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Soubor:Orlik-prehradni hraz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284984"/>
            <a:ext cx="4416491" cy="33123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282980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v. n. Orlík</a:t>
            </a:r>
            <a:endParaRPr lang="cs-CZ" sz="2000" dirty="0">
              <a:solidFill>
                <a:schemeClr val="tx2"/>
              </a:solidFill>
            </a:endParaRPr>
          </a:p>
        </p:txBody>
      </p:sp>
      <p:pic>
        <p:nvPicPr>
          <p:cNvPr id="6150" name="Picture 6" descr="Soubor:VD Hnevkovice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5659" y="260648"/>
            <a:ext cx="3965629" cy="29692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2" name="Picture 8" descr="Soubor:JezKorensko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4221" y="3531559"/>
            <a:ext cx="4085821" cy="28192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15659" y="2829804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v. n. Hněvkovice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84221" y="5963137"/>
            <a:ext cx="223224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v. n. Kořensko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254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Rybníky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Rožmberk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Horusický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Bezdrev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Dvořiště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Velký Tisý</a:t>
            </a:r>
          </a:p>
          <a:p>
            <a:endParaRPr lang="cs-CZ" sz="2400" b="1" dirty="0"/>
          </a:p>
        </p:txBody>
      </p:sp>
      <p:pic>
        <p:nvPicPr>
          <p:cNvPr id="7170" name="Picture 2" descr="Další obrázek.">
            <a:hlinkClick r:id="rId2" tooltip="Další obrázek.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4458" y="548680"/>
            <a:ext cx="3648405" cy="27363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Soubor:Rybník Rožmberk zabraný z oblasti retenčního prostoru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796" y="4877688"/>
            <a:ext cx="6991068" cy="1800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Soubor:Rozmberk dam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3475" y="2393629"/>
            <a:ext cx="3282120" cy="2461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025745" y="3824479"/>
            <a:ext cx="303711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</a:rPr>
              <a:t>Rožmberk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5841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Horusický rybník pohled z hráze (4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36006"/>
            <a:ext cx="4406459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2740858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Horusický rybník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8196" name="Picture 4" descr="Soubor:Bezdrev in October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6006"/>
            <a:ext cx="4029309" cy="30219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860032" y="2856415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Bezdrev 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8198" name="Picture 6" descr="http://www.people.cz/gallery/gallery_photo/15053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01008"/>
            <a:ext cx="4416352" cy="3065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170698" y="6162378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Výlov rybníka Dvořiště 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8200" name="Picture 8" descr="Soubor:Koclířov a Velký Tisý.JPG">
            <a:hlinkClick r:id="rId7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3302" y="3799079"/>
            <a:ext cx="4389222" cy="2468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663302" y="5867906"/>
            <a:ext cx="324036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Velký Tisý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90300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lvl="0" algn="l"/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cs typeface="Calibri" pitchFamily="34" charset="0"/>
              </a:rPr>
              <a:t>Města</a:t>
            </a:r>
            <a:b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rgbClr val="333333"/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lang="cs-CZ" sz="2800" b="1" u="sng" dirty="0"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15848102"/>
              </p:ext>
            </p:extLst>
          </p:nvPr>
        </p:nvGraphicFramePr>
        <p:xfrm>
          <a:off x="457200" y="1052736"/>
          <a:ext cx="8229600" cy="4680520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4114800"/>
                <a:gridCol w="411480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České Budějovice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94 754 obyvatel</a:t>
                      </a:r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Tábor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35 334 obyvatel</a:t>
                      </a:r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Písek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29 923 obyvatel</a:t>
                      </a:r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Strakonice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22 951 obyvatel</a:t>
                      </a:r>
                    </a:p>
                  </a:txBody>
                  <a:tcPr anchor="ctr"/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2400" b="1" dirty="0"/>
                        <a:t>Jindřichův Hradec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2000" dirty="0"/>
                        <a:t>22 367 obyvatel</a:t>
                      </a: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5" name="Rectangle 1"/>
          <p:cNvSpPr>
            <a:spLocks noChangeArrowheads="1"/>
          </p:cNvSpPr>
          <p:nvPr/>
        </p:nvSpPr>
        <p:spPr bwMode="auto">
          <a:xfrm>
            <a:off x="457200" y="6152673"/>
            <a:ext cx="3826768" cy="5974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0" tIns="158700" rIns="49197" bIns="15870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ahoma" pitchFamily="34" charset="0"/>
                <a:cs typeface="Tahoma" pitchFamily="34" charset="0"/>
              </a:rPr>
              <a:t>POČET OBYVATEL K LEDNU 2011</a:t>
            </a:r>
            <a:endParaRPr kumimoji="0" lang="cs-CZ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387229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České Budějovice</a:t>
            </a:r>
            <a:endParaRPr lang="cs-CZ" sz="2800" b="1" dirty="0"/>
          </a:p>
        </p:txBody>
      </p:sp>
      <p:pic>
        <p:nvPicPr>
          <p:cNvPr id="10242" name="Picture 2" descr="Soubor:Coat of arms of České Budějovice.sv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24744"/>
            <a:ext cx="2160240" cy="2439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4" name="Picture 4" descr="Soubor:České Budějovice - centrum letecky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76667"/>
            <a:ext cx="5489403" cy="30877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46" name="Picture 6" descr="Soubor:CBud sqr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717032"/>
            <a:ext cx="4323181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95536" y="6187581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Radnice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0248" name="Picture 8" descr="Soubor:Budweis 016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3830" y="3634224"/>
            <a:ext cx="2369018" cy="31586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6732240" y="6385012"/>
            <a:ext cx="200530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Černá věž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93825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Soubor:Tabor,Czech Republic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031" y="260648"/>
            <a:ext cx="3840426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30295" y="2709677"/>
            <a:ext cx="17521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Tábor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1268" name="Picture 4" descr="Soubor:Pisecke namesti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9060" y="3559005"/>
            <a:ext cx="3851398" cy="28885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99060" y="6047444"/>
            <a:ext cx="175219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Písek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1270" name="Picture 6" descr="Soubor:Strakonice-pohled z Podsrpu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0735" y="3779143"/>
            <a:ext cx="4896544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210735" y="5873472"/>
            <a:ext cx="22322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Strakonice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 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1272" name="Picture 8" descr="Soubor:Jindrichuv Hradec-square2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084" y="469442"/>
            <a:ext cx="4900956" cy="2462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149186" y="2532063"/>
            <a:ext cx="22230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Jindřichův Hradec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890213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Průmysl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strojírenský</a:t>
            </a:r>
            <a:r>
              <a:rPr lang="cs-CZ" sz="2400" dirty="0" smtClean="0">
                <a:effectLst/>
              </a:rPr>
              <a:t> (Strakonice, Č.B.)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výroba plastických hmot </a:t>
            </a:r>
            <a:r>
              <a:rPr lang="cs-CZ" sz="2400" dirty="0" smtClean="0">
                <a:effectLst/>
              </a:rPr>
              <a:t>(Č.B.)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potravinářství </a:t>
            </a:r>
            <a:r>
              <a:rPr lang="cs-CZ" sz="2400" dirty="0" smtClean="0">
                <a:effectLst/>
              </a:rPr>
              <a:t>(Č.B.)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textilní</a:t>
            </a:r>
            <a:r>
              <a:rPr lang="cs-CZ" sz="2400" dirty="0" smtClean="0">
                <a:effectLst/>
              </a:rPr>
              <a:t> (Písek)</a:t>
            </a:r>
          </a:p>
          <a:p>
            <a:pPr marL="0" indent="0">
              <a:buNone/>
            </a:pPr>
            <a:endParaRPr lang="cs-CZ" sz="2400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papírenský</a:t>
            </a:r>
            <a:r>
              <a:rPr lang="cs-CZ" sz="2400" dirty="0" smtClean="0">
                <a:effectLst/>
              </a:rPr>
              <a:t> (Větřní)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2290" name="Picture 2" descr="Soubor:Jitex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2996952"/>
            <a:ext cx="4896544" cy="36724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23928" y="6269250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Textilní továrna v Písku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18354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Soubor:Madet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4389059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274085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Mlékárna MADETA</a:t>
            </a: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13316" name="Picture 4" descr="Soubor:Strakonice-Ceska zbrojovka-entrance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4845" y="260648"/>
            <a:ext cx="4320481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784845" y="310089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Zbrojovka ve Strakonicích</a:t>
            </a:r>
            <a:endParaRPr lang="cs-CZ" dirty="0"/>
          </a:p>
        </p:txBody>
      </p:sp>
      <p:pic>
        <p:nvPicPr>
          <p:cNvPr id="13318" name="Picture 6" descr="Soubor:Budejovicky Budvar brewery tour 07.jpg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3313678"/>
            <a:ext cx="4469917" cy="3352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251520" y="6257062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Pivovar Budvar – Č.B.</a:t>
            </a:r>
            <a:endParaRPr lang="cs-CZ" dirty="0"/>
          </a:p>
        </p:txBody>
      </p:sp>
      <p:pic>
        <p:nvPicPr>
          <p:cNvPr id="13320" name="Picture 8" descr="http://www.ckrumlov.cz/obr/region/firmy/406b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5637" y="3645024"/>
            <a:ext cx="4098896" cy="2907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895637" y="616344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Papírny Větřní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56630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Zemědělství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obilniny, řepka, pícniny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chov ryb a skotu</a:t>
            </a:r>
            <a:endParaRPr lang="cs-CZ" dirty="0"/>
          </a:p>
        </p:txBody>
      </p:sp>
      <p:pic>
        <p:nvPicPr>
          <p:cNvPr id="14338" name="Picture 2" descr="http://www.people.cz/gallery/gallery_photo/1504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356992"/>
            <a:ext cx="4285792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342" name="Picture 6" descr="http://www.people.cz/gallery/gallery_photo/15046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9320" y="3465004"/>
            <a:ext cx="4495156" cy="2952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391472" y="2398695"/>
            <a:ext cx="475252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tx2"/>
                </a:solidFill>
                <a:effectLst/>
              </a:rPr>
              <a:t>polovina produkce ryb v ČR pochází z jihočeských </a:t>
            </a:r>
            <a:endParaRPr lang="cs-CZ" sz="2000" dirty="0" smtClean="0">
              <a:solidFill>
                <a:schemeClr val="tx2"/>
              </a:solidFill>
            </a:endParaRPr>
          </a:p>
          <a:p>
            <a:r>
              <a:rPr lang="cs-CZ" sz="2000" dirty="0" smtClean="0">
                <a:solidFill>
                  <a:schemeClr val="tx2"/>
                </a:solidFill>
                <a:effectLst/>
              </a:rPr>
              <a:t> rybníků</a:t>
            </a:r>
            <a:endParaRPr lang="cs-CZ" sz="2000" b="1" dirty="0" smtClean="0">
              <a:solidFill>
                <a:schemeClr val="tx2"/>
              </a:solidFill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5184299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Autofit/>
          </a:bodyPr>
          <a:lstStyle/>
          <a:p>
            <a:pPr algn="l"/>
            <a:r>
              <a:rPr lang="cs-CZ" sz="2800" b="1" u="sng" dirty="0" smtClean="0">
                <a:effectLst/>
              </a:rPr>
              <a:t>Ochrana přírody</a:t>
            </a:r>
            <a:br>
              <a:rPr lang="cs-CZ" sz="2800" b="1" u="sng" dirty="0" smtClean="0">
                <a:effectLst/>
              </a:rPr>
            </a:br>
            <a:endParaRPr lang="cs-CZ" sz="28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/>
          <a:lstStyle/>
          <a:p>
            <a:pPr marL="0" indent="0">
              <a:buNone/>
            </a:pPr>
            <a:r>
              <a:rPr lang="cs-CZ" sz="2400" b="1" dirty="0" smtClean="0">
                <a:effectLst/>
              </a:rPr>
              <a:t>Národní park  Šumava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CHKO Šumava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CHKO Blanský les</a:t>
            </a:r>
          </a:p>
          <a:p>
            <a:pPr marL="0" indent="0">
              <a:buNone/>
            </a:pPr>
            <a:endParaRPr lang="cs-CZ" sz="2400" b="1" dirty="0" smtClean="0">
              <a:effectLst/>
            </a:endParaRPr>
          </a:p>
          <a:p>
            <a:pPr marL="0" indent="0">
              <a:buNone/>
            </a:pPr>
            <a:r>
              <a:rPr lang="cs-CZ" sz="2400" b="1" dirty="0" smtClean="0">
                <a:effectLst/>
              </a:rPr>
              <a:t>CHKO Třeboňsko</a:t>
            </a:r>
          </a:p>
          <a:p>
            <a:endParaRPr lang="cs-CZ" dirty="0"/>
          </a:p>
        </p:txBody>
      </p:sp>
      <p:pic>
        <p:nvPicPr>
          <p:cNvPr id="15362" name="Picture 2" descr="Soubor:Mlynářská slať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116632"/>
            <a:ext cx="4224469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364" name="Picture 4" descr="Soubor:CHKO Blanský les (2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32950" y="3428999"/>
            <a:ext cx="4191511" cy="28083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497713" y="2884874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NP Šumava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532950" y="5837202"/>
            <a:ext cx="30243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CHKO Blanský les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81305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28" y="188640"/>
            <a:ext cx="84969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Jihočeský kraj se také pyšní mnoha hrady a zámky</a:t>
            </a:r>
            <a:endParaRPr lang="cs-CZ" sz="2800" b="1" dirty="0"/>
          </a:p>
        </p:txBody>
      </p:sp>
      <p:pic>
        <p:nvPicPr>
          <p:cNvPr id="16388" name="Picture 4" descr="Hluboká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836712"/>
            <a:ext cx="35523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3100898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Hluboká nad Vltavou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6390" name="Picture 6" descr="Červená Lhot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811905"/>
            <a:ext cx="35523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16016" y="3076091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Červená Lhota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6392" name="Picture 8" descr="Orlík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861048"/>
            <a:ext cx="3552395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539552" y="6112619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Orlík </a:t>
            </a:r>
            <a:endParaRPr lang="cs-CZ" sz="2000" dirty="0">
              <a:solidFill>
                <a:schemeClr val="bg1"/>
              </a:solidFill>
            </a:endParaRPr>
          </a:p>
        </p:txBody>
      </p:sp>
      <p:pic>
        <p:nvPicPr>
          <p:cNvPr id="16394" name="Picture 10" descr="Zvíkov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9400" y="3825987"/>
            <a:ext cx="3599143" cy="2699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4667769" y="6105974"/>
            <a:ext cx="30963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Zvíkov  </a:t>
            </a:r>
            <a:endParaRPr lang="cs-CZ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991053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9"/>
            <a:ext cx="7772400" cy="720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Doplň věty, jako pomůcku použij mapu ČR: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96752"/>
            <a:ext cx="8064896" cy="525658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Jihočeský kraj sousedí s dvěma státy,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tomto kraji pramení naše nejdelší řeka –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Hlavním městem jsou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Do vltavské kaskády kromě v. n. Lipno a Orlík patří ještě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Největším rybníkem je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Nejvyšším vrcholem Novohradských hor je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Víš, čím je z historie známé město Tábor? 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94192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9"/>
            <a:ext cx="7772400" cy="720080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Našel jsi správné odpovědi?</a:t>
            </a:r>
            <a:endParaRPr lang="cs-CZ" sz="2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196752"/>
            <a:ext cx="8064896" cy="5256584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Jihočeský kraj sousedí s dvěma státy, </a:t>
            </a:r>
            <a:r>
              <a:rPr lang="cs-CZ" sz="2000" dirty="0" smtClean="0">
                <a:solidFill>
                  <a:srgbClr val="C00000"/>
                </a:solidFill>
              </a:rPr>
              <a:t>Rakouskem a Německem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 tomto kraji pramení naše nejdelší řeka – </a:t>
            </a:r>
            <a:r>
              <a:rPr lang="cs-CZ" sz="2000" dirty="0" smtClean="0">
                <a:solidFill>
                  <a:srgbClr val="C00000"/>
                </a:solidFill>
              </a:rPr>
              <a:t>Vltava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Hlavním městem jsou </a:t>
            </a:r>
            <a:r>
              <a:rPr lang="cs-CZ" sz="2000" dirty="0" smtClean="0">
                <a:solidFill>
                  <a:srgbClr val="C00000"/>
                </a:solidFill>
              </a:rPr>
              <a:t>České Budějovice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Do vltavské kaskády kromě v. n. Lipno a Orlík patří ještě </a:t>
            </a:r>
            <a:r>
              <a:rPr lang="cs-CZ" sz="2000" dirty="0" smtClean="0">
                <a:solidFill>
                  <a:srgbClr val="C00000"/>
                </a:solidFill>
              </a:rPr>
              <a:t>Slapy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Největším rybníkem je </a:t>
            </a:r>
            <a:r>
              <a:rPr lang="cs-CZ" sz="2000" dirty="0" smtClean="0">
                <a:solidFill>
                  <a:srgbClr val="C00000"/>
                </a:solidFill>
              </a:rPr>
              <a:t>Rožmberk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Nejvyšším vrcholem Novohradských hor je </a:t>
            </a:r>
            <a:r>
              <a:rPr lang="cs-CZ" sz="2000" dirty="0" smtClean="0">
                <a:solidFill>
                  <a:srgbClr val="C00000"/>
                </a:solidFill>
              </a:rPr>
              <a:t>Kamenec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r>
              <a:rPr lang="cs-CZ" sz="2000" dirty="0" smtClean="0">
                <a:solidFill>
                  <a:schemeClr val="tx1"/>
                </a:solidFill>
              </a:rPr>
              <a:t>Víš, čím je z historie známé město Tábor? </a:t>
            </a:r>
            <a:r>
              <a:rPr lang="cs-CZ" sz="2000" dirty="0" smtClean="0">
                <a:solidFill>
                  <a:srgbClr val="C00000"/>
                </a:solidFill>
              </a:rPr>
              <a:t>Jan Žižka a husité</a:t>
            </a: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688365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250706"/>
          </a:xfrm>
        </p:spPr>
        <p:txBody>
          <a:bodyPr>
            <a:normAutofit/>
          </a:bodyPr>
          <a:lstStyle/>
          <a:p>
            <a:pPr algn="l"/>
            <a:r>
              <a:rPr lang="cs-CZ" sz="1400" dirty="0" smtClean="0"/>
              <a:t>Použité zdroje:</a:t>
            </a:r>
            <a:br>
              <a:rPr lang="cs-CZ" sz="1400" dirty="0" smtClean="0"/>
            </a:br>
            <a:r>
              <a:rPr lang="cs-CZ" sz="1200" dirty="0" smtClean="0">
                <a:effectLst/>
              </a:rPr>
              <a:t>ONDŘEJ HAJDUCH. </a:t>
            </a:r>
            <a:r>
              <a:rPr lang="cs-CZ" sz="1200" i="1" dirty="0" smtClean="0">
                <a:effectLst/>
              </a:rPr>
              <a:t>http://www.hajduch.net/cesko/jihocesky-kraj-0</a:t>
            </a:r>
            <a:r>
              <a:rPr lang="cs-CZ" sz="1200" dirty="0" smtClean="0">
                <a:effectLst/>
              </a:rPr>
              <a:t> [online]. [cit. 23.2.2013]. Dostupný na WWW: http://www.hajduch.net/cesko/jihocesky-kraj-0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TOMÁŠ URBAN. http://cs.wikipedia.org/wiki/Jiho%C4%8Desk%C3%BD_kraj [online]. [cit. 23.2.2013]. Dostupný na WWW: http://cs.wikipedia.org/wiki/Soubor:South_Bohemian_Region_CoA_CZ.svg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HUSTOLES. http://cs.wikipedia.org/wiki/Jiho%C4%8Desk%C3%BD_kraj [online]. [cit. 23.2.2013]. Dostupný na WWW: http://cs.wikipedia.org/wiki/Soubor:2004_Jihocesky_kraj.PNG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PUDELEK MARCIN SZALA. http://cs.wikipedia.org/wiki/Plech%C3%BD [online]. [cit. 23.2.2013]. Dostupný na WWW: http://cs.wikipedia.org/wiki/Soubor:Pl%C3%B6ckenstein_(Plech%C3%BD)_-_pohled_na_vrchol.jpg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JAN DUDÍK. http://cs.wikipedia.org/wiki/Pramen_Vltavy [online]. [cit. 23.2.2013]. Dostupný na WWW: http://cs.wikipedia.org/wiki/Soubor:Pramen_Vltavy.JPG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BJÖRN LAC ZAY. http://cs.wikipedia.org/wiki/Vltava [online]. [cit. 23.2.2013]. Dostupný na WWW: http://cs.wikipedia.org/wiki/Soubor:Moldau-Vltava.jpg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SIPPEL2707. http://cs.wikipedia.org/wiki/Vodn%C3%AD_n%C3%A1dr%C5%BE_Lipno [online]. [cit. 23.2.2013]. Dostupný na WWW: http://cs.wikipedia.org/wiki/Soubor:Lipensk%C3%A1_p%C5%99ehrada.JPG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USER:AKRON. http://cs.wikipedia.org/wiki/Vodn%C3%AD_n%C3%A1dr%C5%BE_Lipno [online]. [cit. 23.2.2013]. Dostupný na WWW: http://cs.wikipedia.org/wiki/Soubor:Lipno_nad_Vltavou,_p%C5%99ehradn%C3%AD_hr%C3%A1z,_p%C5%99ehrada.JPG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KARELJ. http://cs.wikipedia.org/wiki/Vodn%C3%AD_n%C3%A1dr%C5%BE_Orl%C3%ADk [online]. [cit. 23.2.2013]. Dostupný na WWW: http://cs.wikipedia.org/wiki/Soubor:Zv%C3%ADkov_2.jpg  </a:t>
            </a:r>
            <a:br>
              <a:rPr lang="cs-CZ" sz="1200" dirty="0" smtClean="0">
                <a:effectLst/>
              </a:rPr>
            </a:br>
            <a:r>
              <a:rPr lang="cs-CZ" sz="1200" dirty="0" smtClean="0">
                <a:effectLst/>
              </a:rPr>
              <a:t>GIBON. http://cs.wikipedia.org/wiki/Vodn%C3%AD_n%C3%A1dr%C5%BE_Hn%C4%9Bvkovice [online]. [cit. 23.2.2013]. Dostupný na WWW: http://cs.wikipedia.org/wiki/Soubor:VD_Hnevkovice.JPG </a:t>
            </a:r>
            <a:br>
              <a:rPr lang="cs-CZ" sz="1200" dirty="0" smtClean="0">
                <a:effectLst/>
              </a:rPr>
            </a:br>
            <a:r>
              <a:rPr lang="pl-PL" sz="1200" dirty="0" smtClean="0">
                <a:effectLst/>
              </a:rPr>
              <a:t>JENDA021. http://cs.wikipedia.org/wiki/Ko%C5%99ensko [online]. [cit. 23.2.2013]. Dostupný na WWW: http://cs.wikipedia.org/wiki/Soubor:JezKorensko.JPG </a:t>
            </a:r>
            <a:br>
              <a:rPr lang="pl-PL" sz="1200" dirty="0" smtClean="0">
                <a:effectLst/>
              </a:rPr>
            </a:br>
            <a:r>
              <a:rPr lang="pl-PL" sz="1200" dirty="0" smtClean="0">
                <a:effectLst/>
              </a:rPr>
              <a:t>ZDENĚKK. http://cs.wikipedia.org/wiki/Ro%C5%BEmberk [online]. [cit. 23.2.2013]. Dostupný na WWW: http://cs.wikipedia.org/wiki/Soubor:Rybn%C3%ADk_Ro%C5%BEmberk_zabran%C3%BD_z_oblasti_reten%C4%8Dn%C3%ADho_prostoru.jpg </a:t>
            </a:r>
            <a:br>
              <a:rPr lang="pl-PL" sz="1200" dirty="0" smtClean="0">
                <a:effectLst/>
              </a:rPr>
            </a:br>
            <a:r>
              <a:rPr lang="pl-PL" sz="1200" dirty="0" smtClean="0">
                <a:effectLst/>
              </a:rPr>
              <a:t>LOVEC Z. http://cs.wikipedia.org/wiki/Ro%C5%BEmberk [online]. [cit. 23.2.2013]. Dostupný na WWW: http://cs.wikipedia.org/wiki/Soubor:Rozmberk_dam.JPG </a:t>
            </a:r>
            <a:br>
              <a:rPr lang="pl-PL" sz="1200" dirty="0" smtClean="0">
                <a:effectLst/>
              </a:rPr>
            </a:br>
            <a:r>
              <a:rPr lang="pl-PL" sz="1200" dirty="0" smtClean="0">
                <a:effectLst/>
              </a:rPr>
              <a:t>CHMEE2. http://cs.wikipedia.org/wiki/Horusick%C3%BD_rybn%C3%ADk [online]. [cit. 23.2.2013]. Dostupný na WWW: http://cs.wikipedia.org/wiki/Soubor:Horusick%C3%BD_rybn%C3%ADk_pohled_z_hr%C3%A1ze_(4).JPG</a:t>
            </a:r>
            <a:br>
              <a:rPr lang="pl-PL" sz="1200" dirty="0" smtClean="0">
                <a:effectLst/>
              </a:rPr>
            </a:br>
            <a:r>
              <a:rPr lang="pl-PL" sz="1200" dirty="0" smtClean="0">
                <a:effectLst/>
              </a:rPr>
              <a:t>CHEVA. http://cs.wikipedia.org/wiki/Bezdrev [online]. [cit. 23.2.2013]. Dostupný na WWW: http://cs.wikipedia.org/wiki/Soubor:Bezdrev_in_October.jpg  </a:t>
            </a:r>
            <a:br>
              <a:rPr lang="pl-PL" sz="1200" dirty="0" smtClean="0">
                <a:effectLst/>
              </a:rPr>
            </a:b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598256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22714"/>
          </a:xfrm>
        </p:spPr>
        <p:txBody>
          <a:bodyPr>
            <a:normAutofit/>
          </a:bodyPr>
          <a:lstStyle/>
          <a:p>
            <a:pPr algn="l"/>
            <a:r>
              <a:rPr lang="pl-PL" sz="1200" dirty="0" smtClean="0"/>
              <a:t>JANINKA. www.people.cz/gallery/cs/g... [online]. [cit. 23.2.2013]. Dostupný na WWW: http://obrazky.cz/detail?q=rybn%C3%ADk%20dvo%C5%99i%C5%A1t%C4%9B&amp;offset=1&amp;limit=20&amp;bUrlPar=filter%3D1&amp;resNum=12&amp;ref=http%3A//obrazky.cz/%3Fq%3Dk%25C5%25AFrovec%2520na%2520%25C5%25A1umav%25C4%259B%26sId%3D0d-CniIbwL_wzR20KFQ0%26filter%3D1%26hint%26from%3D37&amp;resID=A6xJnhYv2vBsAJeWJCFqoxoopTAU5kuY_vFFlbRFqxA&amp;imgURL=http%3A//www.people.cz/gallery/gallery_photo/thumb/15046.jpg&amp;pageURL=http%3A//www.people.cz/gallery/cs/gallery-detail/aid-11063&amp;imgX=200&amp;imgY=131&amp;imgSize=11&amp;thURL=http%3A//media5.picsearch.com/is%3FA6xJnhYv2vBsAJeWJCFqoxoopTAU5kuY_vFFlbRFqxA&amp;thX=128&amp;thY=83&amp;qNoSite=rybn%C3%ADk%2Bdvo%C5%99i%C5%A1t%C4%9B&amp;siteWWW=&amp;sId=0d-CniIbwv8Nkjy3z8Pv </a:t>
            </a:r>
            <a:br>
              <a:rPr lang="pl-PL" sz="1200" dirty="0" smtClean="0"/>
            </a:br>
            <a:r>
              <a:rPr lang="pl-PL" sz="1200" dirty="0" smtClean="0"/>
              <a:t>PAVEL RYCHTECKÝ. http://cs.wikipedia.org/wiki/Velk%C3%BD_Tis%C3%BD [online]. [cit. 23.2.2013]. Dostupný na WWW: http://cs.wikipedia.org/wiki/Soubor:Kocl%C3%AD%C5%99ov_a_Velk%C3%BD_Tis%C3%BD.JPG </a:t>
            </a:r>
            <a:br>
              <a:rPr lang="pl-PL" sz="1200" dirty="0" smtClean="0"/>
            </a:br>
            <a:r>
              <a:rPr lang="pl-PL" sz="1200" dirty="0" smtClean="0"/>
              <a:t>PAVEL RYCHTECKÝ. http://cs.wikipedia.org/wiki/%C4%8Cesk%C3%A9_Bud%C4%9Bjovice [online]. [cit. 23.2.2013]. Dostupný na WWW: http://cs.wikipedia.org/wiki/Soubor:%C4%8Cesk%C3%A9_Bud%C4%9Bjovice_-_centrum_letecky.jpg </a:t>
            </a:r>
            <a:br>
              <a:rPr lang="pl-PL" sz="1200" dirty="0" smtClean="0"/>
            </a:br>
            <a:r>
              <a:rPr lang="pl-PL" sz="1200" dirty="0" smtClean="0"/>
              <a:t>JIŘÍ NEDOROST. http://cs.wikipedia.org/wiki/%C4%8Cesk%C3%A9_Bud%C4%9Bjovice [online]. [cit. 23.2.2013]. Dostupný na WWW: http://cs.wikipedia.org/wiki/Soubor:CBud_sqr.jpg </a:t>
            </a:r>
            <a:br>
              <a:rPr lang="pl-PL" sz="1200" dirty="0" smtClean="0"/>
            </a:br>
            <a:r>
              <a:rPr lang="pl-PL" sz="1200" dirty="0" smtClean="0"/>
              <a:t>MATT BORAK. http://cs.wikipedia.org/wiki/T%C3%A1bor [online]. [cit. 23.2.2013]. Dostupný na WWW: http://cs.wikipedia.org/wiki/Soubor:Tabor,Czech_Republic.jpg </a:t>
            </a:r>
            <a:br>
              <a:rPr lang="pl-PL" sz="1200" dirty="0" smtClean="0"/>
            </a:br>
            <a:r>
              <a:rPr lang="pl-PL" sz="1200" dirty="0" smtClean="0"/>
              <a:t>CRYOMAN. http://cs.wikipedia.org/wiki/P%C3%ADsek_(m%C4%9Bsto) [online]. [cit. 23.2.2013]. Dostupný na WWW: http://cs.wikipedia.org/wiki/Soubor:Pisecke_namesti.jpg </a:t>
            </a:r>
            <a:br>
              <a:rPr lang="pl-PL" sz="1200" dirty="0" smtClean="0"/>
            </a:br>
            <a:r>
              <a:rPr lang="pl-PL" sz="1200" dirty="0" smtClean="0"/>
              <a:t>USER JAPO. http://cs.wikipedia.org/wiki/Strakonice [online]. [cit. 23.2.2013]. Dostupný na WWW: http://cs.wikipedia.org/wiki/Soubor:Strakonice-pohled_z_Podsrpu.jpg </a:t>
            </a:r>
            <a:br>
              <a:rPr lang="pl-PL" sz="1200" dirty="0" smtClean="0"/>
            </a:br>
            <a:r>
              <a:rPr lang="pl-PL" sz="1200" dirty="0" smtClean="0"/>
              <a:t>PAVEL VESELÝ. http://cs.wikipedia.org/wiki/Jind%C5%99ich%C5%AFv_Hradec [online]. [cit. 23.2.2013]. Dostupný na WWW: http://cs.wikipedia.org/wiki/Soubor:Jindrichuv_Hradec-square2.jpg </a:t>
            </a:r>
            <a:br>
              <a:rPr lang="pl-PL" sz="1200" dirty="0" smtClean="0"/>
            </a:br>
            <a:r>
              <a:rPr lang="pl-PL" sz="1200" dirty="0" smtClean="0"/>
              <a:t>CHMEE2. http://cs.wikipedia.org/wiki/Jiho%C4%8Desk%C3%BD_kraj [online]. [cit. 23.2.2013]. Dostupný na WWW: http://cs.wikipedia.org/wiki/Soubor:Jitex.jpg </a:t>
            </a:r>
            <a:br>
              <a:rPr lang="pl-PL" sz="1200" dirty="0" smtClean="0"/>
            </a:br>
            <a:r>
              <a:rPr lang="pl-PL" sz="1200" dirty="0" smtClean="0"/>
              <a:t>CHMEE2. http://cs.wikipedia.org/wiki/Jiho%C4%8Desk%C3%BD_kraj [online]. [cit. 23.2.2013]. Dostupný na WWW: http://cs.wikipedia.org/wiki/Soubor:Madeta.jpg </a:t>
            </a:r>
            <a:br>
              <a:rPr lang="pl-PL" sz="1200" dirty="0" smtClean="0"/>
            </a:br>
            <a:r>
              <a:rPr lang="pl-PL" sz="1200" dirty="0" smtClean="0"/>
              <a:t>JAPO. http://cs.wikipedia.org/wiki/%C4%8Cesk%C3%A1_zbrojovka_Strakonice [online]. [cit. 23.2.2013]. Dostupný na WWW: http://cs.wikipedia.org/wiki/Soubor:Strakonice-Ceska_zbrojovka-entrance.JPG</a:t>
            </a:r>
            <a:br>
              <a:rPr lang="pl-PL" sz="1200" dirty="0" smtClean="0"/>
            </a:br>
            <a:r>
              <a:rPr lang="en-US" sz="1200" dirty="0" smtClean="0"/>
              <a:t>CHRIS YUNKER. http://cs.wikipedia.org/wiki/Bud%C4%9Bjovick%C3%BD_Budvar,_n%C3%A1rodn%C3%AD_podnik [online]. [cit. 23.2.2013]. </a:t>
            </a:r>
            <a:r>
              <a:rPr lang="en-US" sz="1200" dirty="0" err="1" smtClean="0"/>
              <a:t>Dostupný</a:t>
            </a:r>
            <a:r>
              <a:rPr lang="en-US" sz="1200" dirty="0" smtClean="0"/>
              <a:t> </a:t>
            </a:r>
            <a:r>
              <a:rPr lang="en-US" sz="1200" dirty="0" err="1" smtClean="0"/>
              <a:t>na</a:t>
            </a:r>
            <a:r>
              <a:rPr lang="en-US" sz="1200" dirty="0" smtClean="0"/>
              <a:t> WWW: http://cs.wikipedia.org/wiki/Soubor:Budejovicky_Budvar_brewery_tour_07.jpg </a:t>
            </a:r>
            <a:r>
              <a:rPr lang="pl-PL" sz="1200" dirty="0" smtClean="0"/>
              <a:t>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518242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658418"/>
          </a:xfrm>
        </p:spPr>
        <p:txBody>
          <a:bodyPr>
            <a:normAutofit/>
          </a:bodyPr>
          <a:lstStyle/>
          <a:p>
            <a:pPr algn="l"/>
            <a:r>
              <a:rPr lang="pt-BR" sz="1200" dirty="0" smtClean="0"/>
              <a:t>AUTOR NEUVEDEN. http://www.ckrumlov.cz/cz1250/region/firmy/i_jip.htm [online]. [cit. 23.2.2013]. Dostupný na WWW: http://www.ckrumlov.cz/obr/region/firmy/406b.jpg </a:t>
            </a:r>
            <a:r>
              <a:rPr lang="cs-CZ" sz="1200" dirty="0" smtClean="0"/>
              <a:t/>
            </a:r>
            <a:br>
              <a:rPr lang="cs-CZ" sz="1200" dirty="0" smtClean="0"/>
            </a:br>
            <a:r>
              <a:rPr lang="pl-PL" sz="1200" dirty="0" smtClean="0"/>
              <a:t>JANINKA. www.people.cz/gallery/cs/g... [online]. [cit. 23.2.2013]. Dostupný na WWW: http://obrazky.cz/detail?q=rybn%C3%ADk%20dvo%C5%99i%C5%A1t%C4%9B&amp;offset=1&amp;limit=20&amp;bUrlPar=filter%3D1&amp;resNum=13&amp;ref=http%3A//obrazky.cz/%3Fq%3Dk%25C5%25AFrovec%2520na%2520%25C5%25A1umav%25C4%259B%26sId%3D0d-CniIbwL_wzR20KFQ0%26filter%3D1%26hint%26from%3D37&amp;resID=Oc9pkpYkYMXPmQRcYDJsMYX7LyiWu6hxLGEyps7jtH8&amp;imgURL=http%3A//www.people.cz/gallery/gallery_photo/thumb/15041.jpg&amp;pageURL=http%3A//www.people.cz/gallery/cs/gallery-detail/aid-11063&amp;imgX=200&amp;imgY=129&amp;imgSize=10&amp;thURL=http%3A//media2.picsearch.com/is%3FOc9pkpYkYMXPmQRcYDJsMYX7LyiWu6hxLGEyps7jtH8&amp;thX=128&amp;thY=82&amp;qNoSite=rybn%C3%ADk%2Bdvo%C5%99i%C5%A1t%C4%9B&amp;siteWWW=&amp;sId=0d-CniIbwKUwgZ2xwS</a:t>
            </a:r>
            <a:br>
              <a:rPr lang="pl-PL" sz="1200" dirty="0" smtClean="0"/>
            </a:br>
            <a:r>
              <a:rPr lang="pl-PL" sz="1200" dirty="0" smtClean="0"/>
              <a:t>RAVE. http://cs.wikipedia.org/wiki/N%C3%A1rodn%C3%AD_park_%C5%A0umava [online]. [cit. 23.2.2013]. Dostupný na WWW: http://cs.wikipedia.org/wiki/Soubor:Mlyn%C3%A1%C5%99sk%C3%A1_sla%C5%A5.JPG </a:t>
            </a:r>
            <a:br>
              <a:rPr lang="pl-PL" sz="1200" dirty="0" smtClean="0"/>
            </a:br>
            <a:r>
              <a:rPr lang="pl-PL" sz="1200" dirty="0" smtClean="0"/>
              <a:t>CHMEE2. http://cs.wikipedia.org/wiki/Chr%C3%A1n%C4%9Bn%C3%A1_krajinn%C3%A1_oblast_Blansk%C3%BD_les [online]. [cit. 23.2.2013]. Dostupný na WWW: http://cs.wikipedia.org/wiki/Soubor:CHKO_Blansk%C3%BD_les_(2).JPG </a:t>
            </a:r>
            <a:br>
              <a:rPr lang="pl-PL" sz="1200" dirty="0" smtClean="0"/>
            </a:br>
            <a:r>
              <a:rPr lang="pl-PL" sz="1200" dirty="0" smtClean="0"/>
              <a:t>vlastní zdroj</a:t>
            </a:r>
            <a:br>
              <a:rPr lang="pl-PL" sz="1200" dirty="0" smtClean="0"/>
            </a:br>
            <a:r>
              <a:rPr lang="pl-PL" sz="1200" dirty="0" smtClean="0"/>
              <a:t>galerie Microsoft Office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9437675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505</Words>
  <Application>Microsoft Office PowerPoint</Application>
  <PresentationFormat>Předvádění na obrazovce (4:3)</PresentationFormat>
  <Paragraphs>175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Motiv systému Office</vt:lpstr>
      <vt:lpstr>Prezentace aplikace PowerPoint</vt:lpstr>
      <vt:lpstr>Anotace:</vt:lpstr>
      <vt:lpstr>Jihočeský kraj </vt:lpstr>
      <vt:lpstr>Prezentace aplikace PowerPoint</vt:lpstr>
      <vt:lpstr>Povrch </vt:lpstr>
      <vt:lpstr>Vodstvo:</vt:lpstr>
      <vt:lpstr>Vodní nádrže </vt:lpstr>
      <vt:lpstr>Prezentace aplikace PowerPoint</vt:lpstr>
      <vt:lpstr>Rybníky </vt:lpstr>
      <vt:lpstr>Prezentace aplikace PowerPoint</vt:lpstr>
      <vt:lpstr>Města </vt:lpstr>
      <vt:lpstr>České Budějovice</vt:lpstr>
      <vt:lpstr>Prezentace aplikace PowerPoint</vt:lpstr>
      <vt:lpstr>Průmysl </vt:lpstr>
      <vt:lpstr>Prezentace aplikace PowerPoint</vt:lpstr>
      <vt:lpstr>Zemědělství </vt:lpstr>
      <vt:lpstr>Ochrana přírody </vt:lpstr>
      <vt:lpstr>Prezentace aplikace PowerPoint</vt:lpstr>
      <vt:lpstr>Doplň věty, jako pomůcku použij mapu ČR:</vt:lpstr>
      <vt:lpstr>Našel jsi správné odpovědi?</vt:lpstr>
      <vt:lpstr>Použité zdroje: ONDŘEJ HAJDUCH. http://www.hajduch.net/cesko/jihocesky-kraj-0 [online]. [cit. 23.2.2013]. Dostupný na WWW: http://www.hajduch.net/cesko/jihocesky-kraj-0  TOMÁŠ URBAN. http://cs.wikipedia.org/wiki/Jiho%C4%8Desk%C3%BD_kraj [online]. [cit. 23.2.2013]. Dostupný na WWW: http://cs.wikipedia.org/wiki/Soubor:South_Bohemian_Region_CoA_CZ.svg  HUSTOLES. http://cs.wikipedia.org/wiki/Jiho%C4%8Desk%C3%BD_kraj [online]. [cit. 23.2.2013]. Dostupný na WWW: http://cs.wikipedia.org/wiki/Soubor:2004_Jihocesky_kraj.PNG  PUDELEK MARCIN SZALA. http://cs.wikipedia.org/wiki/Plech%C3%BD [online]. [cit. 23.2.2013]. Dostupný na WWW: http://cs.wikipedia.org/wiki/Soubor:Pl%C3%B6ckenstein_(Plech%C3%BD)_-_pohled_na_vrchol.jpg  JAN DUDÍK. http://cs.wikipedia.org/wiki/Pramen_Vltavy [online]. [cit. 23.2.2013]. Dostupný na WWW: http://cs.wikipedia.org/wiki/Soubor:Pramen_Vltavy.JPG  BJÖRN LAC ZAY. http://cs.wikipedia.org/wiki/Vltava [online]. [cit. 23.2.2013]. Dostupný na WWW: http://cs.wikipedia.org/wiki/Soubor:Moldau-Vltava.jpg  SIPPEL2707. http://cs.wikipedia.org/wiki/Vodn%C3%AD_n%C3%A1dr%C5%BE_Lipno [online]. [cit. 23.2.2013]. Dostupný na WWW: http://cs.wikipedia.org/wiki/Soubor:Lipensk%C3%A1_p%C5%99ehrada.JPG  USER:AKRON. http://cs.wikipedia.org/wiki/Vodn%C3%AD_n%C3%A1dr%C5%BE_Lipno [online]. [cit. 23.2.2013]. Dostupný na WWW: http://cs.wikipedia.org/wiki/Soubor:Lipno_nad_Vltavou,_p%C5%99ehradn%C3%AD_hr%C3%A1z,_p%C5%99ehrada.JPG KARELJ. http://cs.wikipedia.org/wiki/Vodn%C3%AD_n%C3%A1dr%C5%BE_Orl%C3%ADk [online]. [cit. 23.2.2013]. Dostupný na WWW: http://cs.wikipedia.org/wiki/Soubor:Zv%C3%ADkov_2.jpg   GIBON. http://cs.wikipedia.org/wiki/Vodn%C3%AD_n%C3%A1dr%C5%BE_Hn%C4%9Bvkovice [online]. [cit. 23.2.2013]. Dostupný na WWW: http://cs.wikipedia.org/wiki/Soubor:VD_Hnevkovice.JPG  JENDA021. http://cs.wikipedia.org/wiki/Ko%C5%99ensko [online]. [cit. 23.2.2013]. Dostupný na WWW: http://cs.wikipedia.org/wiki/Soubor:JezKorensko.JPG  ZDENĚKK. http://cs.wikipedia.org/wiki/Ro%C5%BEmberk [online]. [cit. 23.2.2013]. Dostupný na WWW: http://cs.wikipedia.org/wiki/Soubor:Rybn%C3%ADk_Ro%C5%BEmberk_zabran%C3%BD_z_oblasti_reten%C4%8Dn%C3%ADho_prostoru.jpg  LOVEC Z. http://cs.wikipedia.org/wiki/Ro%C5%BEmberk [online]. [cit. 23.2.2013]. Dostupný na WWW: http://cs.wikipedia.org/wiki/Soubor:Rozmberk_dam.JPG  CHMEE2. http://cs.wikipedia.org/wiki/Horusick%C3%BD_rybn%C3%ADk [online]. [cit. 23.2.2013]. Dostupný na WWW: http://cs.wikipedia.org/wiki/Soubor:Horusick%C3%BD_rybn%C3%ADk_pohled_z_hr%C3%A1ze_(4).JPG CHEVA. http://cs.wikipedia.org/wiki/Bezdrev [online]. [cit. 23.2.2013]. Dostupný na WWW: http://cs.wikipedia.org/wiki/Soubor:Bezdrev_in_October.jpg   </vt:lpstr>
      <vt:lpstr>JANINKA. www.people.cz/gallery/cs/g... [online]. [cit. 23.2.2013]. Dostupný na WWW: http://obrazky.cz/detail?q=rybn%C3%ADk%20dvo%C5%99i%C5%A1t%C4%9B&amp;offset=1&amp;limit=20&amp;bUrlPar=filter%3D1&amp;resNum=12&amp;ref=http%3A//obrazky.cz/%3Fq%3Dk%25C5%25AFrovec%2520na%2520%25C5%25A1umav%25C4%259B%26sId%3D0d-CniIbwL_wzR20KFQ0%26filter%3D1%26hint%26from%3D37&amp;resID=A6xJnhYv2vBsAJeWJCFqoxoopTAU5kuY_vFFlbRFqxA&amp;imgURL=http%3A//www.people.cz/gallery/gallery_photo/thumb/15046.jpg&amp;pageURL=http%3A//www.people.cz/gallery/cs/gallery-detail/aid-11063&amp;imgX=200&amp;imgY=131&amp;imgSize=11&amp;thURL=http%3A//media5.picsearch.com/is%3FA6xJnhYv2vBsAJeWJCFqoxoopTAU5kuY_vFFlbRFqxA&amp;thX=128&amp;thY=83&amp;qNoSite=rybn%C3%ADk%2Bdvo%C5%99i%C5%A1t%C4%9B&amp;siteWWW=&amp;sId=0d-CniIbwv8Nkjy3z8Pv  PAVEL RYCHTECKÝ. http://cs.wikipedia.org/wiki/Velk%C3%BD_Tis%C3%BD [online]. [cit. 23.2.2013]. Dostupný na WWW: http://cs.wikipedia.org/wiki/Soubor:Kocl%C3%AD%C5%99ov_a_Velk%C3%BD_Tis%C3%BD.JPG  PAVEL RYCHTECKÝ. http://cs.wikipedia.org/wiki/%C4%8Cesk%C3%A9_Bud%C4%9Bjovice [online]. [cit. 23.2.2013]. Dostupný na WWW: http://cs.wikipedia.org/wiki/Soubor:%C4%8Cesk%C3%A9_Bud%C4%9Bjovice_-_centrum_letecky.jpg  JIŘÍ NEDOROST. http://cs.wikipedia.org/wiki/%C4%8Cesk%C3%A9_Bud%C4%9Bjovice [online]. [cit. 23.2.2013]. Dostupný na WWW: http://cs.wikipedia.org/wiki/Soubor:CBud_sqr.jpg  MATT BORAK. http://cs.wikipedia.org/wiki/T%C3%A1bor [online]. [cit. 23.2.2013]. Dostupný na WWW: http://cs.wikipedia.org/wiki/Soubor:Tabor,Czech_Republic.jpg  CRYOMAN. http://cs.wikipedia.org/wiki/P%C3%ADsek_(m%C4%9Bsto) [online]. [cit. 23.2.2013]. Dostupný na WWW: http://cs.wikipedia.org/wiki/Soubor:Pisecke_namesti.jpg  USER JAPO. http://cs.wikipedia.org/wiki/Strakonice [online]. [cit. 23.2.2013]. Dostupný na WWW: http://cs.wikipedia.org/wiki/Soubor:Strakonice-pohled_z_Podsrpu.jpg  PAVEL VESELÝ. http://cs.wikipedia.org/wiki/Jind%C5%99ich%C5%AFv_Hradec [online]. [cit. 23.2.2013]. Dostupný na WWW: http://cs.wikipedia.org/wiki/Soubor:Jindrichuv_Hradec-square2.jpg  CHMEE2. http://cs.wikipedia.org/wiki/Jiho%C4%8Desk%C3%BD_kraj [online]. [cit. 23.2.2013]. Dostupný na WWW: http://cs.wikipedia.org/wiki/Soubor:Jitex.jpg  CHMEE2. http://cs.wikipedia.org/wiki/Jiho%C4%8Desk%C3%BD_kraj [online]. [cit. 23.2.2013]. Dostupný na WWW: http://cs.wikipedia.org/wiki/Soubor:Madeta.jpg  JAPO. http://cs.wikipedia.org/wiki/%C4%8Cesk%C3%A1_zbrojovka_Strakonice [online]. [cit. 23.2.2013]. Dostupný na WWW: http://cs.wikipedia.org/wiki/Soubor:Strakonice-Ceska_zbrojovka-entrance.JPG CHRIS YUNKER. http://cs.wikipedia.org/wiki/Bud%C4%9Bjovick%C3%BD_Budvar,_n%C3%A1rodn%C3%AD_podnik [online]. [cit. 23.2.2013]. Dostupný na WWW: http://cs.wikipedia.org/wiki/Soubor:Budejovicky_Budvar_brewery_tour_07.jpg  </vt:lpstr>
      <vt:lpstr>AUTOR NEUVEDEN. http://www.ckrumlov.cz/cz1250/region/firmy/i_jip.htm [online]. [cit. 23.2.2013]. Dostupný na WWW: http://www.ckrumlov.cz/obr/region/firmy/406b.jpg  JANINKA. www.people.cz/gallery/cs/g... [online]. [cit. 23.2.2013]. Dostupný na WWW: http://obrazky.cz/detail?q=rybn%C3%ADk%20dvo%C5%99i%C5%A1t%C4%9B&amp;offset=1&amp;limit=20&amp;bUrlPar=filter%3D1&amp;resNum=13&amp;ref=http%3A//obrazky.cz/%3Fq%3Dk%25C5%25AFrovec%2520na%2520%25C5%25A1umav%25C4%259B%26sId%3D0d-CniIbwL_wzR20KFQ0%26filter%3D1%26hint%26from%3D37&amp;resID=Oc9pkpYkYMXPmQRcYDJsMYX7LyiWu6hxLGEyps7jtH8&amp;imgURL=http%3A//www.people.cz/gallery/gallery_photo/thumb/15041.jpg&amp;pageURL=http%3A//www.people.cz/gallery/cs/gallery-detail/aid-11063&amp;imgX=200&amp;imgY=129&amp;imgSize=10&amp;thURL=http%3A//media2.picsearch.com/is%3FOc9pkpYkYMXPmQRcYDJsMYX7LyiWu6hxLGEyps7jtH8&amp;thX=128&amp;thY=82&amp;qNoSite=rybn%C3%ADk%2Bdvo%C5%99i%C5%A1t%C4%9B&amp;siteWWW=&amp;sId=0d-CniIbwKUwgZ2xwS RAVE. http://cs.wikipedia.org/wiki/N%C3%A1rodn%C3%AD_park_%C5%A0umava [online]. [cit. 23.2.2013]. Dostupný na WWW: http://cs.wikipedia.org/wiki/Soubor:Mlyn%C3%A1%C5%99sk%C3%A1_sla%C5%A5.JPG  CHMEE2. http://cs.wikipedia.org/wiki/Chr%C3%A1n%C4%9Bn%C3%A1_krajinn%C3%A1_oblast_Blansk%C3%BD_les [online]. [cit. 23.2.2013]. Dostupný na WWW: http://cs.wikipedia.org/wiki/Soubor:CHKO_Blansk%C3%BD_les_(2).JPG  vlastní zdroj galerie Microsoft Office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</cp:revision>
  <dcterms:created xsi:type="dcterms:W3CDTF">2013-02-23T14:18:55Z</dcterms:created>
  <dcterms:modified xsi:type="dcterms:W3CDTF">2013-02-23T17:10:02Z</dcterms:modified>
</cp:coreProperties>
</file>