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3" r:id="rId7"/>
    <p:sldId id="264" r:id="rId8"/>
    <p:sldId id="262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5" r:id="rId18"/>
    <p:sldId id="276" r:id="rId19"/>
    <p:sldId id="279" r:id="rId20"/>
    <p:sldId id="277" r:id="rId21"/>
    <p:sldId id="280" r:id="rId22"/>
    <p:sldId id="259" r:id="rId23"/>
    <p:sldId id="265" r:id="rId24"/>
    <p:sldId id="27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1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260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127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56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92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378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698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857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778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74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613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881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788D2-CE19-49F4-BDA6-14737C84450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54BB8-B8B8-4109-8A7F-3EF3E5D6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617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6/60/Plzen_Region_CoA_CZ.sv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f/2004_Plzensky_kraj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2/Borov%C3%A1_Lada,_Chalupsk%C3%A1_sla%C5%A5,_jez%C3%ADrk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d/d8/Cerchov_Towers_02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e/Berounka_vyhled_Tetin_432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a/Motiva%C4%8Dn%C3%AD-foto-%C4%8Certovo-jezero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2/2a/Pnovany_brid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c/c5/N%C3%BDrsk%C3%A1_p%C5%99ehrada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2/Plze%C5%88_12.3.2012.jpg" TargetMode="External"/><Relationship Id="rId3" Type="http://schemas.openxmlformats.org/officeDocument/2006/relationships/image" Target="../media/image12.png"/><Relationship Id="rId7" Type="http://schemas.openxmlformats.org/officeDocument/2006/relationships/image" Target="../media/image14.jpeg"/><Relationship Id="rId2" Type="http://schemas.openxmlformats.org/officeDocument/2006/relationships/hyperlink" Target="//upload.wikimedia.org/wikipedia/commons/8/86/Plzen_small_CoA.p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8/80/Rathaus_(Town_Hall),_Plze%C5%88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e/e2/View_St_Bartholomew_Plzen_113.JPG" TargetMode="Externa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2/Su%C5%A1ice-n%C3%A1m%C4%9Bst%C3%AD_Svobody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5/54/Klatovy_vyhl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2/2c/Tachov1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8/84/Rokycany_CZ_Our_Lady_of_the_Snow_church_and_Marian_column_0589.jpg" TargetMode="External"/><Relationship Id="rId9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s.wikipedia.org/wiki/Soubor:Plze%C5%88,_%C5%A0koda_Transportation,_rozestav%C4%9Bn%C3%BD_v%C5%AFz_metra_typu_81-71M_II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1.jpeg"/><Relationship Id="rId7" Type="http://schemas.openxmlformats.org/officeDocument/2006/relationships/hyperlink" Target="http://www.horni-briza.cz/cache/horni-briza-keramika-7.jpg" TargetMode="External"/><Relationship Id="rId2" Type="http://schemas.openxmlformats.org/officeDocument/2006/relationships/hyperlink" Target="//upload.wikimedia.org/wikipedia/commons/2/2c/Brewery_Plzen_15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hyperlink" Target="http://www.horni-briza.cz/cache/horni-briza-keramika-9.jpg" TargetMode="External"/><Relationship Id="rId4" Type="http://schemas.openxmlformats.org/officeDocument/2006/relationships/image" Target="../media/image22.jpeg"/><Relationship Id="rId9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//upload.wikimedia.org/wikipedia/commons/6/65/Prusikuv_pramen_v_Konstantinovych_Lazni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nstantinovy.cz/userdata/gal_99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//upload.wikimedia.org/wikipedia/commons/1/12/Lazensky_park_v_Konstantinovych_Laznich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//upload.wikimedia.org/wikipedia/commons/c/c8/NP_Sumava-vstup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hyperlink" Target="//upload.wikimedia.org/wikipedia/commons/9/92/T%C5%99%C3%ADjezern%C3%AD_sla%C5%A5.jpe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6.jpeg"/><Relationship Id="rId7" Type="http://schemas.openxmlformats.org/officeDocument/2006/relationships/image" Target="../media/image38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3/3c/Krivoklatsko_borovice.jpg" TargetMode="External"/><Relationship Id="rId5" Type="http://schemas.openxmlformats.org/officeDocument/2006/relationships/image" Target="../media/image37.jpeg"/><Relationship Id="rId4" Type="http://schemas.openxmlformats.org/officeDocument/2006/relationships/hyperlink" Target="//upload.wikimedia.org/wikipedia/commons/6/6d/Krivoklatsko00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7514502"/>
              </p:ext>
            </p:extLst>
          </p:nvPr>
        </p:nvGraphicFramePr>
        <p:xfrm>
          <a:off x="899592" y="2132856"/>
          <a:ext cx="72008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4293"/>
                <a:gridCol w="5216507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7.8.2012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VY_52_INOVACE_22_Plzeňský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86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122413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484784"/>
            <a:ext cx="7488832" cy="415401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podpoře výkladu učební látky, shrnuje základní informace o daném regionu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Pomůckou k práci je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Na závěr si žáci ověří nabyté znalosti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Téma ochrany přírody je podnětem k diskuzi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37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772400" cy="864095"/>
          </a:xfrm>
        </p:spPr>
        <p:txBody>
          <a:bodyPr/>
          <a:lstStyle/>
          <a:p>
            <a:pPr algn="l"/>
            <a:r>
              <a:rPr lang="cs-CZ" sz="3200" b="1" u="sng" dirty="0" smtClean="0">
                <a:effectLst/>
              </a:rPr>
              <a:t>Plzeňský kraj</a:t>
            </a:r>
            <a:r>
              <a:rPr lang="cs-CZ" sz="3200" u="sng" dirty="0" smtClean="0">
                <a:effectLst/>
              </a:rPr>
              <a:t> </a:t>
            </a:r>
            <a:endParaRPr lang="cs-CZ" sz="32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340768"/>
            <a:ext cx="7776864" cy="525658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</a:rPr>
              <a:t>Leží na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západě ČR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a sousedí s Karlovarským, Ústeckým, Středočeským a Jihočeským krajem.</a:t>
            </a:r>
          </a:p>
          <a:p>
            <a:pPr algn="l"/>
            <a:endParaRPr lang="cs-CZ" sz="24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</a:rPr>
              <a:t>Rozloha 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7 561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km²</a:t>
            </a:r>
          </a:p>
          <a:p>
            <a:pPr algn="l"/>
            <a:endParaRPr lang="cs-CZ" sz="24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</a:rPr>
              <a:t>Počet obyvatel: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572 517 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(k 30.9.2011)</a:t>
            </a:r>
          </a:p>
          <a:p>
            <a:pPr algn="l"/>
            <a:endParaRPr lang="cs-CZ" sz="24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</a:rPr>
              <a:t>Hustota zalidnění: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76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obyvatel/km²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Nejvyšší bod: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Velká Mokrůvka 1370 m n. m.</a:t>
            </a:r>
            <a:endParaRPr lang="cs-CZ" sz="24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endParaRPr lang="cs-CZ" dirty="0"/>
          </a:p>
        </p:txBody>
      </p:sp>
      <p:pic>
        <p:nvPicPr>
          <p:cNvPr id="1026" name="Picture 2" descr="Soubor:Plzen Region CoA CZ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88840"/>
            <a:ext cx="209183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4534790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Znak kraje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65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2004 Plzensky kra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88791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907704" y="3140968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55315" y="546286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Krajské město</a:t>
            </a:r>
            <a:r>
              <a:rPr lang="cs-CZ" sz="2400" b="1" dirty="0" smtClean="0"/>
              <a:t>: Plzeň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36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Povrch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Šumava</a:t>
            </a:r>
            <a:r>
              <a:rPr lang="cs-CZ" sz="2400" dirty="0" smtClean="0">
                <a:effectLst/>
              </a:rPr>
              <a:t> (Velká Mokrůvka 1370 m.n.m.)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Český les </a:t>
            </a:r>
            <a:r>
              <a:rPr lang="cs-CZ" sz="2400" dirty="0" smtClean="0">
                <a:effectLst/>
              </a:rPr>
              <a:t>(Čerchov 1042 m.n.m.)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Soubor:Borová Lada, Chalupská slať, jezírk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73" y="3501008"/>
            <a:ext cx="4248472" cy="283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Cerchov Towers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3140673"/>
            <a:ext cx="4031145" cy="319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873" y="5923543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Šumavská slať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218" y="5931443"/>
            <a:ext cx="4030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Rozhledna na vrcholu Čerchova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80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Vodstvo: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Řeky: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Berounka- </a:t>
            </a:r>
            <a:r>
              <a:rPr lang="cs-CZ" sz="2000" dirty="0" smtClean="0">
                <a:effectLst/>
              </a:rPr>
              <a:t>tvoří ji řeky Radbuza, Úhlava, Úslava, Mže</a:t>
            </a:r>
            <a:endParaRPr lang="cs-CZ" sz="2000" b="1" dirty="0" smtClean="0">
              <a:effectLst/>
            </a:endParaRP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Radbuza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Úhlava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Úslava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Mže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Střela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Soubor:Berounka vyhled Tetin 432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629" y="2060848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bedrich.ludviku.cz/prameny/berounkare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73016"/>
            <a:ext cx="3456384" cy="2903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07627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Soutok Mže a Radbuzy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75629" y="439704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Berounka</a:t>
            </a:r>
          </a:p>
        </p:txBody>
      </p:sp>
    </p:spTree>
    <p:extLst>
      <p:ext uri="{BB962C8B-B14F-4D97-AF65-F5344CB8AC3E}">
        <p14:creationId xmlns:p14="http://schemas.microsoft.com/office/powerpoint/2010/main" val="143453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Jezera: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Černé jezero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Čertovo jezero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Prášilské jezero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Laka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702" y="724693"/>
            <a:ext cx="3803338" cy="2848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54702" y="3172906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Černé jezero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6146" name="Picture 2" descr="Soubor:Motivační-foto-Čertovo-jezero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17032"/>
            <a:ext cx="4017707" cy="299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59832" y="6310114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Čertovo jezero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25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Vodní nádrže: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Nýrsko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Hracholusky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6" name="Picture 4" descr="Soubor:Pnovany bridg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48680"/>
            <a:ext cx="4404038" cy="293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Nýrská přehrad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82871"/>
            <a:ext cx="4176464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3082761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Hracholusky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6215109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Nýrsko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05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lvl="0" algn="l"/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cs typeface="Calibri" pitchFamily="34" charset="0"/>
              </a:rPr>
              <a:t>Města</a:t>
            </a:r>
            <a:b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sz="2800" b="1" u="sng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371452"/>
              </p:ext>
            </p:extLst>
          </p:nvPr>
        </p:nvGraphicFramePr>
        <p:xfrm>
          <a:off x="457200" y="1124746"/>
          <a:ext cx="8229600" cy="468052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4114800"/>
                <a:gridCol w="411480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Plzeň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168 808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Klatovy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22 748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Rokycany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13 821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Tachov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12 418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Sušice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11 390 obyvatel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32976" y="6018663"/>
            <a:ext cx="3698523" cy="597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8700" rIns="49197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cs typeface="Tahoma" pitchFamily="34" charset="0"/>
              </a:rPr>
              <a:t>POČET OBYVATEL K 1. LEDNU 2011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86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Plzeň </a:t>
            </a:r>
            <a:endParaRPr lang="cs-CZ" sz="2400" b="1" dirty="0"/>
          </a:p>
        </p:txBody>
      </p:sp>
      <p:pic>
        <p:nvPicPr>
          <p:cNvPr id="8194" name="Picture 2" descr="Soubor:Plzen small Co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980728"/>
            <a:ext cx="2016225" cy="242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View St Bartholomew Plzen 11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717" y="262732"/>
            <a:ext cx="4245692" cy="318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Rathaus (Town Hall), Plzeň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01091"/>
            <a:ext cx="2145945" cy="3262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oubor:Plzeň 12.3.201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717032"/>
            <a:ext cx="4062065" cy="304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3" y="6347585"/>
            <a:ext cx="33123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Katedrála sv. Bartoloměje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67461" y="6357744"/>
            <a:ext cx="21585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Radnice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23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Klatovy vyhl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3479"/>
            <a:ext cx="4116607" cy="308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030659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Klatovy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20" name="Picture 4" descr="Soubor:Rokycany CZ Our Lady of the Snow church and Marian column 0589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2592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3030659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Rokycany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22" name="Picture 6" descr="Soubor:Tachov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88" y="3789040"/>
            <a:ext cx="4198072" cy="277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9288" y="615010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Tachov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24" name="Picture 8" descr="Soubor:Sušice-náměstí Svobody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748" y="3733848"/>
            <a:ext cx="3780992" cy="2835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77748" y="6185850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Sušice 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34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Průmysl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strojírenský</a:t>
            </a:r>
            <a:r>
              <a:rPr lang="cs-CZ" sz="2400" dirty="0" smtClean="0">
                <a:effectLst/>
              </a:rPr>
              <a:t> (Plzeň)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elektrotechnický </a:t>
            </a:r>
            <a:r>
              <a:rPr lang="cs-CZ" sz="2400" dirty="0" smtClean="0">
                <a:effectLst/>
              </a:rPr>
              <a:t>(Plzeň, Stříbro)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potravinářský</a:t>
            </a:r>
            <a:r>
              <a:rPr lang="cs-CZ" sz="2400" dirty="0" smtClean="0">
                <a:effectLst/>
              </a:rPr>
              <a:t> (Plzeň, St. Plzenec)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keramický </a:t>
            </a:r>
            <a:r>
              <a:rPr lang="cs-CZ" sz="2400" dirty="0" smtClean="0">
                <a:effectLst/>
              </a:rPr>
              <a:t>(Horní Bříza, Chlumčany)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chemický </a:t>
            </a:r>
            <a:r>
              <a:rPr lang="cs-CZ" sz="2400" dirty="0" smtClean="0">
                <a:effectLst/>
              </a:rPr>
              <a:t>(Tachov)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dřevozpracující</a:t>
            </a:r>
            <a:endParaRPr lang="cs-CZ" sz="2400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91955" y="3100898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Škoda Plzeň – výroba tramvají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46" name="Picture 6" descr="http://upload.wikimedia.org/wikipedia/commons/thumb/8/87/Plze%C5%88%2C_%C5%A0koda_Transportation%2C_rozestav%C4%9Bn%C3%BD_v%C5%AFz_metra_typu_81-71M_II.JPG/220px-Plze%C5%88%2C_%C5%A0koda_Transportation%2C_rozestav%C4%9Bn%C3%BD_v%C5%AFz_metra_typu_81-71M_I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955" y="591602"/>
            <a:ext cx="4354213" cy="290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91955" y="3100898"/>
            <a:ext cx="38643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Škoda Plzeň – výroba tramvají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57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oubor:Brewery Plzen 15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12846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884874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Plzeňský pivovar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1268" name="Picture 4" descr="Vchod do závodu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1244"/>
            <a:ext cx="3126317" cy="281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4048" y="2684819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Strojplast Tachov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1270" name="Picture 6" descr="http://media1.picsearch.com/is?kGkhKKspQMnb9Yr8gXnAFSoyDxpuzaI3iKr953tkssY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53" y="3885384"/>
            <a:ext cx="1769334" cy="22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http://media3.picsearch.com/is?xivdeOABeds-AfPzd5mWmGFt7mwN25J8KK3EEaAsPN0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22" y="3885384"/>
            <a:ext cx="1704994" cy="22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8252" y="5737157"/>
            <a:ext cx="35094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Horní Bříza – výroba keramiky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1274" name="Picture 10" descr="http://www.drevozavod.cz/image/tram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988" y="3532678"/>
            <a:ext cx="4051764" cy="280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451988" y="5918521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Dřevozpracující závod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78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Těžba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kaolín</a:t>
            </a:r>
            <a:br>
              <a:rPr lang="cs-CZ" sz="2400" b="1" dirty="0" smtClean="0">
                <a:effectLst/>
              </a:rPr>
            </a:b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vápenec</a:t>
            </a:r>
          </a:p>
          <a:p>
            <a:endParaRPr lang="cs-CZ" dirty="0"/>
          </a:p>
        </p:txBody>
      </p:sp>
      <p:pic>
        <p:nvPicPr>
          <p:cNvPr id="12290" name="Picture 2" descr="http://www.osel.cz/_popisky/131_/13184384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170" y="3268764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03454" y="6045789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Vápencový lom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Porcelá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86" y="620688"/>
            <a:ext cx="3484984" cy="232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62686" y="2519516"/>
            <a:ext cx="32596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Porcelán – výrobek z kaolínu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39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/>
              <a:t>Zemědělství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obiloviny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řepka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chov </a:t>
            </a:r>
            <a:r>
              <a:rPr lang="cs-CZ" sz="2400" b="1" dirty="0"/>
              <a:t>skotu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Žlutá Han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349" y="764704"/>
            <a:ext cx="3907532" cy="293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ráv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89040"/>
            <a:ext cx="459437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67349" y="3295244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Řepkové pole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66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b="1" u="sng" dirty="0"/>
              <a:t>Lázně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Konstantinovy </a:t>
            </a:r>
            <a:r>
              <a:rPr lang="cs-CZ" sz="2400" b="1" dirty="0"/>
              <a:t>Lázně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Soubor:Prusikuv pramen v Konstantinovych Laznic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140" y="548680"/>
            <a:ext cx="441649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63140" y="3460938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Prušíkův pramen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3076" name="Picture 4" descr="Soubor:Lazensky park v Konstantinovych Laznich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510644"/>
            <a:ext cx="4211620" cy="315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1" y="6269249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Lázeňský park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3078" name="Picture 6" descr="99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062" y="4469048"/>
            <a:ext cx="3214645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2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b="1" u="sng" dirty="0"/>
              <a:t>Ochrana přírody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Národní park Šumava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CHKO Český </a:t>
            </a:r>
            <a:r>
              <a:rPr lang="cs-CZ" sz="2400" b="1" dirty="0" smtClean="0"/>
              <a:t>les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CHKO </a:t>
            </a:r>
            <a:r>
              <a:rPr lang="cs-CZ" sz="2400" b="1" dirty="0" smtClean="0"/>
              <a:t>Křivoklátsko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CHKO </a:t>
            </a:r>
            <a:r>
              <a:rPr lang="cs-CZ" sz="2400" b="1" dirty="0" smtClean="0"/>
              <a:t>Šumava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CHKO Slavkovský les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Soubor:NP Sumava-vstu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003" y="114300"/>
            <a:ext cx="4331451" cy="324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Tříjezerní slať.jpe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974" y="3429000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92703" y="3362888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Národní park Šumava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82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Naučná stezka Smraďo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9711"/>
            <a:ext cx="268829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R ÚDOLÍ TEPL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247" y="699711"/>
            <a:ext cx="268829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83701" y="2315825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Slavkovský les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5126" name="Picture 6" descr="Soubor:Krivoklatsko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95" y="3356992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ubor:Krivoklatsko borov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56992"/>
            <a:ext cx="4104455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7864" y="6035224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Křivoklátsko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5129" name="Picture 9" descr="C:\Users\uživatel\AppData\Local\Microsoft\Windows\Temporary Internet Files\Content.IE5\9N5UTD13\MP90017876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480" y="116632"/>
            <a:ext cx="2110981" cy="318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624227" y="2898905"/>
            <a:ext cx="2124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Rys ostrovid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00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 pomocí mapy ČR doplň věty: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Sousedním státem Plzeňského kraje 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Hlavním městem 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Krajem protéká např. řeka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Jejími zdroji jsou řeky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Město Plzeň je známo ve světě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Z kaolínu se vyrábí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CHKO Šumava se potýká s napadením stromů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250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Proveď si kontrolu: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Sousedním státem Plzeňského kraje je </a:t>
            </a:r>
            <a:r>
              <a:rPr lang="cs-CZ" sz="2000" dirty="0" smtClean="0">
                <a:solidFill>
                  <a:srgbClr val="C00000"/>
                </a:solidFill>
              </a:rPr>
              <a:t>Německo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Hlavním městem je </a:t>
            </a:r>
            <a:r>
              <a:rPr lang="cs-CZ" sz="2000" dirty="0" smtClean="0">
                <a:solidFill>
                  <a:srgbClr val="C00000"/>
                </a:solidFill>
              </a:rPr>
              <a:t>Plzeň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Krajem protéká např. řeka </a:t>
            </a:r>
            <a:r>
              <a:rPr lang="cs-CZ" sz="2000" dirty="0" smtClean="0">
                <a:solidFill>
                  <a:srgbClr val="C00000"/>
                </a:solidFill>
              </a:rPr>
              <a:t>Berounka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Jejími zdroji jsou řeky </a:t>
            </a:r>
            <a:r>
              <a:rPr lang="cs-CZ" sz="2000" dirty="0" smtClean="0">
                <a:solidFill>
                  <a:srgbClr val="C00000"/>
                </a:solidFill>
              </a:rPr>
              <a:t>Mže, Úhlava, Úslava, Radbúza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Město Plzeň je známo ve světě </a:t>
            </a:r>
            <a:r>
              <a:rPr lang="cs-CZ" sz="2000" dirty="0" smtClean="0">
                <a:solidFill>
                  <a:srgbClr val="C00000"/>
                </a:solidFill>
              </a:rPr>
              <a:t>vařením piva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Z kaolínu se vyrábí </a:t>
            </a:r>
            <a:r>
              <a:rPr lang="cs-CZ" sz="2000" dirty="0" smtClean="0">
                <a:solidFill>
                  <a:srgbClr val="C00000"/>
                </a:solidFill>
              </a:rPr>
              <a:t>porcelán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CHKO Šumava se potýká s napadením stromů </a:t>
            </a:r>
            <a:r>
              <a:rPr lang="cs-CZ" sz="2000" dirty="0" smtClean="0">
                <a:solidFill>
                  <a:srgbClr val="C00000"/>
                </a:solidFill>
              </a:rPr>
              <a:t>kůrovcem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2726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Lýkožrout smrkov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7718"/>
            <a:ext cx="4148066" cy="2761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data.regiony24.cz/foto/clanky/stare/090209_kurovec.jpg?width=500&amp;bgcolor=blac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516" y="476672"/>
            <a:ext cx="2857500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tyden.cz/obrazek/201206/4fe16bbad4c55/polom-4fe16d894f8a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93257"/>
            <a:ext cx="5446240" cy="363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6472" y="443711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Kůrovec a jeho práce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44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 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200" dirty="0" smtClean="0"/>
              <a:t>ONDŘEJ HAJDUCH. http://www.hajduch.net/cesko/plzensky-kraj [online]. [cit. 22.2.2013]. Dostupný na WWW: http://www.hajduch.net/cesko/plzensky-kraj </a:t>
            </a:r>
            <a:br>
              <a:rPr lang="cs-CZ" sz="1200" dirty="0" smtClean="0"/>
            </a:br>
            <a:r>
              <a:rPr lang="cs-CZ" sz="1200" dirty="0" smtClean="0"/>
              <a:t>TOMÁŠ URBAN. http://cs.wikipedia.org/wiki/Plze%C5%88sk%C3%BD_kraj [online]. [cit. 22.2.2013]. Dostupný na WWW: http://cs.wikipedia.org/wiki/Soubor:Plzen_Region_CoA_CZ.svg </a:t>
            </a:r>
            <a:br>
              <a:rPr lang="cs-CZ" sz="1200" dirty="0" smtClean="0"/>
            </a:br>
            <a:r>
              <a:rPr lang="cs-CZ" sz="1200" dirty="0" smtClean="0"/>
              <a:t>HUSTOLES. http://cs.wikipedia.org/wiki/Plze%C5%88sk%C3%BD_kraj [online]. [cit. 22.2.2013]. Dostupný na WWW: http://cs.wikipedia.org/wiki/Soubor:2004_Plzensky_kraj.png </a:t>
            </a:r>
            <a:br>
              <a:rPr lang="cs-CZ" sz="1200" dirty="0" smtClean="0"/>
            </a:br>
            <a:r>
              <a:rPr lang="cs-CZ" sz="1200" dirty="0" smtClean="0"/>
              <a:t>ZDENĚK KUBEŠ. http://cs.wikipedia.org/wiki/Plze%C5%88sk%C3%BD_kraj [online]. [cit. 22.2.2013]. Dostupný na WWW: http://cs.wikipedia.org/wiki/Soubor:%C4%8Cern%C3%A9_jezero_-_eastern_bank.jpg </a:t>
            </a:r>
            <a:br>
              <a:rPr lang="cs-CZ" sz="1200" dirty="0" smtClean="0"/>
            </a:br>
            <a:r>
              <a:rPr lang="cs-CZ" sz="1200" dirty="0" smtClean="0"/>
              <a:t>USER:AKRON. http://cs.wikipedia.org/wiki/%C5%A0umava [online]. [cit. 22.2.2013]. Dostupný na WWW: http://cs.wikipedia.org/wiki/Soubor:Borov%C3%A1_Lada,_Chalupsk%C3%A1_sla%C5%A5,_jez%C3%ADrko.JPG </a:t>
            </a:r>
            <a:br>
              <a:rPr lang="cs-CZ" sz="1200" dirty="0" smtClean="0"/>
            </a:br>
            <a:r>
              <a:rPr lang="cs-CZ" sz="1200" dirty="0" smtClean="0"/>
              <a:t>SCHMID MARCO. http://cs.wikipedia.org/wiki/%C4%8Cerchov [online]. [cit. 22.2.2013]. Dostupný na WWW: http://cs.wikipedia.org/wiki/Soubor:Cerchov_Towers_02.jpg </a:t>
            </a:r>
            <a:br>
              <a:rPr lang="cs-CZ" sz="1200" dirty="0" smtClean="0"/>
            </a:br>
            <a:r>
              <a:rPr lang="cs-CZ" sz="1200" dirty="0" smtClean="0"/>
              <a:t>HYNEK MORAVEC. http://cs.wikipedia.org/wiki/Berounka [online]. [cit. 22.2.2013]. Dostupný na WWW: http://cs.wikipedia.org/wiki/Soubor:Berounka_vyhled_Tetin_4326.JPG </a:t>
            </a:r>
            <a:br>
              <a:rPr lang="cs-CZ" sz="1200" dirty="0" smtClean="0"/>
            </a:br>
            <a:r>
              <a:rPr lang="cs-CZ" sz="1200" dirty="0" smtClean="0"/>
              <a:t>AUTOR NEUVEDEN. bedrich.ludviku.cz/prameny... [online]. [cit. 22.2.2013]. Dostupný na WWW: http://obrazky.cz/detail?q=soutok%20m%C5%BEe%2C%20radbuzy%2C%20uhlavy%2C%20uslavy&amp;offset=1&amp;limit=20&amp;bUrlPar=filter%3D1&amp;resNum=4&amp;ref=http%3A//obrazky.cz/%3Fq%3D%25C4%258Derchov%26from%3D37&amp;resID=6Acky-CZkzbVJ90kHMoV8cwnsk1yEwn6SJi7-8iAEXI&amp;imgURL=http%3A//bedrich.ludviku.cz/prameny/berounkareal.jpg&amp;pageURL=http%3A//bedrich.ludviku.cz/prameny/seznam.html&amp;imgX=250&amp;imgY=210&amp;imgSize=30&amp;thURL=http%3A//media4.picsearch.com/is%3F6Acky-CZkzbVJ90kHMoV8cwnsk1yEwn6SJi7-8iAEXI&amp;thX=128&amp;thY=108&amp;qNoSite=soutok%2Bm%C5%BEe%2C%2Bradbuzy%2C%2Buhlavy%2C%2Buslavy&amp;siteWWW=&amp;sId=XZy5RCF3w0vyfje4Abva </a:t>
            </a:r>
            <a:br>
              <a:rPr lang="cs-CZ" sz="1200" dirty="0" smtClean="0"/>
            </a:br>
            <a:r>
              <a:rPr lang="cs-CZ" sz="1200" dirty="0" smtClean="0"/>
              <a:t>ZDENĚK KUBEŠ. http://cs.wikipedia.org/wiki/%C4%8Certovo_jezero [online]. [cit. 22.2.2013]. Dostupný na WWW: http://cs.wikipedia.org/wiki/Soubor:Motiva%C4%8Dn%C3%AD-foto-%C4%8Certovo-jezero.jpg </a:t>
            </a:r>
            <a:br>
              <a:rPr lang="cs-CZ" sz="1200" dirty="0" smtClean="0"/>
            </a:br>
            <a:r>
              <a:rPr lang="cs-CZ" sz="1200" dirty="0" smtClean="0"/>
              <a:t>PARKIS. http://cs.wikipedia.org/wiki/Vodn%C3%AD_n%C3%A1dr%C5%BE_Hracholusky [online]. [cit. 22.2.2013]. Dostupný na WWW: http://cs.wikipedia.org/wiki/Soubor:Pnovany_bridge.jpg </a:t>
            </a:r>
            <a:br>
              <a:rPr lang="cs-CZ" sz="1200" dirty="0" smtClean="0"/>
            </a:br>
            <a:r>
              <a:rPr lang="cs-CZ" sz="1200" dirty="0" smtClean="0"/>
              <a:t>HVEZDAR 71. http://cs.wikipedia.org/wiki/N%C3%BDrsko [online]. [cit. 22.2.2013]. Dostupný na WWW: http://cs.wikipedia.org/wiki/Soubor:N%C3%BDrsk%C3%A1_p%C5%99ehrada.JPG </a:t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0029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it-IT" sz="1200" dirty="0" smtClean="0"/>
              <a:t>NORBERT AEPLI. http://cs.wikipedia.org/wiki/Plze%C5%88 [online]. [cit. 22.2.2013]. Dostupný na WWW: http://cs.wikipedia.org/wiki/Soubor:View_St_Bartholomew_Plzen_113.JPG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TMV23. http://cs.wikipedia.org/wiki/Plze%C5%88 [online]. [cit. 22.2.2013]. Dostupný na WWW: http://cs.wikipedia.org/wiki/Soubor:Rathaus_(Town_Hall),_Plze%C5%88.jpg </a:t>
            </a:r>
            <a:br>
              <a:rPr lang="cs-CZ" sz="1200" dirty="0" smtClean="0"/>
            </a:br>
            <a:r>
              <a:rPr lang="cs-CZ" sz="1200" dirty="0" smtClean="0"/>
              <a:t>MNOHA 11. http://cs.wikipedia.org/wiki/Plze%C5%88 [online]. [cit. 22.2.2013]. Dostupný na WWW: http://cs.wikipedia.org/wiki/Soubor:Plze%C5%88_12.3.2012.jpg </a:t>
            </a:r>
            <a:br>
              <a:rPr lang="cs-CZ" sz="1200" dirty="0" smtClean="0"/>
            </a:br>
            <a:r>
              <a:rPr lang="cs-CZ" sz="1200" dirty="0" smtClean="0"/>
              <a:t>ONDŘEJ KONÍČEK. http://cs.wikipedia.org/wiki/Klatovy [online]. [cit. 22.2.2013]. Dostupný na WWW: http://cs.wikipedia.org/wiki/Soubor:Klatovy_vyhled.JPG </a:t>
            </a:r>
            <a:br>
              <a:rPr lang="cs-CZ" sz="1200" dirty="0" smtClean="0"/>
            </a:br>
            <a:r>
              <a:rPr lang="cs-CZ" sz="1200" dirty="0" smtClean="0"/>
              <a:t>MIAOW </a:t>
            </a:r>
            <a:r>
              <a:rPr lang="cs-CZ" sz="1200" dirty="0" err="1" smtClean="0"/>
              <a:t>MIAOW</a:t>
            </a:r>
            <a:r>
              <a:rPr lang="cs-CZ" sz="1200" dirty="0" smtClean="0"/>
              <a:t>. http://cs.wikipedia.org/wiki/Rokycany [online]. [cit. 22.2.2013]. Dostupný na WWW: http://cs.wikipedia.org/wiki/Soubor:Rokycany_CZ_Our_Lady_of_the_Snow_church_and_Marian_column</a:t>
            </a:r>
            <a:br>
              <a:rPr lang="cs-CZ" sz="1200" dirty="0" smtClean="0"/>
            </a:br>
            <a:r>
              <a:rPr lang="cs-CZ" sz="1200" dirty="0" smtClean="0"/>
              <a:t>ONDŘEJ KONÍČEK. http://cs.wikipedia.org/wiki/Tachov [online]. [cit. 22.2.2013]. Dostupný na WWW: http://cs.wikipedia.org/wiki/Soubor:Tachov1.jpg </a:t>
            </a:r>
            <a:br>
              <a:rPr lang="cs-CZ" sz="1200" dirty="0" smtClean="0"/>
            </a:br>
            <a:r>
              <a:rPr lang="it-IT" sz="1200" dirty="0" smtClean="0"/>
              <a:t>NISSAN0. http://cs.wikipedia.org/wiki/Su%C5%A1ice [online]. [cit. 22.2.2013]. Dostupný na WWW: http://cs.wikipedia.org/wiki/Soubor:Su%C5%A1ice-n%C3%A1m%C4%9Bst%C3%AD_Svobody.jpg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it-IT" sz="1200" dirty="0" smtClean="0"/>
              <a:t>NORBERT AEPLI. http://cs.wikipedia.org/wiki/Plze%C5%88sk%C3%BD_kraj [online]. [cit. 22.2.2013]. Dostupný na WWW: http://cs.wikipedia.org/wiki/Soubor:Brewery_Plzen_159.JPG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NEUVEDEN. www.formy.cz/cj/pred_onas.... [online]. [cit. 22.2.2013]. Dostupný na WWW: http://www.formy.cz/images/img_male/vchod.jpg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 NEUVEDE. www.horni-briza.cz/</a:t>
            </a:r>
            <a:r>
              <a:rPr lang="cs-CZ" sz="1200" dirty="0" err="1" smtClean="0"/>
              <a:t>horni</a:t>
            </a:r>
            <a:r>
              <a:rPr lang="cs-CZ" sz="1200" dirty="0" smtClean="0"/>
              <a:t>-b... [online]. [cit. 22.2.2013]. Dostupný na WWW: http://obrazky.cz/detail?q=keramika%20horn%C3%AD%20b%C5%99%C3%ADza&amp;offset=55&amp;limit=20&amp;bUrlPar=filter%3D1&amp;resNum=70&amp;ref=http%3A//obrazky.cz/%3Fq%3Dkeramika%2Bhorn%25C3%25AD%2Bb%25C5%2599%25C3%25ADza%26from%3D37&amp;resID=xivdeOABeds-AfPzd5mWmGFt7mwN25J8KK3EEaAsPN0&amp;imgURL=http%3A//www.horni-briza.cz/cache/horni-briza-keramika-7.jpg&amp;pageURL=http%3A//www.horni-briza.cz/horni-briza-keramika&amp;imgX=113&amp;imgY=149&amp;imgSize=3&amp;thURL=http%3A//media3.picsearch.com/is%3FxivdeOABeds-AfPzd5mWmGFt7mwN25J8KK3EEaAsPN0&amp;thX=97&amp;thY=128&amp;qNoSite=keramika%2Bhorn%C3%AD%2Bb%C5%99%C3%ADza&amp;siteWWW=&amp;sId=XZy5RCF3wYjsKR-pYNtL </a:t>
            </a:r>
            <a:br>
              <a:rPr lang="cs-CZ" sz="1200" dirty="0" smtClean="0"/>
            </a:br>
            <a:r>
              <a:rPr lang="cs-CZ" sz="1200" dirty="0" smtClean="0"/>
              <a:t>AUTOR NEUVEDE. www.drevozavod.cz/</a:t>
            </a:r>
            <a:r>
              <a:rPr lang="cs-CZ" sz="1200" dirty="0" err="1" smtClean="0"/>
              <a:t>showpage</a:t>
            </a:r>
            <a:r>
              <a:rPr lang="cs-CZ" sz="1200" dirty="0" smtClean="0"/>
              <a:t>... [online]. [cit. 22.2.2013]. Dostupný na WWW: http://www.drevozavod.cz/image/katr.jpg </a:t>
            </a:r>
            <a:br>
              <a:rPr lang="cs-CZ" sz="1200" dirty="0" smtClean="0"/>
            </a:br>
            <a:r>
              <a:rPr lang="pt-BR" sz="1200" dirty="0" smtClean="0"/>
              <a:t>AUTOR NEUVEDEN. www.osel.cz/index.php?clan... [online]. [cit. 22.2.2013]. Dostupný na WWW: http://www.osel.cz/popisek.php?popisek=18108&amp;img=1318438406.jpg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ONDŘEJ KONÍČEK. http://cs.wikipedia.org/wiki/Konstantinovy_L%C3%A1zn%C4%9B [online]. [cit. 23.2.2013]. Dostupný na WWW: http://cs.wikipedia.org/wiki/Soubor:Prusikuv_pramen_v_Konstantinovych_Laznich.jpg </a:t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5962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pPr algn="l"/>
            <a:r>
              <a:rPr lang="cs-CZ" sz="1200" dirty="0"/>
              <a:t>ONDŘEJ KONÍČEK. http://cs.wikipedia.org/wiki/Konstantinovy_L%C3%A1zn%C4%9B [online]. [cit. 23.2.2013]. Dostupný na WWW: http://cs.wikipedia.org/wiki/Soubor:Lazensky_park_v_Konstantinovych_Laznich.jpg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HONZA </a:t>
            </a:r>
            <a:r>
              <a:rPr lang="cs-CZ" sz="1200" dirty="0"/>
              <a:t>GROH. http://cs.wikipedia.org/wiki/N%C3%A1rodn%C3%AD_park_%C5%A0umava [online]. [cit. 23.2.2013]. Dostupný na WWW: http://cs.wikipedia.org/wiki/Soubor:NP_Sumava-vstup.jpg </a:t>
            </a:r>
            <a:br>
              <a:rPr lang="cs-CZ" sz="1200" dirty="0"/>
            </a:br>
            <a:r>
              <a:rPr lang="cs-CZ" sz="1200" dirty="0"/>
              <a:t>ESPERANTO KLUBO-PÍSEK. http://cs.wikipedia.org/wiki/N%C3%A1rodn%C3%AD_park_%C5%A0umava [online]. [cit. 23.2.2013]. Dostupný na WWW: http://cs.wikipedia.org/wiki/Soubor:T%C5%99%C3%ADjezern%C3%AD_sla%C5%A5.jpeg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en-US" sz="1200" dirty="0"/>
              <a:t>FLYING. http://cs.wikipedia.org/wiki/CHKO_K%C5%99ivokl%C3%A1tsko [online]. [cit. 23.2.2013].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http://cs.wikipedia.org/wiki/Soubor:Krivoklatsko001.jpg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JIŘÍ KADLEC. http://cs.wikipedia.org/wiki/CHKO_K%C5%99ivokl%C3%A1tsko [online]. [cit. 23.2.2013]. Dostupný na WWW: http://cs.wikipedia.org/wiki/Soubor:Krivoklatsko_borovice.jpg </a:t>
            </a:r>
            <a:br>
              <a:rPr lang="cs-CZ" sz="1200" dirty="0"/>
            </a:br>
            <a:r>
              <a:rPr lang="cs-CZ" sz="1200" dirty="0"/>
              <a:t>AUTOR NEUVEDEN. aktualne.centrum.cz/</a:t>
            </a:r>
            <a:r>
              <a:rPr lang="cs-CZ" sz="1200" dirty="0" err="1"/>
              <a:t>domaci</a:t>
            </a:r>
            <a:r>
              <a:rPr lang="cs-CZ" sz="1200" dirty="0"/>
              <a:t>... [online]. [cit. 23.2.2013]. Dostupný na WWW: http://obrazky.cz/detail?q=k%C5%AFrovec%20na%20%C5%A1umav%C4%9B&amp;offset=1&amp;limit=20&amp;bUrlPar=filter%3D1&amp;resNum=8&amp;ref=http%3A//obrazky.cz/%3Fq%3Dk%25C5%25AFrovec%26step%3D20%26filter%3D1%26s%3D%26size%3Dany%26sId%3D0d-CniIbwPgEY-2VyxR5%26orientation%3D&amp;resID=qcoy-QBH80wwQ_SAwJ_qwSi2BVNqDFSgNmPKyCYOl_8&amp;imgURL=http%3A//img.aktualne.centrum.cz/172/25/1722502-kurovec.jpg&amp;pageURL=http%3A//aktualne.centrum.cz/domaci/zivot-v-cesku/clanek.phtml%3Fid%3D637115&amp;imgX=201&amp;imgY=149&amp;imgSize=11&amp;thURL=http%3A//media1.picsearch.com/is%3Fqcoy-QBH80wwQ_SAwJ_qwSi2BVNqDFSgNmPKyCYOl_8&amp;thX=128&amp;thY=94&amp;qNoSite=k%C5%AFrovec%2Bna%2B%C5%A1umav%C4%9B&amp;siteWWW=&amp;sId=0d-CniIbw15wzRytjg_K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/>
              <a:t>AUTOR NEUVEDEN. www.regiony24.cz/11-63084-... [online]. [cit. 23.2.2013]. Dostupný na WWW: http://data.regiony24.cz/foto/clanky/stare/090209_kurovec.jpg?width=500&amp;bgcolor=black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vlastní </a:t>
            </a:r>
            <a:r>
              <a:rPr lang="cs-CZ" sz="1200" dirty="0" smtClean="0"/>
              <a:t>zdroj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3181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466</Words>
  <Application>Microsoft Office PowerPoint</Application>
  <PresentationFormat>Předvádění na obrazovce (4:3)</PresentationFormat>
  <Paragraphs>169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Anotace:</vt:lpstr>
      <vt:lpstr>Plzeňský kraj </vt:lpstr>
      <vt:lpstr>Prezentace aplikace PowerPoint</vt:lpstr>
      <vt:lpstr>Povrch </vt:lpstr>
      <vt:lpstr>Vodstvo:</vt:lpstr>
      <vt:lpstr>Prezentace aplikace PowerPoint</vt:lpstr>
      <vt:lpstr>Prezentace aplikace PowerPoint</vt:lpstr>
      <vt:lpstr>Města </vt:lpstr>
      <vt:lpstr>Plzeň </vt:lpstr>
      <vt:lpstr>Prezentace aplikace PowerPoint</vt:lpstr>
      <vt:lpstr>Průmysl </vt:lpstr>
      <vt:lpstr>Prezentace aplikace PowerPoint</vt:lpstr>
      <vt:lpstr>Těžba </vt:lpstr>
      <vt:lpstr>Zemědělství </vt:lpstr>
      <vt:lpstr>Lázně </vt:lpstr>
      <vt:lpstr>Ochrana přírody </vt:lpstr>
      <vt:lpstr>Prezentace aplikace PowerPoint</vt:lpstr>
      <vt:lpstr>S pomocí mapy ČR doplň věty:</vt:lpstr>
      <vt:lpstr>Proveď si kontrolu:</vt:lpstr>
      <vt:lpstr>Prezentace aplikace PowerPoint</vt:lpstr>
      <vt:lpstr>Použité zdroje:   ONDŘEJ HAJDUCH. http://www.hajduch.net/cesko/plzensky-kraj [online]. [cit. 22.2.2013]. Dostupný na WWW: http://www.hajduch.net/cesko/plzensky-kraj  TOMÁŠ URBAN. http://cs.wikipedia.org/wiki/Plze%C5%88sk%C3%BD_kraj [online]. [cit. 22.2.2013]. Dostupný na WWW: http://cs.wikipedia.org/wiki/Soubor:Plzen_Region_CoA_CZ.svg  HUSTOLES. http://cs.wikipedia.org/wiki/Plze%C5%88sk%C3%BD_kraj [online]. [cit. 22.2.2013]. Dostupný na WWW: http://cs.wikipedia.org/wiki/Soubor:2004_Plzensky_kraj.png  ZDENĚK KUBEŠ. http://cs.wikipedia.org/wiki/Plze%C5%88sk%C3%BD_kraj [online]. [cit. 22.2.2013]. Dostupný na WWW: http://cs.wikipedia.org/wiki/Soubor:%C4%8Cern%C3%A9_jezero_-_eastern_bank.jpg  USER:AKRON. http://cs.wikipedia.org/wiki/%C5%A0umava [online]. [cit. 22.2.2013]. Dostupný na WWW: http://cs.wikipedia.org/wiki/Soubor:Borov%C3%A1_Lada,_Chalupsk%C3%A1_sla%C5%A5,_jez%C3%ADrko.JPG  SCHMID MARCO. http://cs.wikipedia.org/wiki/%C4%8Cerchov [online]. [cit. 22.2.2013]. Dostupný na WWW: http://cs.wikipedia.org/wiki/Soubor:Cerchov_Towers_02.jpg  HYNEK MORAVEC. http://cs.wikipedia.org/wiki/Berounka [online]. [cit. 22.2.2013]. Dostupný na WWW: http://cs.wikipedia.org/wiki/Soubor:Berounka_vyhled_Tetin_4326.JPG  AUTOR NEUVEDEN. bedrich.ludviku.cz/prameny... [online]. [cit. 22.2.2013]. Dostupný na WWW: http://obrazky.cz/detail?q=soutok%20m%C5%BEe%2C%20radbuzy%2C%20uhlavy%2C%20uslavy&amp;offset=1&amp;limit=20&amp;bUrlPar=filter%3D1&amp;resNum=4&amp;ref=http%3A//obrazky.cz/%3Fq%3D%25C4%258Derchov%26from%3D37&amp;resID=6Acky-CZkzbVJ90kHMoV8cwnsk1yEwn6SJi7-8iAEXI&amp;imgURL=http%3A//bedrich.ludviku.cz/prameny/berounkareal.jpg&amp;pageURL=http%3A//bedrich.ludviku.cz/prameny/seznam.html&amp;imgX=250&amp;imgY=210&amp;imgSize=30&amp;thURL=http%3A//media4.picsearch.com/is%3F6Acky-CZkzbVJ90kHMoV8cwnsk1yEwn6SJi7-8iAEXI&amp;thX=128&amp;thY=108&amp;qNoSite=soutok%2Bm%C5%BEe%2C%2Bradbuzy%2C%2Buhlavy%2C%2Buslavy&amp;siteWWW=&amp;sId=XZy5RCF3w0vyfje4Abva  ZDENĚK KUBEŠ. http://cs.wikipedia.org/wiki/%C4%8Certovo_jezero [online]. [cit. 22.2.2013]. Dostupný na WWW: http://cs.wikipedia.org/wiki/Soubor:Motiva%C4%8Dn%C3%AD-foto-%C4%8Certovo-jezero.jpg  PARKIS. http://cs.wikipedia.org/wiki/Vodn%C3%AD_n%C3%A1dr%C5%BE_Hracholusky [online]. [cit. 22.2.2013]. Dostupný na WWW: http://cs.wikipedia.org/wiki/Soubor:Pnovany_bridge.jpg  HVEZDAR 71. http://cs.wikipedia.org/wiki/N%C3%BDrsko [online]. [cit. 22.2.2013]. Dostupný na WWW: http://cs.wikipedia.org/wiki/Soubor:N%C3%BDrsk%C3%A1_p%C5%99ehrada.JPG  </vt:lpstr>
      <vt:lpstr>NORBERT AEPLI. http://cs.wikipedia.org/wiki/Plze%C5%88 [online]. [cit. 22.2.2013]. Dostupný na WWW: http://cs.wikipedia.org/wiki/Soubor:View_St_Bartholomew_Plzen_113.JPG  TMV23. http://cs.wikipedia.org/wiki/Plze%C5%88 [online]. [cit. 22.2.2013]. Dostupný na WWW: http://cs.wikipedia.org/wiki/Soubor:Rathaus_(Town_Hall),_Plze%C5%88.jpg  MNOHA 11. http://cs.wikipedia.org/wiki/Plze%C5%88 [online]. [cit. 22.2.2013]. Dostupný na WWW: http://cs.wikipedia.org/wiki/Soubor:Plze%C5%88_12.3.2012.jpg  ONDŘEJ KONÍČEK. http://cs.wikipedia.org/wiki/Klatovy [online]. [cit. 22.2.2013]. Dostupný na WWW: http://cs.wikipedia.org/wiki/Soubor:Klatovy_vyhled.JPG  MIAOW MIAOW. http://cs.wikipedia.org/wiki/Rokycany [online]. [cit. 22.2.2013]. Dostupný na WWW: http://cs.wikipedia.org/wiki/Soubor:Rokycany_CZ_Our_Lady_of_the_Snow_church_and_Marian_column ONDŘEJ KONÍČEK. http://cs.wikipedia.org/wiki/Tachov [online]. [cit. 22.2.2013]. Dostupný na WWW: http://cs.wikipedia.org/wiki/Soubor:Tachov1.jpg  NISSAN0. http://cs.wikipedia.org/wiki/Su%C5%A1ice [online]. [cit. 22.2.2013]. Dostupný na WWW: http://cs.wikipedia.org/wiki/Soubor:Su%C5%A1ice-n%C3%A1m%C4%9Bst%C3%AD_Svobody.jpg  NORBERT AEPLI. http://cs.wikipedia.org/wiki/Plze%C5%88sk%C3%BD_kraj [online]. [cit. 22.2.2013]. Dostupný na WWW: http://cs.wikipedia.org/wiki/Soubor:Brewery_Plzen_159.JPG  AUTOR NEUVEDEN. www.formy.cz/cj/pred_onas.... [online]. [cit. 22.2.2013]. Dostupný na WWW: http://www.formy.cz/images/img_male/vchod.jpg  AUTOR NEUVEDE. www.horni-briza.cz/horni-b... [online]. [cit. 22.2.2013]. Dostupný na WWW: http://obrazky.cz/detail?q=keramika%20horn%C3%AD%20b%C5%99%C3%ADza&amp;offset=55&amp;limit=20&amp;bUrlPar=filter%3D1&amp;resNum=70&amp;ref=http%3A//obrazky.cz/%3Fq%3Dkeramika%2Bhorn%25C3%25AD%2Bb%25C5%2599%25C3%25ADza%26from%3D37&amp;resID=xivdeOABeds-AfPzd5mWmGFt7mwN25J8KK3EEaAsPN0&amp;imgURL=http%3A//www.horni-briza.cz/cache/horni-briza-keramika-7.jpg&amp;pageURL=http%3A//www.horni-briza.cz/horni-briza-keramika&amp;imgX=113&amp;imgY=149&amp;imgSize=3&amp;thURL=http%3A//media3.picsearch.com/is%3FxivdeOABeds-AfPzd5mWmGFt7mwN25J8KK3EEaAsPN0&amp;thX=97&amp;thY=128&amp;qNoSite=keramika%2Bhorn%C3%AD%2Bb%C5%99%C3%ADza&amp;siteWWW=&amp;sId=XZy5RCF3wYjsKR-pYNtL  AUTOR NEUVEDE. www.drevozavod.cz/showpage... [online]. [cit. 22.2.2013]. Dostupný na WWW: http://www.drevozavod.cz/image/katr.jpg  AUTOR NEUVEDEN. www.osel.cz/index.php?clan... [online]. [cit. 22.2.2013]. Dostupný na WWW: http://www.osel.cz/popisek.php?popisek=18108&amp;img=1318438406.jpg  ONDŘEJ KONÍČEK. http://cs.wikipedia.org/wiki/Konstantinovy_L%C3%A1zn%C4%9B [online]. [cit. 23.2.2013]. Dostupný na WWW: http://cs.wikipedia.org/wiki/Soubor:Prusikuv_pramen_v_Konstantinovych_Laznich.jpg  </vt:lpstr>
      <vt:lpstr>ONDŘEJ KONÍČEK. http://cs.wikipedia.org/wiki/Konstantinovy_L%C3%A1zn%C4%9B [online]. [cit. 23.2.2013]. Dostupný na WWW: http://cs.wikipedia.org/wiki/Soubor:Lazensky_park_v_Konstantinovych_Laznich.jpg HONZA GROH. http://cs.wikipedia.org/wiki/N%C3%A1rodn%C3%AD_park_%C5%A0umava [online]. [cit. 23.2.2013]. Dostupný na WWW: http://cs.wikipedia.org/wiki/Soubor:NP_Sumava-vstup.jpg  ESPERANTO KLUBO-PÍSEK. http://cs.wikipedia.org/wiki/N%C3%A1rodn%C3%AD_park_%C5%A0umava [online]. [cit. 23.2.2013]. Dostupný na WWW: http://cs.wikipedia.org/wiki/Soubor:T%C5%99%C3%ADjezern%C3%AD_sla%C5%A5.jpeg  FLYING. http://cs.wikipedia.org/wiki/CHKO_K%C5%99ivokl%C3%A1tsko [online]. [cit. 23.2.2013]. Dostupný na WWW: http://cs.wikipedia.org/wiki/Soubor:Krivoklatsko001.jpg  JIŘÍ KADLEC. http://cs.wikipedia.org/wiki/CHKO_K%C5%99ivokl%C3%A1tsko [online]. [cit. 23.2.2013]. Dostupný na WWW: http://cs.wikipedia.org/wiki/Soubor:Krivoklatsko_borovice.jpg  AUTOR NEUVEDEN. aktualne.centrum.cz/domaci... [online]. [cit. 23.2.2013]. Dostupný na WWW: http://obrazky.cz/detail?q=k%C5%AFrovec%20na%20%C5%A1umav%C4%9B&amp;offset=1&amp;limit=20&amp;bUrlPar=filter%3D1&amp;resNum=8&amp;ref=http%3A//obrazky.cz/%3Fq%3Dk%25C5%25AFrovec%26step%3D20%26filter%3D1%26s%3D%26size%3Dany%26sId%3D0d-CniIbwPgEY-2VyxR5%26orientation%3D&amp;resID=qcoy-QBH80wwQ_SAwJ_qwSi2BVNqDFSgNmPKyCYOl_8&amp;imgURL=http%3A//img.aktualne.centrum.cz/172/25/1722502-kurovec.jpg&amp;pageURL=http%3A//aktualne.centrum.cz/domaci/zivot-v-cesku/clanek.phtml%3Fid%3D637115&amp;imgX=201&amp;imgY=149&amp;imgSize=11&amp;thURL=http%3A//media1.picsearch.com/is%3Fqcoy-QBH80wwQ_SAwJ_qwSi2BVNqDFSgNmPKyCYOl_8&amp;thX=128&amp;thY=94&amp;qNoSite=k%C5%AFrovec%2Bna%2B%C5%A1umav%C4%9B&amp;siteWWW=&amp;sId=0d-CniIbw15wzRytjg_K  AUTOR NEUVEDEN. www.regiony24.cz/11-63084-... [online]. [cit. 23.2.2013]. Dostupný na WWW: http://data.regiony24.cz/foto/clanky/stare/090209_kurovec.jpg?width=500&amp;bgcolor=black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2013-02-22T15:09:00Z</dcterms:created>
  <dcterms:modified xsi:type="dcterms:W3CDTF">2013-02-23T13:51:37Z</dcterms:modified>
</cp:coreProperties>
</file>