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sldIdLst>
    <p:sldId id="257" r:id="rId2"/>
    <p:sldId id="258" r:id="rId3"/>
    <p:sldId id="259" r:id="rId4"/>
    <p:sldId id="261" r:id="rId5"/>
    <p:sldId id="260" r:id="rId6"/>
    <p:sldId id="265" r:id="rId7"/>
    <p:sldId id="266" r:id="rId8"/>
    <p:sldId id="267" r:id="rId9"/>
    <p:sldId id="269" r:id="rId10"/>
    <p:sldId id="270" r:id="rId11"/>
    <p:sldId id="271" r:id="rId12"/>
    <p:sldId id="272" r:id="rId13"/>
    <p:sldId id="273" r:id="rId14"/>
    <p:sldId id="275" r:id="rId15"/>
    <p:sldId id="276" r:id="rId16"/>
    <p:sldId id="264" r:id="rId17"/>
    <p:sldId id="26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E9553-1791-4CA5-8748-6945DAE8231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6284D-CF68-4237-A97F-D35961F23B1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E9553-1791-4CA5-8748-6945DAE8231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6284D-CF68-4237-A97F-D35961F23B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E9553-1791-4CA5-8748-6945DAE8231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6284D-CF68-4237-A97F-D35961F23B1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E9553-1791-4CA5-8748-6945DAE8231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6284D-CF68-4237-A97F-D35961F23B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E9553-1791-4CA5-8748-6945DAE8231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6284D-CF68-4237-A97F-D35961F23B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E9553-1791-4CA5-8748-6945DAE8231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6284D-CF68-4237-A97F-D35961F23B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E9553-1791-4CA5-8748-6945DAE8231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6284D-CF68-4237-A97F-D35961F23B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E9553-1791-4CA5-8748-6945DAE8231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6284D-CF68-4237-A97F-D35961F23B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E9553-1791-4CA5-8748-6945DAE8231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D06284D-CF68-4237-A97F-D35961F23B1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E9553-1791-4CA5-8748-6945DAE8231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6284D-CF68-4237-A97F-D35961F23B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E9553-1791-4CA5-8748-6945DAE8231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6284D-CF68-4237-A97F-D35961F23B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7BE9553-1791-4CA5-8748-6945DAE8231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D06284D-CF68-4237-A97F-D35961F23B15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3.png"/><Relationship Id="rId4" Type="http://schemas.openxmlformats.org/officeDocument/2006/relationships/image" Target="../media/image3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571500" y="1124745"/>
            <a:ext cx="7929563" cy="5184575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  <a:latin typeface="+mj-lt"/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  <a:latin typeface="+mj-lt"/>
              </a:rPr>
              <a:t>Autor:  Dobiášová Michaela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  <a:latin typeface="+mj-lt"/>
              </a:rPr>
              <a:t>Název:  VY_32_INOVACE_04_A 17_ Brazílie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  <a:latin typeface="+mj-lt"/>
              </a:rPr>
              <a:t>Téma:   Amerika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  <a:latin typeface="+mj-lt"/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78485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Jižní  Amerika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BRAZÍLIE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7435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 : </a:t>
            </a:r>
            <a:r>
              <a:rPr lang="cs-CZ" dirty="0" err="1" smtClean="0"/>
              <a:t>Brasília</a:t>
            </a:r>
            <a:endParaRPr lang="cs-CZ" dirty="0" smtClean="0"/>
          </a:p>
          <a:p>
            <a:r>
              <a:rPr lang="cs-CZ" dirty="0" smtClean="0"/>
              <a:t>Rozloha : 8 547 404 </a:t>
            </a:r>
            <a:r>
              <a:rPr lang="cs-CZ" dirty="0" smtClean="0"/>
              <a:t>km </a:t>
            </a:r>
            <a:r>
              <a:rPr lang="cs-CZ" sz="2000" dirty="0" smtClean="0"/>
              <a:t>2</a:t>
            </a:r>
            <a:endParaRPr lang="cs-CZ" sz="2000" dirty="0" smtClean="0"/>
          </a:p>
          <a:p>
            <a:r>
              <a:rPr lang="cs-CZ" dirty="0" smtClean="0"/>
              <a:t>Počet obyvatel : 194 000 000</a:t>
            </a:r>
          </a:p>
          <a:p>
            <a:r>
              <a:rPr lang="cs-CZ" dirty="0" smtClean="0"/>
              <a:t>Jazyk : portugalština</a:t>
            </a:r>
          </a:p>
          <a:p>
            <a:r>
              <a:rPr lang="cs-CZ" dirty="0" smtClean="0"/>
              <a:t>Měna : </a:t>
            </a:r>
            <a:r>
              <a:rPr lang="cs-CZ" dirty="0" err="1" smtClean="0"/>
              <a:t>real</a:t>
            </a:r>
            <a:endParaRPr lang="cs-CZ" dirty="0" smtClean="0"/>
          </a:p>
          <a:p>
            <a:r>
              <a:rPr lang="cs-CZ" dirty="0" smtClean="0"/>
              <a:t>St. </a:t>
            </a:r>
            <a:r>
              <a:rPr lang="cs-CZ" dirty="0"/>
              <a:t>z</a:t>
            </a:r>
            <a:r>
              <a:rPr lang="cs-CZ" dirty="0" smtClean="0"/>
              <a:t>řízení : </a:t>
            </a:r>
            <a:r>
              <a:rPr lang="cs-CZ" dirty="0" smtClean="0"/>
              <a:t>federativní</a:t>
            </a:r>
            <a:r>
              <a:rPr lang="cs-CZ" dirty="0" smtClean="0"/>
              <a:t> </a:t>
            </a:r>
            <a:r>
              <a:rPr lang="cs-CZ" dirty="0" smtClean="0"/>
              <a:t>republika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BRAZÍLIE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548680"/>
            <a:ext cx="3347864" cy="247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573016"/>
            <a:ext cx="2627784" cy="2879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7228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50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6800" y="692696"/>
            <a:ext cx="3582144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338" y="550671"/>
            <a:ext cx="2762250" cy="276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166914"/>
            <a:ext cx="3524250" cy="354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0054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Brazilská vysočina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Amazonská nížina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437112"/>
            <a:ext cx="4248472" cy="2184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484784"/>
            <a:ext cx="3403079" cy="2351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42135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750"/>
                            </p:stCondLst>
                            <p:childTnLst>
                              <p:par>
                                <p:cTn id="22" presetID="4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Průmyslově – zemědělský stát</a:t>
            </a:r>
          </a:p>
          <a:p>
            <a:r>
              <a:rPr lang="cs-CZ" dirty="0" smtClean="0"/>
              <a:t>Obrovské nerostné bohatství</a:t>
            </a:r>
          </a:p>
          <a:p>
            <a:r>
              <a:rPr lang="cs-CZ" dirty="0" smtClean="0"/>
              <a:t>Jeden z nejzadluženějších států světa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5224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 a těžba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Obrovská ložiska nerostných surovin, kromě ropy a uhlí jsou soběstační</a:t>
            </a:r>
          </a:p>
          <a:p>
            <a:r>
              <a:rPr lang="cs-CZ" dirty="0" smtClean="0"/>
              <a:t>Těží železnou rudu, mangan, bauxit, nikl, diamanty, drahokamy, měď a další</a:t>
            </a:r>
          </a:p>
          <a:p>
            <a:r>
              <a:rPr lang="cs-CZ" dirty="0" smtClean="0"/>
              <a:t>Železářství a ocelářství, chemický, výroba papíru, motorových vozidel, strojírenství atd.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1919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Dominantní</a:t>
            </a:r>
          </a:p>
          <a:p>
            <a:r>
              <a:rPr lang="cs-CZ" dirty="0" smtClean="0"/>
              <a:t>Zemědělská produkce patří k největším na světě</a:t>
            </a:r>
          </a:p>
          <a:p>
            <a:r>
              <a:rPr lang="cs-CZ" dirty="0" smtClean="0"/>
              <a:t>Převládá monokulturní plantážnictví</a:t>
            </a:r>
          </a:p>
          <a:p>
            <a:r>
              <a:rPr lang="cs-CZ" dirty="0" smtClean="0"/>
              <a:t>Káva, sisal, pomeranče, cukrová třtina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42" y="3747708"/>
            <a:ext cx="1582038" cy="1698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280864"/>
            <a:ext cx="1533938" cy="1425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702" y="4005064"/>
            <a:ext cx="1993273" cy="1183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265334"/>
            <a:ext cx="1554485" cy="1441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05063"/>
            <a:ext cx="2016224" cy="1525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188457"/>
            <a:ext cx="1728192" cy="1384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6430" y="3832892"/>
            <a:ext cx="1872208" cy="1432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8071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50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250"/>
                            </p:stCondLst>
                            <p:childTnLst>
                              <p:par>
                                <p:cTn id="30" presetID="16" presetClass="entr" presetSubtype="2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22" presetClass="entr" presetSubtype="2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750"/>
                            </p:stCondLst>
                            <p:childTnLst>
                              <p:par>
                                <p:cTn id="38" presetID="16" presetClass="entr" presetSubtype="2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500"/>
                            </p:stCondLst>
                            <p:childTnLst>
                              <p:par>
                                <p:cTn id="42" presetID="22" presetClass="entr" presetSubtype="2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4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8250"/>
                            </p:stCondLst>
                            <p:childTnLst>
                              <p:par>
                                <p:cTn id="46" presetID="8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500"/>
                            </p:stCondLst>
                            <p:childTnLst>
                              <p:par>
                                <p:cTn id="50" presetID="16" presetClass="entr" presetSubtype="2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3008313" cy="116205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ZAJÍMAVOSTI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Karneval</a:t>
            </a:r>
          </a:p>
          <a:p>
            <a:r>
              <a:rPr lang="cs-CZ" sz="2800" dirty="0" smtClean="0"/>
              <a:t>Pláž </a:t>
            </a:r>
            <a:r>
              <a:rPr lang="cs-CZ" sz="2800" dirty="0" err="1" smtClean="0"/>
              <a:t>Copacabana</a:t>
            </a:r>
            <a:endParaRPr lang="cs-CZ" sz="2800" dirty="0" smtClean="0"/>
          </a:p>
          <a:p>
            <a:r>
              <a:rPr lang="cs-CZ" sz="2800" dirty="0" smtClean="0"/>
              <a:t>Socha Ježíše</a:t>
            </a:r>
          </a:p>
          <a:p>
            <a:r>
              <a:rPr lang="cs-CZ" sz="2800" dirty="0" smtClean="0"/>
              <a:t>Fotbal</a:t>
            </a:r>
          </a:p>
          <a:p>
            <a:r>
              <a:rPr lang="cs-CZ" sz="2800" dirty="0" smtClean="0"/>
              <a:t>Cukrová homole</a:t>
            </a:r>
          </a:p>
          <a:p>
            <a:r>
              <a:rPr lang="cs-CZ" sz="2800" dirty="0" smtClean="0"/>
              <a:t>Vodopády </a:t>
            </a:r>
            <a:r>
              <a:rPr lang="cs-CZ" sz="2800" dirty="0" err="1" smtClean="0"/>
              <a:t>Iguacu</a:t>
            </a:r>
            <a:endParaRPr lang="cs-CZ" sz="2800" dirty="0" smtClean="0"/>
          </a:p>
          <a:p>
            <a:r>
              <a:rPr lang="cs-CZ" sz="2800" dirty="0" smtClean="0"/>
              <a:t>Hydroelektrárna     </a:t>
            </a:r>
            <a:r>
              <a:rPr lang="cs-CZ" sz="2800" dirty="0" err="1" smtClean="0"/>
              <a:t>Itaipú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101" y="3723161"/>
            <a:ext cx="1512490" cy="1506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0732" y="2348880"/>
            <a:ext cx="1289299" cy="1358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4570" y="3861048"/>
            <a:ext cx="952500" cy="1076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60648"/>
            <a:ext cx="2160239" cy="1714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3" y="260649"/>
            <a:ext cx="2265376" cy="1413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844824"/>
            <a:ext cx="2088232" cy="1386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19" y="5246534"/>
            <a:ext cx="1903457" cy="1494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8170" y="5229734"/>
            <a:ext cx="2290294" cy="1511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4653" y="2780928"/>
            <a:ext cx="1641448" cy="1884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2291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5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7500"/>
                            </p:stCondLst>
                            <p:childTnLst>
                              <p:par>
                                <p:cTn id="38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0"/>
                            </p:stCondLst>
                            <p:childTnLst>
                              <p:par>
                                <p:cTn id="42" presetID="6" presetClass="entr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4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250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5000"/>
                            </p:stCondLst>
                            <p:childTnLst>
                              <p:par>
                                <p:cTn id="50" presetID="4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7500"/>
                            </p:stCondLst>
                            <p:childTnLst>
                              <p:par>
                                <p:cTn id="54" presetID="8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0"/>
                            </p:stCondLst>
                            <p:childTnLst>
                              <p:par>
                                <p:cTn id="58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2500"/>
                            </p:stCondLst>
                            <p:childTnLst>
                              <p:par>
                                <p:cTn id="62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5000"/>
                            </p:stCondLst>
                            <p:childTnLst>
                              <p:par>
                                <p:cTn id="66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7500"/>
                            </p:stCondLst>
                            <p:childTnLst>
                              <p:par>
                                <p:cTn id="70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Brasília</a:t>
            </a:r>
            <a:r>
              <a:rPr lang="cs-CZ" dirty="0" smtClean="0"/>
              <a:t> – hlavní město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72816"/>
            <a:ext cx="2304256" cy="2132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988840"/>
            <a:ext cx="1744588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301689"/>
            <a:ext cx="2232046" cy="2079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93096"/>
            <a:ext cx="2520280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426" y="4077072"/>
            <a:ext cx="2116038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817018"/>
            <a:ext cx="2016224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1319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5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4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500"/>
                            </p:stCondLst>
                            <p:childTnLst>
                              <p:par>
                                <p:cTn id="26" presetID="8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3000"/>
                            </p:stCondLst>
                            <p:childTnLst>
                              <p:par>
                                <p:cTn id="30" presetID="1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Rio de </a:t>
            </a:r>
            <a:r>
              <a:rPr lang="cs-CZ" dirty="0" err="1" smtClean="0"/>
              <a:t>Janeiro</a:t>
            </a:r>
            <a:endParaRPr lang="cs-CZ" dirty="0"/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007558"/>
            <a:ext cx="2019300" cy="226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981306"/>
            <a:ext cx="2952328" cy="22932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602" y="436030"/>
            <a:ext cx="2508846" cy="3497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65104"/>
            <a:ext cx="3312368" cy="2470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2652" y="4365105"/>
            <a:ext cx="3107780" cy="2173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0477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5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4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500"/>
                            </p:stCondLst>
                            <p:childTnLst>
                              <p:par>
                                <p:cTn id="26" presetID="8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Sao</a:t>
            </a:r>
            <a:r>
              <a:rPr lang="cs-CZ" dirty="0" smtClean="0"/>
              <a:t> Paulo – největší město</a:t>
            </a:r>
            <a:endParaRPr lang="cs-CZ" dirty="0"/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1927100"/>
            <a:ext cx="2376265" cy="3590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7" y="1927101"/>
            <a:ext cx="2965872" cy="2373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725144"/>
            <a:ext cx="3209925" cy="1788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858566"/>
            <a:ext cx="2980728" cy="23381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68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5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1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Belo Horizonte</a:t>
            </a:r>
            <a:endParaRPr lang="cs-CZ" dirty="0"/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149080"/>
            <a:ext cx="2921521" cy="19516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32856"/>
            <a:ext cx="2764532" cy="218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571517"/>
            <a:ext cx="3195439" cy="2289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306" y="4725144"/>
            <a:ext cx="28575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24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8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5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7634981"/>
              </p:ext>
            </p:extLst>
          </p:nvPr>
        </p:nvGraphicFramePr>
        <p:xfrm>
          <a:off x="785813" y="928688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26.1.2013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29.1.2013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Amerika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Brazílie, povrch, hospodářství, města, zajímavosti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54497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Výklad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Práce s mapou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961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7035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Použité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31335"/>
            <a:ext cx="8239766" cy="433607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1600" dirty="0" smtClean="0"/>
              <a:t>http://www.celysvet.cz/fotky/brazilie_1.jpg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-13380" y="1582052"/>
            <a:ext cx="640383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1600" dirty="0" smtClean="0"/>
              <a:t> http</a:t>
            </a:r>
            <a:r>
              <a:rPr lang="cs-CZ" sz="1600" dirty="0"/>
              <a:t>://encyklopedie.vseved.cz/obrazky/brazizem01.jpg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-40493" y="1920606"/>
            <a:ext cx="900498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1600" dirty="0" smtClean="0"/>
              <a:t>http</a:t>
            </a:r>
            <a:r>
              <a:rPr lang="cs-CZ" sz="1600" dirty="0"/>
              <a:t>://upload.wikimedia.org/wikipedia/commons/thumb/3/3b/Brazil_(orthographic_projection).svg/290px-Brazil_(orthographic_projection).svg.png</a:t>
            </a:r>
          </a:p>
        </p:txBody>
      </p:sp>
      <p:sp>
        <p:nvSpPr>
          <p:cNvPr id="6" name="Obdélník 5"/>
          <p:cNvSpPr/>
          <p:nvPr/>
        </p:nvSpPr>
        <p:spPr>
          <a:xfrm>
            <a:off x="0" y="2430317"/>
            <a:ext cx="685800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1600" dirty="0"/>
              <a:t>http://www.olympiatravel.cz/foto/brazilie-1.gif</a:t>
            </a:r>
          </a:p>
        </p:txBody>
      </p:sp>
      <p:sp>
        <p:nvSpPr>
          <p:cNvPr id="7" name="Obdélník 6"/>
          <p:cNvSpPr/>
          <p:nvPr/>
        </p:nvSpPr>
        <p:spPr>
          <a:xfrm>
            <a:off x="0" y="2768871"/>
            <a:ext cx="893737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1600" dirty="0"/>
              <a:t>http://img.aktualne.centrum.cz/6/90/69012-brazilie-amazonie.jpg</a:t>
            </a:r>
          </a:p>
        </p:txBody>
      </p:sp>
      <p:sp>
        <p:nvSpPr>
          <p:cNvPr id="8" name="Obdélník 7"/>
          <p:cNvSpPr/>
          <p:nvPr/>
        </p:nvSpPr>
        <p:spPr>
          <a:xfrm rot="10800000" flipV="1">
            <a:off x="-1" y="3082062"/>
            <a:ext cx="893737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1600" dirty="0"/>
              <a:t>http://www.brazilie-informace.cz/img/amazonka.jpg</a:t>
            </a:r>
          </a:p>
        </p:txBody>
      </p:sp>
      <p:sp>
        <p:nvSpPr>
          <p:cNvPr id="9" name="Obdélník 8"/>
          <p:cNvSpPr/>
          <p:nvPr/>
        </p:nvSpPr>
        <p:spPr>
          <a:xfrm rot="10800000" flipV="1">
            <a:off x="-1" y="3291625"/>
            <a:ext cx="680734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1600" dirty="0"/>
              <a:t>http://www.shutterstock.com/cat.mhtml?searchterm=brazile&amp;anyorall=all</a:t>
            </a:r>
          </a:p>
        </p:txBody>
      </p:sp>
      <p:sp>
        <p:nvSpPr>
          <p:cNvPr id="10" name="Obdélník 9"/>
          <p:cNvSpPr/>
          <p:nvPr/>
        </p:nvSpPr>
        <p:spPr>
          <a:xfrm>
            <a:off x="0" y="3789040"/>
            <a:ext cx="9004981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1600" dirty="0"/>
              <a:t>http://www.shutterstock.com/cat.mhtml?lang=cs&amp;search_source=search_form&amp;search_tracking_id=E67C2068-7DCB-11E2-BD16-FB1E1472E43D&amp;version=llv1&amp;anyorall=all&amp;safesearch=1&amp;searchterm=Bras%C3%ADlia&amp;search_group=&amp;orient=&amp;search_cat=&amp;searchtermx=&amp;photographer_name=&amp;people_gender=&amp;people_age=&amp;people_ethnicity=&amp;people_number=&amp;commercial_ok=&amp;color=&amp;show_color_wheel=</a:t>
            </a:r>
            <a:r>
              <a:rPr lang="cs-CZ" dirty="0"/>
              <a:t>1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-1" y="5143257"/>
            <a:ext cx="8937375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1600" dirty="0"/>
              <a:t>http://www.shutterstock.com/cat.mhtml?lang=cs&amp;search_source=search_form&amp;search_tracking_id=B012F51E-7DD1-11E2-94CD-ADE0ACE6966E&amp;version=llv1&amp;anyorall=all&amp;safesearch=1&amp;searchterm=Belo+Horizonte&amp;search_group=&amp;orient=&amp;search_cat=&amp;searchtermx=&amp;photographer_name=&amp;people_gender=&amp;people_age=&amp;people_ethnicity=&amp;people_number=&amp;commercial_ok=&amp;color=&amp;show_color_wheel=1</a:t>
            </a:r>
          </a:p>
        </p:txBody>
      </p:sp>
    </p:spTree>
    <p:extLst>
      <p:ext uri="{BB962C8B-B14F-4D97-AF65-F5344CB8AC3E}">
        <p14:creationId xmlns:p14="http://schemas.microsoft.com/office/powerpoint/2010/main" val="133710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116633"/>
            <a:ext cx="68580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1600" dirty="0"/>
              <a:t>http://encyklopedie.vseved.cz/obrazky/brazizem01.jpg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0" y="424410"/>
            <a:ext cx="889248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1600" dirty="0"/>
              <a:t>http://images.google.com/imgres?q=brazilsk%C3%A1+vyso%C4%8Dina&amp;hl=cs&amp;biw=1024&amp;bih=667&amp;tbm=isch&amp;tbnid=EoDL0BQonDNQSM:&amp;imgrefurl=http://botany.cz/cs/provincie-brazilske-vysociny/&amp;docid=cEv5pZ3p8jbnMM&amp;imgurl=http://botany.cz/foto2/goiania3.jpg&amp;w=570&amp;h=428&amp;ei=5NAoUdbYKca3hAftzYGQDQ&amp;zoom=1&amp;ved=1t:3588,i:100&amp;iact=rc&amp;dur=769&amp;sig=102953253442085315769&amp;page=1&amp;tbnh=181&amp;tbnw=259&amp;start=0&amp;ndsp=12&amp;tx=650&amp;ty=76</a:t>
            </a:r>
          </a:p>
        </p:txBody>
      </p:sp>
      <p:sp>
        <p:nvSpPr>
          <p:cNvPr id="5" name="Obdélník 4"/>
          <p:cNvSpPr/>
          <p:nvPr/>
        </p:nvSpPr>
        <p:spPr>
          <a:xfrm>
            <a:off x="0" y="1916832"/>
            <a:ext cx="893404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1600" dirty="0"/>
              <a:t>http://www.shutterstock.com/cat.mhtml?lang=cs&amp;search_source=search_form&amp;search_tracking_id=E67C2068-7DCB-11E2-BD16-FB1E1472E43D&amp;version=llv1&amp;anyorall=all&amp;safesearch=1&amp;searchterm=rio+de+janeiro&amp;search_group=&amp;orient=&amp;search_cat=&amp;searchtermx=&amp;photographer_name=&amp;people_gender=&amp;people_age=&amp;people_ethnicity=&amp;people_number=&amp;commercial_ok=&amp;color=&amp;show_color_wheel=1</a:t>
            </a:r>
          </a:p>
        </p:txBody>
      </p:sp>
      <p:sp>
        <p:nvSpPr>
          <p:cNvPr id="6" name="Obdélník 5"/>
          <p:cNvSpPr/>
          <p:nvPr/>
        </p:nvSpPr>
        <p:spPr>
          <a:xfrm>
            <a:off x="-72008" y="3273096"/>
            <a:ext cx="896448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1600" dirty="0"/>
              <a:t>http://www.shutterstock.com/cat.mhtml?lang=cs&amp;search_source=search_form&amp;search_tracking_id=4AEDBCB2-7DCE-11E2-8226-E59C37D0D1A0&amp;version=llv1&amp;anyorall=all&amp;safesearch=1&amp;searchterm=sao+paulo&amp;search_group=&amp;orient=&amp;search_cat=&amp;searchtermx=&amp;photographer_name=&amp;people_gender=&amp;people_age=&amp;people_ethnicity=&amp;people_number=&amp;commercial_ok=&amp;color=&amp;show_color_wheel=1#page=1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0" y="5301208"/>
            <a:ext cx="89340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1600" dirty="0" smtClean="0"/>
              <a:t>Rudolf </a:t>
            </a:r>
            <a:r>
              <a:rPr lang="cs-CZ" sz="1600" dirty="0" err="1" smtClean="0"/>
              <a:t>Landmann</a:t>
            </a:r>
            <a:r>
              <a:rPr lang="cs-CZ" sz="1600" dirty="0" smtClean="0"/>
              <a:t>, Encyklopedie zeměpisu světa, Knižní expres, Ostrava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4822412"/>
            <a:ext cx="91135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1600" dirty="0" smtClean="0"/>
              <a:t>John </a:t>
            </a:r>
            <a:r>
              <a:rPr lang="cs-CZ" sz="1600" dirty="0" err="1" smtClean="0"/>
              <a:t>Palmer</a:t>
            </a:r>
            <a:r>
              <a:rPr lang="cs-CZ" sz="1600" dirty="0" smtClean="0"/>
              <a:t>, Všechno o Zemi, </a:t>
            </a:r>
            <a:r>
              <a:rPr lang="cs-CZ" sz="1600" dirty="0" err="1" smtClean="0"/>
              <a:t>Reader´s</a:t>
            </a:r>
            <a:r>
              <a:rPr lang="cs-CZ" sz="1600" dirty="0" smtClean="0"/>
              <a:t> Digest </a:t>
            </a:r>
            <a:r>
              <a:rPr lang="cs-CZ" sz="1600" dirty="0" err="1" smtClean="0"/>
              <a:t>Association</a:t>
            </a:r>
            <a:r>
              <a:rPr lang="cs-CZ" sz="1600" dirty="0" smtClean="0"/>
              <a:t> Limited, London 1996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851150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388</TotalTime>
  <Words>380</Words>
  <Application>Microsoft Office PowerPoint</Application>
  <PresentationFormat>Předvádění na obrazovce (4:3)</PresentationFormat>
  <Paragraphs>84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Tok</vt:lpstr>
      <vt:lpstr>Prezentace aplikace PowerPoint</vt:lpstr>
      <vt:lpstr>Jižní  Amerika</vt:lpstr>
      <vt:lpstr>BRAZÍLIE</vt:lpstr>
      <vt:lpstr>Prezentace aplikace PowerPoint</vt:lpstr>
      <vt:lpstr>Povrch</vt:lpstr>
      <vt:lpstr>HOSPODÁŘSTVÍ</vt:lpstr>
      <vt:lpstr>Průmysl a těžba</vt:lpstr>
      <vt:lpstr>ZEMĚDĚLSTVÍ</vt:lpstr>
      <vt:lpstr>ZAJÍMAVOSTI</vt:lpstr>
      <vt:lpstr>Brasília – hlavní město</vt:lpstr>
      <vt:lpstr>Rio de Janeiro</vt:lpstr>
      <vt:lpstr>Sao Paulo – největší město</vt:lpstr>
      <vt:lpstr>Belo Horizonte</vt:lpstr>
      <vt:lpstr>Prezentace aplikace PowerPoint</vt:lpstr>
      <vt:lpstr>Anotace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Michaela</cp:lastModifiedBy>
  <cp:revision>33</cp:revision>
  <dcterms:created xsi:type="dcterms:W3CDTF">2013-02-11T07:38:39Z</dcterms:created>
  <dcterms:modified xsi:type="dcterms:W3CDTF">2013-02-23T19:29:39Z</dcterms:modified>
</cp:coreProperties>
</file>