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4"/>
  </p:notesMasterIdLst>
  <p:handoutMasterIdLst>
    <p:handoutMasterId r:id="rId15"/>
  </p:handoutMasterIdLst>
  <p:sldIdLst>
    <p:sldId id="256" r:id="rId2"/>
    <p:sldId id="293" r:id="rId3"/>
    <p:sldId id="292" r:id="rId4"/>
    <p:sldId id="296" r:id="rId5"/>
    <p:sldId id="297" r:id="rId6"/>
    <p:sldId id="298" r:id="rId7"/>
    <p:sldId id="300" r:id="rId8"/>
    <p:sldId id="301" r:id="rId9"/>
    <p:sldId id="302" r:id="rId10"/>
    <p:sldId id="305" r:id="rId11"/>
    <p:sldId id="307" r:id="rId12"/>
    <p:sldId id="30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66FF33"/>
    <a:srgbClr val="333300"/>
    <a:srgbClr val="990000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12" autoAdjust="0"/>
    <p:restoredTop sz="94660"/>
  </p:normalViewPr>
  <p:slideViewPr>
    <p:cSldViewPr>
      <p:cViewPr varScale="1">
        <p:scale>
          <a:sx n="65" d="100"/>
          <a:sy n="65" d="100"/>
        </p:scale>
        <p:origin x="-139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6" d="100"/>
          <a:sy n="56" d="100"/>
        </p:scale>
        <p:origin x="-2886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16F24A-01AA-4DF0-AF27-FF37458A4AB3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F51787-FED3-46AC-94FB-F1B5843936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687504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30F81F-573E-4779-9DDA-D4D8FCBF11E8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5AA29B-6BDD-43A0-B9D7-39EB4F34D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12687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FC41E-FE17-4ADA-9A2E-1153668BE337}" type="datetime1">
              <a:rPr lang="cs-CZ" smtClean="0"/>
              <a:t>23.2.2013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5B8FF-A213-4B6A-9664-0973C8F0EC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22064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D4651-56DA-493A-A593-648FDFA6AF44}" type="datetime1">
              <a:rPr lang="cs-CZ" smtClean="0"/>
              <a:t>23.2.2013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5B8FF-A213-4B6A-9664-0973C8F0EC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22663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659AA-0470-4E5B-9337-9B5E3F66909D}" type="datetime1">
              <a:rPr lang="cs-CZ" smtClean="0"/>
              <a:t>23.2.2013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5B8FF-A213-4B6A-9664-0973C8F0EC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51198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47EFA-6813-4F79-957C-BC0F36DB53AD}" type="datetime1">
              <a:rPr lang="cs-CZ" smtClean="0"/>
              <a:t>23.2.2013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5B8FF-A213-4B6A-9664-0973C8F0EC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25303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FE5E9-28B4-4336-9988-C09AC67D8686}" type="datetime1">
              <a:rPr lang="cs-CZ" smtClean="0"/>
              <a:t>23.2.2013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5B8FF-A213-4B6A-9664-0973C8F0EC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172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A68E9-A343-4AD7-BC56-6A5CD114AAAC}" type="datetime1">
              <a:rPr lang="cs-CZ" smtClean="0"/>
              <a:t>23.2.2013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5B8FF-A213-4B6A-9664-0973C8F0EC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44645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587439-EC8F-456F-86C0-4E51023D69A1}" type="datetime1">
              <a:rPr lang="cs-CZ" smtClean="0"/>
              <a:t>23.2.2013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5B8FF-A213-4B6A-9664-0973C8F0EC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17427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2A1AB-F65E-453B-8307-152DF88D88B9}" type="datetime1">
              <a:rPr lang="cs-CZ" smtClean="0"/>
              <a:t>23.2.2013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5B8FF-A213-4B6A-9664-0973C8F0EC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39109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B5E06-C1FF-4DD3-A218-65D7EE7116AF}" type="datetime1">
              <a:rPr lang="cs-CZ" smtClean="0"/>
              <a:t>23.2.2013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5B8FF-A213-4B6A-9664-0973C8F0EC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41223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F0B6B-6942-4FF7-9D0D-58B87AF01688}" type="datetime1">
              <a:rPr lang="cs-CZ" smtClean="0"/>
              <a:t>23.2.2013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5B8FF-A213-4B6A-9664-0973C8F0EC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55803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DDE7B-1D60-4065-8A76-B51AC827EAC2}" type="datetime1">
              <a:rPr lang="cs-CZ" smtClean="0"/>
              <a:t>23.2.2013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5B8FF-A213-4B6A-9664-0973C8F0EC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62538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A8B418-8B00-42E1-8C4A-E61C4B6839FF}" type="datetime1">
              <a:rPr lang="cs-CZ" smtClean="0"/>
              <a:t>23.2.2013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35B8FF-A213-4B6A-9664-0973C8F0EC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209511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creativecommons.org/licenses/by-sa/3.0/deed.cs" TargetMode="External"/><Relationship Id="rId2" Type="http://schemas.openxmlformats.org/officeDocument/2006/relationships/hyperlink" Target="http://www.i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nasevyziva.cz/sekce-houby/clanek-shii-take-houzevnatec-jedly-lentinula-edodes-560.html" TargetMode="External"/><Relationship Id="rId5" Type="http://schemas.openxmlformats.org/officeDocument/2006/relationships/hyperlink" Target="http://jedlehouby.cz/?page=eshop&amp;action=detail&amp;id=40" TargetMode="External"/><Relationship Id="rId4" Type="http://schemas.openxmlformats.org/officeDocument/2006/relationships/hyperlink" Target="http://commons.wikimedia.org/wiki/File:Lentinula_edodes.jpg?uselang=c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0">
              <a:schemeClr val="tx1">
                <a:lumMod val="0"/>
                <a:alpha val="0"/>
              </a:schemeClr>
            </a:gs>
            <a:gs pos="100000">
              <a:schemeClr val="bg1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730623"/>
          </a:xfrm>
        </p:spPr>
        <p:txBody>
          <a:bodyPr>
            <a:normAutofit/>
          </a:bodyPr>
          <a:lstStyle/>
          <a:p>
            <a:r>
              <a:rPr lang="pl-PL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HOUBY JAKO LÉK</a:t>
            </a:r>
            <a:br>
              <a:rPr lang="pl-PL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VY_32_INOVACE_03</a:t>
            </a:r>
            <a:endParaRPr lang="cs-CZ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Sada 4</a:t>
            </a:r>
          </a:p>
          <a:p>
            <a:r>
              <a:rPr lang="pl-PL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Rozmanitost přírody</a:t>
            </a:r>
          </a:p>
          <a:p>
            <a:r>
              <a:rPr lang="pl-PL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Autor: Mgr. Iveta Mocharová</a:t>
            </a:r>
          </a:p>
          <a:p>
            <a:r>
              <a:rPr lang="cs-CZ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ZŠ a MŠ Dešná</a:t>
            </a:r>
            <a:endParaRPr lang="cs-CZ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IT </a:t>
            </a:r>
            <a:r>
              <a:rPr lang="en-US" dirty="0" err="1" smtClean="0">
                <a:solidFill>
                  <a:schemeClr val="bg1"/>
                </a:solidFill>
              </a:rPr>
              <a:t>ve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škole</a:t>
            </a:r>
            <a:r>
              <a:rPr lang="en-US" dirty="0" smtClean="0">
                <a:solidFill>
                  <a:schemeClr val="bg1"/>
                </a:solidFill>
              </a:rPr>
              <a:t>  1622­/21/7.1.4/2010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476672"/>
            <a:ext cx="5407025" cy="1046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0651257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539552" y="548680"/>
            <a:ext cx="813690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O </a:t>
            </a:r>
            <a:r>
              <a:rPr lang="cs-CZ" sz="4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jedlé a léčivé houby je stále veliký zájem, v poslední době především pro obsah různých účinných </a:t>
            </a:r>
            <a:r>
              <a:rPr lang="cs-CZ" sz="4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látek, </a:t>
            </a:r>
            <a:r>
              <a:rPr lang="cs-CZ" sz="4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které příznivě působí na civilizační nemoci, jako je </a:t>
            </a:r>
            <a:r>
              <a:rPr lang="cs-CZ" sz="48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snížená imunita</a:t>
            </a:r>
            <a:r>
              <a:rPr lang="cs-CZ" sz="4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 nebo </a:t>
            </a:r>
            <a:r>
              <a:rPr lang="cs-CZ" sz="48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nádorová onemocnění</a:t>
            </a:r>
            <a:r>
              <a:rPr lang="cs-CZ" sz="4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825315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179512" y="116632"/>
            <a:ext cx="8784976" cy="3483819"/>
          </a:xfrm>
        </p:spPr>
        <p:txBody>
          <a:bodyPr>
            <a:noAutofit/>
          </a:bodyPr>
          <a:lstStyle/>
          <a:p>
            <a:r>
              <a:rPr lang="cs-CZ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Pěstování jedlých hub se neustále rychle rozvíjí. </a:t>
            </a:r>
            <a:br>
              <a:rPr lang="cs-CZ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cs-CZ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Mezi nejčastěji pěstované druhy jedlých hub patří:</a:t>
            </a:r>
            <a:br>
              <a:rPr lang="cs-CZ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cs-CZ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Podnadpis 5"/>
          <p:cNvSpPr>
            <a:spLocks noGrp="1"/>
          </p:cNvSpPr>
          <p:nvPr>
            <p:ph type="subTitle" idx="1"/>
          </p:nvPr>
        </p:nvSpPr>
        <p:spPr>
          <a:xfrm>
            <a:off x="755576" y="3212976"/>
            <a:ext cx="7632848" cy="2425824"/>
          </a:xfrm>
        </p:spPr>
        <p:txBody>
          <a:bodyPr/>
          <a:lstStyle/>
          <a:p>
            <a:endParaRPr lang="cs-CZ" dirty="0" smtClean="0"/>
          </a:p>
          <a:p>
            <a:endParaRPr lang="cs-CZ" dirty="0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68960"/>
            <a:ext cx="3059832" cy="3096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233772" y="5712026"/>
            <a:ext cx="2592288" cy="369332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 HLÍVA  ÚSTŘIČNÁ</a:t>
            </a:r>
            <a:endParaRPr lang="cs-CZ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635896" y="5802394"/>
            <a:ext cx="2016224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cs-CZ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ŽAMPIÓN</a:t>
            </a:r>
            <a:endParaRPr lang="cs-CZ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235179" y="5925740"/>
            <a:ext cx="2915816" cy="923330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endParaRPr lang="cs-CZ" b="1" dirty="0" smtClean="0">
              <a:solidFill>
                <a:schemeClr val="tx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b="1" dirty="0" smtClean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SHIITAKE ( </a:t>
            </a:r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houževnatec</a:t>
            </a:r>
          </a:p>
          <a:p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                        jedlý</a:t>
            </a:r>
            <a:r>
              <a:rPr lang="cs-CZ" b="1" dirty="0" smtClean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cs-CZ" b="1" dirty="0">
              <a:solidFill>
                <a:schemeClr val="tx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3" descr="C:\Users\nb3\AppData\Local\Microsoft\Windows\Temporary Internet Files\Content.IE5\BCJ05P0I\MP900177952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3084148"/>
            <a:ext cx="3168352" cy="2627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 descr="C:\Users\nb3\AppData\Local\Microsoft\Windows\Temporary Internet Files\Content.IE5\U6VS07HS\MP900407089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5178" y="3067665"/>
            <a:ext cx="2908821" cy="312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363991" y="3200913"/>
            <a:ext cx="63786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Obr.č.1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5220072" y="3200912"/>
            <a:ext cx="63786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Obr.č.2</a:t>
            </a:r>
            <a:endParaRPr lang="cs-CZ" sz="12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8388424" y="3200913"/>
            <a:ext cx="63786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Obr.č.3</a:t>
            </a:r>
            <a:endParaRPr lang="cs-CZ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1842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  <p:bldP spid="9" grpId="0" animBg="1"/>
      <p:bldP spid="11" grpId="0" animBg="1"/>
      <p:bldP spid="4" grpId="0"/>
      <p:bldP spid="10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u="sng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HLÍVA   ÚSTŘIČNÁ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83568" y="1628800"/>
            <a:ext cx="7704856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3400" dirty="0">
                <a:latin typeface="Times New Roman" pitchFamily="18" charset="0"/>
                <a:cs typeface="Times New Roman" pitchFamily="18" charset="0"/>
              </a:rPr>
              <a:t>Hlíva ústřičná  je jedlá dřevokazná houba z čeledi </a:t>
            </a:r>
            <a:r>
              <a:rPr lang="cs-CZ" sz="3400" dirty="0" err="1">
                <a:latin typeface="Times New Roman" pitchFamily="18" charset="0"/>
                <a:cs typeface="Times New Roman" pitchFamily="18" charset="0"/>
              </a:rPr>
              <a:t>hlívovitých</a:t>
            </a:r>
            <a:r>
              <a:rPr lang="cs-CZ" sz="3400" dirty="0">
                <a:latin typeface="Times New Roman" pitchFamily="18" charset="0"/>
                <a:cs typeface="Times New Roman" pitchFamily="18" charset="0"/>
              </a:rPr>
              <a:t>. Roste od konce léta až do zimy na živých nebo odumřelých kmenech listnatých stromů, zejména na bucích, vrbách, ořešácích, břízách, topolech nebo jeřabinách. Pěstuje se i </a:t>
            </a:r>
            <a:r>
              <a:rPr lang="cs-CZ" sz="3400" dirty="0" smtClean="0">
                <a:latin typeface="Times New Roman" pitchFamily="18" charset="0"/>
                <a:cs typeface="Times New Roman" pitchFamily="18" charset="0"/>
              </a:rPr>
              <a:t>uměle dvěma způsoby:</a:t>
            </a:r>
            <a:endParaRPr lang="cs-CZ" sz="3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049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sz="3600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První</a:t>
            </a:r>
            <a:br>
              <a:rPr lang="cs-CZ" sz="3600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cs-CZ" sz="3600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způsob</a:t>
            </a:r>
            <a:endParaRPr lang="cs-CZ" sz="3600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endParaRPr lang="cs-CZ" sz="4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Pěstování </a:t>
            </a:r>
            <a:r>
              <a:rPr lang="cs-CZ" sz="4000" dirty="0">
                <a:latin typeface="Times New Roman" pitchFamily="18" charset="0"/>
                <a:cs typeface="Times New Roman" pitchFamily="18" charset="0"/>
              </a:rPr>
              <a:t>na slámě v igelitových pytlích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7166" y="836712"/>
            <a:ext cx="4349250" cy="51125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7596336" y="908720"/>
            <a:ext cx="63786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Obr.č.4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6342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Druhý</a:t>
            </a:r>
            <a:br>
              <a:rPr lang="cs-CZ" sz="32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cs-CZ" sz="32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způsob</a:t>
            </a:r>
            <a:endParaRPr lang="cs-CZ" sz="320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endParaRPr lang="cs-CZ" sz="4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Pěstování </a:t>
            </a:r>
            <a:r>
              <a:rPr lang="cs-CZ" sz="4800" dirty="0">
                <a:latin typeface="Times New Roman" pitchFamily="18" charset="0"/>
                <a:cs typeface="Times New Roman" pitchFamily="18" charset="0"/>
              </a:rPr>
              <a:t>na dřevě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260648"/>
            <a:ext cx="5328592" cy="59046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Obdélník 5"/>
          <p:cNvSpPr/>
          <p:nvPr/>
        </p:nvSpPr>
        <p:spPr>
          <a:xfrm>
            <a:off x="8100392" y="5733256"/>
            <a:ext cx="63786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Obr.č.5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2263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08720"/>
          </a:xfrm>
        </p:spPr>
        <p:txBody>
          <a:bodyPr>
            <a:normAutofit/>
          </a:bodyPr>
          <a:lstStyle/>
          <a:p>
            <a:r>
              <a:rPr lang="cs-CZ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HLÍVA   ÚSTŘIČNÁ</a:t>
            </a:r>
            <a:endParaRPr lang="cs-CZ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cs-CZ" sz="3600" b="0" u="sng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Obsahuje:</a:t>
            </a:r>
            <a:endParaRPr lang="cs-CZ" sz="3600" b="0" u="sng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železo, fosfor, zinek</a:t>
            </a:r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, selen, chróm, 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měď, bór, jód, vitamíny </a:t>
            </a:r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skupiny 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B, </a:t>
            </a:r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bílkoviny, mastné kyseliny a vlákninu, která významně přispívá ke správné činnosti střev.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>
            <a:noAutofit/>
          </a:bodyPr>
          <a:lstStyle/>
          <a:p>
            <a:r>
              <a:rPr lang="cs-CZ" sz="3600" u="sng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Použití v léčení:</a:t>
            </a:r>
            <a:endParaRPr lang="cs-CZ" sz="3600" u="sng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>
            <a:no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ktivuje buňky imunitního systému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přispívá ke snižování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cholesterolu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upravuje krevní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tlak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příznivě ovlivňuje hladinu cukru v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krvi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má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protialergické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účinky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lepšuje metabolismus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egeneruje vnitřní orgány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779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build="p"/>
      <p:bldP spid="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u="sng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Záhadné  </a:t>
            </a:r>
            <a:r>
              <a:rPr lang="cs-CZ" sz="4800" b="1" u="sng" dirty="0" err="1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Shii-take</a:t>
            </a:r>
            <a:r>
              <a:rPr lang="cs-CZ" sz="4800" b="1" u="sng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endParaRPr lang="cs-CZ" sz="4800" b="1" u="sng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23528" y="1196752"/>
            <a:ext cx="4248472" cy="5112568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cs-CZ" b="1" dirty="0">
                <a:latin typeface="Times New Roman" pitchFamily="18" charset="0"/>
                <a:cs typeface="Times New Roman" pitchFamily="18" charset="0"/>
              </a:rPr>
              <a:t>Výraz </a:t>
            </a:r>
            <a:r>
              <a:rPr lang="cs-CZ" b="1" dirty="0" err="1">
                <a:latin typeface="Times New Roman" pitchFamily="18" charset="0"/>
                <a:cs typeface="Times New Roman" pitchFamily="18" charset="0"/>
              </a:rPr>
              <a:t>Shiitake</a:t>
            </a:r>
            <a:r>
              <a:rPr lang="cs-CZ" b="1" dirty="0">
                <a:latin typeface="Times New Roman" pitchFamily="18" charset="0"/>
                <a:cs typeface="Times New Roman" pitchFamily="18" charset="0"/>
              </a:rPr>
              <a:t> vznikl spojením dvou slov: </a:t>
            </a:r>
            <a:r>
              <a:rPr lang="cs-CZ" b="1" dirty="0" err="1">
                <a:latin typeface="Times New Roman" pitchFamily="18" charset="0"/>
                <a:cs typeface="Times New Roman" pitchFamily="18" charset="0"/>
              </a:rPr>
              <a:t>shii</a:t>
            </a:r>
            <a:r>
              <a:rPr lang="cs-CZ" b="1" dirty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b="1" dirty="0" err="1">
                <a:latin typeface="Times New Roman" pitchFamily="18" charset="0"/>
                <a:cs typeface="Times New Roman" pitchFamily="18" charset="0"/>
              </a:rPr>
              <a:t>take</a:t>
            </a:r>
            <a:r>
              <a:rPr lang="cs-CZ" b="1" dirty="0">
                <a:latin typeface="Times New Roman" pitchFamily="18" charset="0"/>
                <a:cs typeface="Times New Roman" pitchFamily="18" charset="0"/>
              </a:rPr>
              <a:t> (dub a houba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) dubová houba</a:t>
            </a:r>
          </a:p>
          <a:p>
            <a:pPr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 </a:t>
            </a:r>
            <a:r>
              <a:rPr lang="cs-CZ" b="1" dirty="0">
                <a:latin typeface="Times New Roman" pitchFamily="18" charset="0"/>
                <a:cs typeface="Times New Roman" pitchFamily="18" charset="0"/>
              </a:rPr>
              <a:t>Česku je známá pod označením houževnatec jedlý</a:t>
            </a:r>
          </a:p>
          <a:p>
            <a:pPr>
              <a:buFont typeface="Wingdings" pitchFamily="2" charset="2"/>
              <a:buChar char="Ø"/>
            </a:pPr>
            <a:r>
              <a:rPr lang="pt-BR" b="1" dirty="0">
                <a:latin typeface="Times New Roman" pitchFamily="18" charset="0"/>
                <a:cs typeface="Times New Roman" pitchFamily="18" charset="0"/>
              </a:rPr>
              <a:t>Domovem této exotické houby </a:t>
            </a:r>
            <a:r>
              <a:rPr lang="pt-BR" b="1" dirty="0" smtClean="0">
                <a:latin typeface="Times New Roman" pitchFamily="18" charset="0"/>
                <a:cs typeface="Times New Roman" pitchFamily="18" charset="0"/>
              </a:rPr>
              <a:t>je</a:t>
            </a:r>
            <a:r>
              <a:rPr lang="cs-CZ" b="1" dirty="0">
                <a:latin typeface="Times New Roman" pitchFamily="18" charset="0"/>
                <a:cs typeface="Times New Roman" pitchFamily="18" charset="0"/>
              </a:rPr>
              <a:t> Čína a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Japonsko</a:t>
            </a:r>
          </a:p>
          <a:p>
            <a:pPr>
              <a:buFont typeface="Wingdings" pitchFamily="2" charset="2"/>
              <a:buChar char="Ø"/>
            </a:pPr>
            <a:r>
              <a:rPr lang="cs-CZ" b="1" dirty="0">
                <a:latin typeface="Times New Roman" pitchFamily="18" charset="0"/>
                <a:cs typeface="Times New Roman" pitchFamily="18" charset="0"/>
              </a:rPr>
              <a:t>Patří  mezi houby dřevokazné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196752"/>
            <a:ext cx="4172272" cy="5184576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cs-CZ" b="1" dirty="0">
                <a:latin typeface="Times New Roman" pitchFamily="18" charset="0"/>
                <a:cs typeface="Times New Roman" pitchFamily="18" charset="0"/>
              </a:rPr>
              <a:t>K pěstování </a:t>
            </a:r>
            <a:r>
              <a:rPr lang="cs-CZ" b="1" dirty="0" err="1">
                <a:latin typeface="Times New Roman" pitchFamily="18" charset="0"/>
                <a:cs typeface="Times New Roman" pitchFamily="18" charset="0"/>
              </a:rPr>
              <a:t>Shiitake</a:t>
            </a:r>
            <a:r>
              <a:rPr lang="cs-CZ" b="1" dirty="0">
                <a:latin typeface="Times New Roman" pitchFamily="18" charset="0"/>
                <a:cs typeface="Times New Roman" pitchFamily="18" charset="0"/>
              </a:rPr>
              <a:t> se používá dřevo dubu, buku nebo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břízy</a:t>
            </a:r>
          </a:p>
          <a:p>
            <a:pPr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Pěstování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Shiitake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>
                <a:latin typeface="Times New Roman" pitchFamily="18" charset="0"/>
                <a:cs typeface="Times New Roman" pitchFamily="18" charset="0"/>
              </a:rPr>
              <a:t>je možné i v České r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epublice</a:t>
            </a:r>
          </a:p>
          <a:p>
            <a:pPr>
              <a:buFont typeface="Wingdings" pitchFamily="2" charset="2"/>
              <a:buChar char="Ø"/>
            </a:pP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Shiitake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>
                <a:latin typeface="Times New Roman" pitchFamily="18" charset="0"/>
                <a:cs typeface="Times New Roman" pitchFamily="18" charset="0"/>
              </a:rPr>
              <a:t>je po žampionech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nejčastěji </a:t>
            </a:r>
            <a:r>
              <a:rPr lang="cs-CZ" b="1" dirty="0">
                <a:latin typeface="Times New Roman" pitchFamily="18" charset="0"/>
                <a:cs typeface="Times New Roman" pitchFamily="18" charset="0"/>
              </a:rPr>
              <a:t>pěstovanou houbou</a:t>
            </a:r>
          </a:p>
          <a:p>
            <a:endParaRPr lang="cs-CZ" b="1" dirty="0"/>
          </a:p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2893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755576" y="346109"/>
            <a:ext cx="1904084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cs-CZ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SHII-TAKE</a:t>
            </a:r>
            <a:endParaRPr lang="cs-CZ" sz="2400" b="1" dirty="0">
              <a:ln w="50800"/>
              <a:solidFill>
                <a:schemeClr val="bg1">
                  <a:shade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355976" y="347464"/>
            <a:ext cx="4788024" cy="7602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je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hodnotným zdrojem proteinů, draslíku a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zinku 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je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bohatá na polysacharidy a bílkoviny 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obsahuje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vitaminy B1, B2 a vysoké množství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vitamínu D</a:t>
            </a:r>
          </a:p>
          <a:p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 b="1" u="sng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Využití k léčení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odporuje imunitu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nižuje hladinu cholesterolu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příznivě působí na látkovou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výměnu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čistí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trávicí trakt, játra a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střeva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působí proti vzniku nádorových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onemocnění</a:t>
            </a:r>
          </a:p>
          <a:p>
            <a:pPr marL="342900" indent="-342900">
              <a:buFont typeface="Wingdings" pitchFamily="2" charset="2"/>
              <a:buChar char="Ø"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itchFamily="2" charset="2"/>
              <a:buChar char="Ø"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itchFamily="2" charset="2"/>
              <a:buChar char="Ø"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itchFamily="2" charset="2"/>
              <a:buChar char="Ø"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414758" y="1538586"/>
            <a:ext cx="5059766" cy="3905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3203848" y="5589240"/>
            <a:ext cx="63786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Obr.č.6</a:t>
            </a:r>
            <a:endParaRPr lang="cs-CZ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7989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498178"/>
          </a:xfrm>
        </p:spPr>
        <p:txBody>
          <a:bodyPr>
            <a:normAutofit/>
          </a:bodyPr>
          <a:lstStyle/>
          <a:p>
            <a:r>
              <a:rPr lang="cs-CZ" dirty="0" smtClean="0"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ŽAMPIÓN – </a:t>
            </a:r>
            <a:br>
              <a:rPr lang="cs-CZ" dirty="0" smtClean="0"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PEČÁRKA   DVOUVÝTRUSÁ</a:t>
            </a:r>
            <a:endParaRPr lang="cs-CZ" dirty="0">
              <a:effectLst>
                <a:glow rad="63500">
                  <a:schemeClr val="accent2">
                    <a:satMod val="175000"/>
                    <a:alpha val="40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988841"/>
            <a:ext cx="3888432" cy="38884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211960" y="1772816"/>
            <a:ext cx="439248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jedlá </a:t>
            </a:r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a velice oblíbená houba z čeledi pečárkovité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poměrně </a:t>
            </a:r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rozšířená v přírodě, ale 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většina </a:t>
            </a:r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se jich pěstuje v 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pěstírnách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99592" y="2492896"/>
            <a:ext cx="1877437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sz="3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ěstírna</a:t>
            </a:r>
            <a:endParaRPr lang="cs-CZ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419872" y="5517232"/>
            <a:ext cx="63786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Obr.č.7</a:t>
            </a:r>
            <a:endParaRPr lang="cs-CZ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8369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251520" y="188640"/>
            <a:ext cx="8640960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Žampióny </a:t>
            </a:r>
            <a:r>
              <a:rPr lang="cs-CZ" sz="3000" dirty="0">
                <a:latin typeface="Times New Roman" pitchFamily="18" charset="0"/>
                <a:cs typeface="Times New Roman" pitchFamily="18" charset="0"/>
              </a:rPr>
              <a:t>obsahují </a:t>
            </a: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významné </a:t>
            </a:r>
            <a:r>
              <a:rPr lang="cs-CZ" sz="3000" dirty="0">
                <a:latin typeface="Times New Roman" pitchFamily="18" charset="0"/>
                <a:cs typeface="Times New Roman" pitchFamily="18" charset="0"/>
              </a:rPr>
              <a:t>minerální </a:t>
            </a: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látky: draslík</a:t>
            </a:r>
            <a:r>
              <a:rPr lang="cs-CZ" sz="3000" dirty="0">
                <a:latin typeface="Times New Roman" pitchFamily="18" charset="0"/>
                <a:cs typeface="Times New Roman" pitchFamily="18" charset="0"/>
              </a:rPr>
              <a:t>, fosfor, hořčík, </a:t>
            </a: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vápník </a:t>
            </a:r>
            <a:r>
              <a:rPr lang="cs-CZ" sz="3000" dirty="0">
                <a:latin typeface="Times New Roman" pitchFamily="18" charset="0"/>
                <a:cs typeface="Times New Roman" pitchFamily="18" charset="0"/>
              </a:rPr>
              <a:t>a vitaminy </a:t>
            </a: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cs-CZ" sz="3000" dirty="0">
                <a:latin typeface="Times New Roman" pitchFamily="18" charset="0"/>
                <a:cs typeface="Times New Roman" pitchFamily="18" charset="0"/>
              </a:rPr>
              <a:t>, B1, </a:t>
            </a: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B2 a D. </a:t>
            </a:r>
          </a:p>
          <a:p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Málokdo  ví</a:t>
            </a:r>
            <a:r>
              <a:rPr lang="cs-CZ" sz="3000" dirty="0">
                <a:latin typeface="Times New Roman" pitchFamily="18" charset="0"/>
                <a:cs typeface="Times New Roman" pitchFamily="18" charset="0"/>
              </a:rPr>
              <a:t>, že </a:t>
            </a: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žampióny </a:t>
            </a:r>
            <a:r>
              <a:rPr lang="cs-CZ" sz="3000" dirty="0">
                <a:latin typeface="Times New Roman" pitchFamily="18" charset="0"/>
                <a:cs typeface="Times New Roman" pitchFamily="18" charset="0"/>
              </a:rPr>
              <a:t>jsou výborným </a:t>
            </a:r>
            <a:r>
              <a:rPr lang="cs-CZ" sz="30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léčebným prostředkem</a:t>
            </a:r>
            <a:r>
              <a:rPr lang="cs-CZ" sz="3000" dirty="0">
                <a:latin typeface="Times New Roman" pitchFamily="18" charset="0"/>
                <a:cs typeface="Times New Roman" pitchFamily="18" charset="0"/>
              </a:rPr>
              <a:t> na jednu z nejrozšířenějších civilizačních nemocí - </a:t>
            </a:r>
            <a:r>
              <a:rPr lang="cs-CZ" sz="3000" dirty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alergii</a:t>
            </a:r>
            <a:r>
              <a:rPr lang="cs-CZ" sz="3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  Pomáhají </a:t>
            </a:r>
            <a:r>
              <a:rPr lang="cs-CZ" sz="3000" dirty="0">
                <a:latin typeface="Times New Roman" pitchFamily="18" charset="0"/>
                <a:cs typeface="Times New Roman" pitchFamily="18" charset="0"/>
              </a:rPr>
              <a:t>i při léčbě atopického ekzému a lupénky - </a:t>
            </a:r>
            <a:r>
              <a:rPr lang="cs-CZ" sz="3000" u="sng" dirty="0">
                <a:latin typeface="Times New Roman" pitchFamily="18" charset="0"/>
                <a:cs typeface="Times New Roman" pitchFamily="18" charset="0"/>
              </a:rPr>
              <a:t>stačí pouhá konzumace plodnic</a:t>
            </a:r>
            <a:r>
              <a:rPr lang="cs-CZ" sz="3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Žampióny </a:t>
            </a:r>
            <a:r>
              <a:rPr lang="cs-CZ" sz="3000" dirty="0">
                <a:latin typeface="Times New Roman" pitchFamily="18" charset="0"/>
                <a:cs typeface="Times New Roman" pitchFamily="18" charset="0"/>
              </a:rPr>
              <a:t>jsou velmi vhodnou potravinou </a:t>
            </a: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000" dirty="0">
                <a:latin typeface="Times New Roman" pitchFamily="18" charset="0"/>
                <a:cs typeface="Times New Roman" pitchFamily="18" charset="0"/>
              </a:rPr>
              <a:t>při různých onemocněních jako </a:t>
            </a: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je: </a:t>
            </a:r>
          </a:p>
          <a:p>
            <a:pPr algn="ctr"/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zvýšená </a:t>
            </a:r>
            <a:r>
              <a:rPr lang="cs-CZ" sz="3000" dirty="0">
                <a:latin typeface="Times New Roman" pitchFamily="18" charset="0"/>
                <a:cs typeface="Times New Roman" pitchFamily="18" charset="0"/>
              </a:rPr>
              <a:t>hladina </a:t>
            </a: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cholesterolu </a:t>
            </a:r>
          </a:p>
          <a:p>
            <a:pPr algn="ctr"/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ateroskleróza </a:t>
            </a:r>
          </a:p>
          <a:p>
            <a:pPr algn="ctr"/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cukrovka </a:t>
            </a:r>
          </a:p>
          <a:p>
            <a:pPr algn="ctr"/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porucha imunity </a:t>
            </a:r>
          </a:p>
          <a:p>
            <a:pPr algn="ctr"/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prevence </a:t>
            </a:r>
            <a:r>
              <a:rPr lang="cs-CZ" sz="3000" dirty="0">
                <a:latin typeface="Times New Roman" pitchFamily="18" charset="0"/>
                <a:cs typeface="Times New Roman" pitchFamily="18" charset="0"/>
              </a:rPr>
              <a:t>a podpůrná léčba rakoviny</a:t>
            </a:r>
          </a:p>
        </p:txBody>
      </p:sp>
      <p:pic>
        <p:nvPicPr>
          <p:cNvPr id="5122" name="Picture 2" descr="C:\Users\nb3\AppData\Local\Microsoft\Windows\Temporary Internet Files\Content.IE5\BCJ05P0I\MC90023438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253086"/>
            <a:ext cx="2520280" cy="1592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nb3\AppData\Local\Microsoft\Windows\Temporary Internet Files\Content.IE5\WMF991SC\MC90041190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094881"/>
            <a:ext cx="1930566" cy="1750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227008" y="4136226"/>
            <a:ext cx="63786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Obr.č.8</a:t>
            </a:r>
            <a:endParaRPr lang="cs-CZ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942654" y="5517232"/>
            <a:ext cx="63786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Obr.č.9</a:t>
            </a:r>
            <a:endParaRPr lang="cs-CZ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8104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IT </a:t>
            </a:r>
            <a:r>
              <a:rPr lang="en-US" dirty="0" err="1" smtClean="0">
                <a:solidFill>
                  <a:schemeClr val="bg1"/>
                </a:solidFill>
              </a:rPr>
              <a:t>ve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škole</a:t>
            </a:r>
            <a:r>
              <a:rPr lang="en-US" dirty="0" smtClean="0">
                <a:solidFill>
                  <a:schemeClr val="bg1"/>
                </a:solidFill>
              </a:rPr>
              <a:t>  1622­/21/7.1.4/2010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467544" y="369965"/>
            <a:ext cx="8352928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b="1" dirty="0" smtClean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Obr. č. 1 </a:t>
            </a:r>
            <a:r>
              <a:rPr lang="cs-CZ" sz="1600" dirty="0" smtClean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- </a:t>
            </a:r>
            <a:r>
              <a:rPr lang="cs-CZ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[cit</a:t>
            </a:r>
            <a:r>
              <a:rPr lang="cs-CZ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2011-03-05]. Hlíva ústřičná pěstování. Dostupné z WWW: </a:t>
            </a:r>
            <a:r>
              <a:rPr lang="cs-CZ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http</a:t>
            </a:r>
            <a:r>
              <a:rPr lang="cs-CZ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://</a:t>
            </a:r>
            <a:r>
              <a:rPr lang="cs-CZ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www.i-hlivaustricna.cz/web/</a:t>
            </a:r>
            <a:r>
              <a:rPr lang="cs-CZ" sz="1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uploads</a:t>
            </a:r>
            <a:r>
              <a:rPr lang="cs-CZ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/image/Hlíva%20pěstování%20příroda.JPG</a:t>
            </a:r>
            <a:r>
              <a:rPr lang="cs-CZ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1600" b="1" dirty="0" smtClean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Obr.č.4</a:t>
            </a:r>
            <a:r>
              <a:rPr lang="cs-CZ" sz="1600" dirty="0" smtClean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- [</a:t>
            </a:r>
            <a:r>
              <a:rPr lang="cs-CZ" sz="1600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cit. 2011-03-06]. Obrázky-hlíva ústřičná. Dostupné z WWW: </a:t>
            </a:r>
            <a:r>
              <a:rPr lang="cs-CZ" sz="1600" dirty="0" smtClean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cs-CZ" sz="1600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  <a:hlinkClick r:id="rId2"/>
              </a:rPr>
              <a:t>http://</a:t>
            </a:r>
            <a:r>
              <a:rPr lang="cs-CZ" sz="1600" dirty="0" smtClean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  <a:hlinkClick r:id="rId2"/>
              </a:rPr>
              <a:t>www.i</a:t>
            </a:r>
            <a:r>
              <a:rPr lang="cs-CZ" sz="1600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-</a:t>
            </a:r>
            <a:r>
              <a:rPr lang="cs-CZ" sz="1600" dirty="0" smtClean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hlivaustricna.cz/web/</a:t>
            </a:r>
            <a:r>
              <a:rPr lang="cs-CZ" sz="1600" dirty="0" err="1" smtClean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uploads</a:t>
            </a:r>
            <a:r>
              <a:rPr lang="cs-CZ" sz="1600" dirty="0" smtClean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/image/Hlíva%20ústřičná%20rady%20pro%20pěstitele.jpg </a:t>
            </a:r>
            <a:r>
              <a:rPr lang="cs-CZ" sz="1600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lang="cs-CZ" sz="1600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cs-CZ" sz="1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Obr. č. 5 </a:t>
            </a:r>
            <a:r>
              <a:rPr lang="cs-CZ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 GRANDMONT, Jean-Pol. </a:t>
            </a:r>
            <a:r>
              <a:rPr lang="cs-CZ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Commons.wikimedia.org</a:t>
            </a:r>
            <a:r>
              <a:rPr lang="cs-CZ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16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Pleurotus</a:t>
            </a:r>
            <a:r>
              <a:rPr lang="cs-CZ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6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ostreatus</a:t>
            </a:r>
            <a:r>
              <a:rPr lang="cs-CZ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JPG6.jpg. </a:t>
            </a:r>
            <a:r>
              <a:rPr lang="cs-CZ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 [cit. 2011-03-01]. Dostupný pod licencí </a:t>
            </a:r>
            <a:r>
              <a:rPr lang="cs-CZ" sz="16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Creative</a:t>
            </a:r>
            <a:r>
              <a:rPr lang="cs-CZ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6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Commons</a:t>
            </a:r>
            <a:r>
              <a:rPr lang="cs-CZ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cs-CZ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Uveďte autora-Zachovejte licenci 3.0 </a:t>
            </a:r>
            <a:r>
              <a:rPr lang="cs-CZ" sz="1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Unported</a:t>
            </a:r>
            <a:r>
              <a:rPr lang="cs-CZ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na </a:t>
            </a:r>
            <a:r>
              <a:rPr lang="cs-CZ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WWW: http://commons.wikimedia.org/wiki/File:Pleurotus_ostreatus_JPG6.jpg?uselang=cs</a:t>
            </a:r>
          </a:p>
          <a:p>
            <a:r>
              <a:rPr lang="cs-CZ" sz="1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Obr.č.6</a:t>
            </a:r>
            <a:r>
              <a:rPr lang="cs-CZ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– STEINERT, </a:t>
            </a:r>
            <a:r>
              <a:rPr lang="cs-CZ" sz="1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Eric</a:t>
            </a:r>
            <a:r>
              <a:rPr lang="cs-CZ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Commons.wikimedia.org: </a:t>
            </a:r>
            <a:r>
              <a:rPr lang="cs-CZ" sz="1600" dirty="0" err="1">
                <a:solidFill>
                  <a:schemeClr val="bg1"/>
                </a:solidFill>
              </a:rPr>
              <a:t>Lentinula</a:t>
            </a:r>
            <a:r>
              <a:rPr lang="cs-CZ" sz="1600" dirty="0">
                <a:solidFill>
                  <a:schemeClr val="bg1"/>
                </a:solidFill>
              </a:rPr>
              <a:t> </a:t>
            </a:r>
            <a:r>
              <a:rPr lang="cs-CZ" sz="1600" dirty="0" err="1" smtClean="0">
                <a:solidFill>
                  <a:schemeClr val="bg1"/>
                </a:solidFill>
              </a:rPr>
              <a:t>edodes.jpg.</a:t>
            </a:r>
            <a:r>
              <a:rPr lang="cs-CZ" sz="1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r>
              <a:rPr lang="cs-CZ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[cit. 2011-03-01]. Dostupný pod licencí </a:t>
            </a:r>
            <a:r>
              <a:rPr lang="cs-CZ" sz="16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Creative</a:t>
            </a:r>
            <a:r>
              <a:rPr lang="cs-CZ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6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Commons</a:t>
            </a:r>
            <a:r>
              <a:rPr lang="cs-CZ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cs-CZ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Uveďte autora-Zachovejte licenci 3.0 </a:t>
            </a:r>
            <a:r>
              <a:rPr lang="cs-CZ" sz="16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Unported</a:t>
            </a:r>
            <a:r>
              <a:rPr lang="cs-CZ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na WWW: </a:t>
            </a:r>
            <a:r>
              <a:rPr lang="cs-CZ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  <a:hlinkClick r:id="rId4"/>
              </a:rPr>
              <a:t>http://</a:t>
            </a:r>
            <a:r>
              <a:rPr lang="cs-CZ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  <a:hlinkClick r:id="rId4"/>
              </a:rPr>
              <a:t>commons.wikimedia.org/wiki/File:Lentinula_edodes.jpg?uselang=cs</a:t>
            </a:r>
            <a:endParaRPr lang="cs-CZ" sz="16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1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Obr. č. 7 </a:t>
            </a:r>
            <a:r>
              <a:rPr lang="cs-CZ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cs-CZ" sz="1600" dirty="0" smtClean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[</a:t>
            </a:r>
            <a:r>
              <a:rPr lang="cs-CZ" sz="1600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cit. 2011-03-07]. Obrázky-žampiony. Dostupné z WWW: </a:t>
            </a:r>
            <a:r>
              <a:rPr lang="cs-CZ" sz="1600" dirty="0" smtClean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http</a:t>
            </a:r>
            <a:r>
              <a:rPr lang="cs-CZ" sz="1600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://</a:t>
            </a:r>
            <a:r>
              <a:rPr lang="cs-CZ" sz="1600" dirty="0" smtClean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www.agaricus.cz/obrazky/zampiony.jpg</a:t>
            </a:r>
            <a:r>
              <a:rPr lang="cs-CZ" sz="1600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lang="cs-CZ" sz="1600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cs-CZ" sz="1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Obrázky </a:t>
            </a:r>
            <a:r>
              <a:rPr lang="cs-CZ" sz="1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č.2, 3, 8, 9  </a:t>
            </a:r>
            <a:r>
              <a:rPr lang="cs-CZ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w</a:t>
            </a:r>
            <a:r>
              <a:rPr lang="cs-CZ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www.office.microsoft.com.</a:t>
            </a:r>
            <a:r>
              <a:rPr lang="cs-CZ" sz="1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</a:p>
          <a:p>
            <a:r>
              <a:rPr lang="cs-CZ" sz="1600" b="1" dirty="0" err="1" smtClean="0">
                <a:solidFill>
                  <a:schemeClr val="bg1"/>
                </a:solidFill>
                <a:ea typeface="Calibri"/>
                <a:cs typeface="Times New Roman"/>
              </a:rPr>
              <a:t>Shhi</a:t>
            </a:r>
            <a:r>
              <a:rPr lang="cs-CZ" sz="1600" b="1" dirty="0" smtClean="0">
                <a:solidFill>
                  <a:schemeClr val="bg1"/>
                </a:solidFill>
                <a:ea typeface="Calibri"/>
                <a:cs typeface="Times New Roman"/>
              </a:rPr>
              <a:t> </a:t>
            </a:r>
            <a:r>
              <a:rPr lang="cs-CZ" sz="1600" b="1" dirty="0" err="1" smtClean="0">
                <a:solidFill>
                  <a:schemeClr val="bg1"/>
                </a:solidFill>
                <a:ea typeface="Calibri"/>
                <a:cs typeface="Times New Roman"/>
              </a:rPr>
              <a:t>take</a:t>
            </a:r>
            <a:r>
              <a:rPr lang="cs-CZ" sz="1600" b="1" dirty="0" smtClean="0">
                <a:solidFill>
                  <a:schemeClr val="bg1"/>
                </a:solidFill>
                <a:ea typeface="Calibri"/>
                <a:cs typeface="Times New Roman"/>
              </a:rPr>
              <a:t> </a:t>
            </a:r>
            <a:r>
              <a:rPr lang="cs-CZ" sz="1600" dirty="0" smtClean="0">
                <a:solidFill>
                  <a:schemeClr val="bg1"/>
                </a:solidFill>
                <a:ea typeface="Calibri"/>
                <a:cs typeface="Times New Roman"/>
              </a:rPr>
              <a:t>- </a:t>
            </a:r>
            <a:r>
              <a:rPr lang="cs-CZ" sz="1600" dirty="0" smtClean="0">
                <a:solidFill>
                  <a:schemeClr val="bg1"/>
                </a:solidFill>
                <a:ea typeface="Calibri"/>
                <a:cs typeface="Times New Roman"/>
                <a:hlinkClick r:id="rId5"/>
              </a:rPr>
              <a:t>http</a:t>
            </a:r>
            <a:r>
              <a:rPr lang="cs-CZ" sz="1600" dirty="0">
                <a:solidFill>
                  <a:schemeClr val="bg1"/>
                </a:solidFill>
                <a:ea typeface="Calibri"/>
                <a:cs typeface="Times New Roman"/>
                <a:hlinkClick r:id="rId5"/>
              </a:rPr>
              <a:t>://jedlehouby.cz/?</a:t>
            </a:r>
            <a:r>
              <a:rPr lang="cs-CZ" sz="1600" dirty="0" smtClean="0">
                <a:solidFill>
                  <a:schemeClr val="bg1"/>
                </a:solidFill>
                <a:ea typeface="Calibri"/>
                <a:cs typeface="Times New Roman"/>
                <a:hlinkClick r:id="rId5"/>
              </a:rPr>
              <a:t>page=eshop&amp;action=detail&amp;id=40</a:t>
            </a:r>
            <a:endParaRPr lang="cs-CZ" sz="1600" dirty="0">
              <a:solidFill>
                <a:schemeClr val="bg1"/>
              </a:solidFill>
              <a:ea typeface="Calibri"/>
              <a:cs typeface="Times New Roman"/>
            </a:endParaRPr>
          </a:p>
          <a:p>
            <a:r>
              <a:rPr lang="cs-CZ" sz="1600" b="1" dirty="0" err="1" smtClean="0">
                <a:solidFill>
                  <a:schemeClr val="bg1"/>
                </a:solidFill>
                <a:ea typeface="Calibri"/>
                <a:cs typeface="Times New Roman"/>
              </a:rPr>
              <a:t>Shhi</a:t>
            </a:r>
            <a:r>
              <a:rPr lang="cs-CZ" sz="1600" b="1" dirty="0" smtClean="0">
                <a:solidFill>
                  <a:schemeClr val="bg1"/>
                </a:solidFill>
                <a:ea typeface="Calibri"/>
                <a:cs typeface="Times New Roman"/>
              </a:rPr>
              <a:t> </a:t>
            </a:r>
            <a:r>
              <a:rPr lang="cs-CZ" sz="1600" b="1" dirty="0" err="1" smtClean="0">
                <a:solidFill>
                  <a:schemeClr val="bg1"/>
                </a:solidFill>
                <a:ea typeface="Calibri"/>
                <a:cs typeface="Times New Roman"/>
              </a:rPr>
              <a:t>take</a:t>
            </a:r>
            <a:r>
              <a:rPr lang="cs-CZ" sz="1600" b="1" dirty="0" smtClean="0">
                <a:solidFill>
                  <a:schemeClr val="bg1"/>
                </a:solidFill>
                <a:ea typeface="Calibri"/>
                <a:cs typeface="Times New Roman"/>
              </a:rPr>
              <a:t> </a:t>
            </a:r>
            <a:r>
              <a:rPr lang="cs-CZ" sz="1600" dirty="0" smtClean="0">
                <a:solidFill>
                  <a:schemeClr val="bg1"/>
                </a:solidFill>
                <a:ea typeface="Calibri"/>
                <a:cs typeface="Times New Roman"/>
              </a:rPr>
              <a:t>- </a:t>
            </a:r>
            <a:r>
              <a:rPr lang="cs-CZ" sz="1600" u="sng" dirty="0" smtClean="0">
                <a:hlinkClick r:id="rId6"/>
              </a:rPr>
              <a:t>http</a:t>
            </a:r>
            <a:r>
              <a:rPr lang="cs-CZ" sz="1600" u="sng" dirty="0">
                <a:hlinkClick r:id="rId6"/>
              </a:rPr>
              <a:t>://</a:t>
            </a:r>
            <a:r>
              <a:rPr lang="cs-CZ" sz="1600" u="sng" dirty="0" smtClean="0">
                <a:hlinkClick r:id="rId6"/>
              </a:rPr>
              <a:t>www.nasevyziva.cz/sekce-houby/clanek-shii-take-houzevnatec-jedly-lentinula-edodes-560.html</a:t>
            </a:r>
            <a:endParaRPr lang="cs-CZ" sz="1600" dirty="0"/>
          </a:p>
          <a:p>
            <a:r>
              <a:rPr lang="cs-CZ" sz="1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Hlíva ústřičná </a:t>
            </a:r>
            <a:r>
              <a:rPr lang="cs-CZ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(text) - [cit</a:t>
            </a:r>
            <a:r>
              <a:rPr lang="cs-CZ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2012-03-01</a:t>
            </a:r>
            <a:r>
              <a:rPr lang="cs-CZ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]. Wikipedie otevřená encyklopedie. Dostupné z WWW</a:t>
            </a:r>
            <a:r>
              <a:rPr lang="cs-CZ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0"/>
            <a:r>
              <a:rPr lang="cs-CZ" sz="1600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http://cs.wikipedia.org/wiki/Hl%C3%ADva_%C3%BAst%C5%99i%C4%8Dn%C3%A1</a:t>
            </a:r>
            <a:endParaRPr lang="cs-CZ" sz="1600" dirty="0" smtClean="0">
              <a:solidFill>
                <a:prstClr val="black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r>
              <a:rPr lang="cs-CZ" sz="1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VALÍČEK, PAVEL. </a:t>
            </a:r>
            <a:r>
              <a:rPr lang="cs-CZ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Houby a jejich léčivé účinky. Vydáno: 2011-06-27. Počet stránek: 152. </a:t>
            </a:r>
            <a:r>
              <a:rPr lang="cs-CZ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ISBN: 978-80-86231-54-9</a:t>
            </a:r>
          </a:p>
          <a:p>
            <a:r>
              <a:rPr lang="cs-CZ" sz="1600" b="1" dirty="0" smtClean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Text</a:t>
            </a:r>
            <a:r>
              <a:rPr lang="cs-CZ" sz="1600" dirty="0" smtClean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- http</a:t>
            </a:r>
            <a:r>
              <a:rPr lang="cs-CZ" sz="1600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://obchod.wendys.cz/knihy-nove-c2/jedle-a-lecive-houby-pestovani-a-vyuziti-i415/</a:t>
            </a:r>
          </a:p>
          <a:p>
            <a:r>
              <a:rPr lang="cs-CZ" sz="1600" b="1" dirty="0" smtClean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Text</a:t>
            </a:r>
            <a:r>
              <a:rPr lang="cs-CZ" sz="1600" dirty="0" smtClean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cs-CZ" sz="1600" dirty="0" smtClean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- http://www.harmonyservis.cz/cs/vedeli-jste-ze.html</a:t>
            </a:r>
            <a:endParaRPr lang="cs-CZ" sz="1600" dirty="0">
              <a:solidFill>
                <a:prstClr val="black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r>
              <a:rPr lang="cs-CZ" sz="1600" b="1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Text </a:t>
            </a:r>
            <a:r>
              <a:rPr lang="cs-CZ" sz="1600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- http://www.ovoce-zelenina-krejci.cz/2010/06/zahadne-shiitake/</a:t>
            </a:r>
          </a:p>
          <a:p>
            <a:r>
              <a:rPr lang="cs-CZ" sz="1600" dirty="0" smtClean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Zpracováno </a:t>
            </a:r>
            <a:r>
              <a:rPr lang="cs-CZ" sz="1600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v programu  Microsoft  PowerPoint 2010 – licenci koupila ZŠ Dešná</a:t>
            </a:r>
            <a:r>
              <a:rPr lang="cs-CZ" sz="1400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.</a:t>
            </a:r>
            <a:br>
              <a:rPr lang="cs-CZ" sz="1400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</a:br>
            <a:endParaRPr lang="cs-CZ" sz="1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938106" y="31411"/>
            <a:ext cx="97975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b="1" i="1" u="sng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365786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2043</TotalTime>
  <Words>519</Words>
  <Application>Microsoft Office PowerPoint</Application>
  <PresentationFormat>Předvádění na obrazovce (4:3)</PresentationFormat>
  <Paragraphs>98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HOUBY JAKO LÉK VY_32_INOVACE_03</vt:lpstr>
      <vt:lpstr>Prezentace aplikace PowerPoint</vt:lpstr>
      <vt:lpstr>Pěstování jedlých hub se neustále rychle rozvíjí.  Mezi nejčastěji pěstované druhy jedlých hub patří: </vt:lpstr>
      <vt:lpstr>HLÍVA   ÚSTŘIČNÁ</vt:lpstr>
      <vt:lpstr>První způsob</vt:lpstr>
      <vt:lpstr>Druhý způsob</vt:lpstr>
      <vt:lpstr>HLÍVA   ÚSTŘIČNÁ</vt:lpstr>
      <vt:lpstr>Záhadné  Shii-take </vt:lpstr>
      <vt:lpstr>Prezentace aplikace PowerPoint</vt:lpstr>
      <vt:lpstr>ŽAMPIÓN –  PEČÁRKA   DVOUVÝTRUSÁ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nb3</dc:creator>
  <cp:lastModifiedBy>nb3</cp:lastModifiedBy>
  <cp:revision>149</cp:revision>
  <dcterms:created xsi:type="dcterms:W3CDTF">2011-02-24T13:32:51Z</dcterms:created>
  <dcterms:modified xsi:type="dcterms:W3CDTF">2013-02-23T21:31:28Z</dcterms:modified>
</cp:coreProperties>
</file>