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5"/>
  </p:notesMasterIdLst>
  <p:sldIdLst>
    <p:sldId id="286" r:id="rId2"/>
    <p:sldId id="287" r:id="rId3"/>
    <p:sldId id="256" r:id="rId4"/>
    <p:sldId id="258" r:id="rId5"/>
    <p:sldId id="261" r:id="rId6"/>
    <p:sldId id="262" r:id="rId7"/>
    <p:sldId id="278" r:id="rId8"/>
    <p:sldId id="263" r:id="rId9"/>
    <p:sldId id="291" r:id="rId10"/>
    <p:sldId id="288" r:id="rId11"/>
    <p:sldId id="290" r:id="rId12"/>
    <p:sldId id="289" r:id="rId13"/>
    <p:sldId id="270" r:id="rId14"/>
    <p:sldId id="272" r:id="rId15"/>
    <p:sldId id="309" r:id="rId16"/>
    <p:sldId id="279" r:id="rId17"/>
    <p:sldId id="285" r:id="rId18"/>
    <p:sldId id="284" r:id="rId19"/>
    <p:sldId id="303" r:id="rId20"/>
    <p:sldId id="304" r:id="rId21"/>
    <p:sldId id="310" r:id="rId22"/>
    <p:sldId id="302" r:id="rId23"/>
    <p:sldId id="265" r:id="rId24"/>
    <p:sldId id="266" r:id="rId25"/>
    <p:sldId id="308" r:id="rId26"/>
    <p:sldId id="306" r:id="rId27"/>
    <p:sldId id="305" r:id="rId28"/>
    <p:sldId id="283" r:id="rId29"/>
    <p:sldId id="294" r:id="rId30"/>
    <p:sldId id="301" r:id="rId31"/>
    <p:sldId id="300" r:id="rId32"/>
    <p:sldId id="298" r:id="rId33"/>
    <p:sldId id="295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2591"/>
    <a:srgbClr val="35EBC0"/>
    <a:srgbClr val="16D8AA"/>
    <a:srgbClr val="00194C"/>
    <a:srgbClr val="800000"/>
    <a:srgbClr val="0F8F71"/>
    <a:srgbClr val="472B13"/>
    <a:srgbClr val="2D1D19"/>
    <a:srgbClr val="663300"/>
    <a:srgbClr val="99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6683" autoAdjust="0"/>
    <p:restoredTop sz="94660"/>
  </p:normalViewPr>
  <p:slideViewPr>
    <p:cSldViewPr>
      <p:cViewPr varScale="1">
        <p:scale>
          <a:sx n="83" d="100"/>
          <a:sy n="83" d="100"/>
        </p:scale>
        <p:origin x="-90" y="-4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3D6F99-C8BA-4C8A-AC5D-A6421A2122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36C614-7D76-4EC7-8CD8-C1AAE6032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E23FE1C-965B-4428-B915-BD0FA7DB9705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rgbClr val="472B13"/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VY_32_INOVACE_IX_1_3 Měření proudu a napětí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	IX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1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Pořadové číslo DUM: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3</a:t>
                      </a:r>
                      <a:endParaRPr lang="cs-CZ" b="1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rgbClr val="472B13"/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858180" cy="1925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0943"/>
                <a:gridCol w="396723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259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259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259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259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259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A32591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358246" cy="2286015"/>
          </a:xfrm>
          <a:solidFill>
            <a:srgbClr val="A32591"/>
          </a:solidFill>
          <a:ln w="38100">
            <a:solidFill>
              <a:schemeClr val="accent2">
                <a:lumMod val="50000"/>
              </a:schemeClr>
            </a:solidFill>
          </a:ln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Anotace: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PowerPointová</a:t>
            </a:r>
            <a:r>
              <a:rPr lang="cs-CZ" sz="3200" b="1" dirty="0" smtClean="0">
                <a:solidFill>
                  <a:schemeClr val="bg1"/>
                </a:solidFill>
              </a:rPr>
              <a:t> prezentace  určená k prohlubování znalostí elektrického obvodu, </a:t>
            </a:r>
            <a:br>
              <a:rPr lang="cs-CZ" sz="3200" b="1" dirty="0" smtClean="0">
                <a:solidFill>
                  <a:schemeClr val="bg1"/>
                </a:solidFill>
              </a:rPr>
            </a:br>
            <a:r>
              <a:rPr lang="cs-CZ" sz="3200" b="1" dirty="0" smtClean="0">
                <a:solidFill>
                  <a:schemeClr val="bg1"/>
                </a:solidFill>
              </a:rPr>
              <a:t>k měření napětí a proudu v obvodu.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6376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14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Měření napětí a proudu v elektrickém obvodu, ampér,</a:t>
                      </a:r>
                      <a:r>
                        <a:rPr lang="cs-CZ" baseline="0" dirty="0" smtClean="0"/>
                        <a:t> volt, </a:t>
                      </a:r>
                      <a:r>
                        <a:rPr lang="cs-CZ" dirty="0" smtClean="0"/>
                        <a:t>ampérmetr,</a:t>
                      </a:r>
                      <a:r>
                        <a:rPr lang="cs-CZ" baseline="0" dirty="0" smtClean="0"/>
                        <a:t> voltmetr.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500042"/>
            <a:ext cx="8143932" cy="1470025"/>
          </a:xfrm>
          <a:solidFill>
            <a:srgbClr val="A32591"/>
          </a:solidFill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t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Měření napětí a proudu  v elektrickém obvodu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571744"/>
            <a:ext cx="8215370" cy="714380"/>
          </a:xfrm>
          <a:solidFill>
            <a:srgbClr val="35EBC0"/>
          </a:solidFill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Toto je schéma  ___________________________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285984" y="3857628"/>
            <a:ext cx="3501256" cy="2500330"/>
            <a:chOff x="1071538" y="3857628"/>
            <a:chExt cx="3501256" cy="2500330"/>
          </a:xfrm>
          <a:noFill/>
        </p:grpSpPr>
        <p:grpSp>
          <p:nvGrpSpPr>
            <p:cNvPr id="8" name="Skupina 34"/>
            <p:cNvGrpSpPr/>
            <p:nvPr/>
          </p:nvGrpSpPr>
          <p:grpSpPr>
            <a:xfrm>
              <a:off x="1535883" y="5769638"/>
              <a:ext cx="629544" cy="73539"/>
              <a:chOff x="383401" y="2643182"/>
              <a:chExt cx="616699" cy="71438"/>
            </a:xfrm>
            <a:grpFill/>
          </p:grpSpPr>
          <p:sp>
            <p:nvSpPr>
              <p:cNvPr id="22" name="Prstenec 21"/>
              <p:cNvSpPr/>
              <p:nvPr/>
            </p:nvSpPr>
            <p:spPr>
              <a:xfrm>
                <a:off x="928662" y="2643182"/>
                <a:ext cx="71438" cy="71438"/>
              </a:xfrm>
              <a:prstGeom prst="donut">
                <a:avLst>
                  <a:gd name="adj" fmla="val 5541"/>
                </a:avLst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3" name="Přímá spojovací čára 22"/>
              <p:cNvCxnSpPr/>
              <p:nvPr/>
            </p:nvCxnSpPr>
            <p:spPr>
              <a:xfrm rot="16200000" flipH="1">
                <a:off x="664199" y="2378720"/>
                <a:ext cx="44640" cy="606236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" name="Přímá spojovací čára 8"/>
            <p:cNvCxnSpPr/>
            <p:nvPr/>
          </p:nvCxnSpPr>
          <p:spPr>
            <a:xfrm>
              <a:off x="3551020" y="5843184"/>
              <a:ext cx="102096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10800000">
              <a:off x="1071538" y="5843184"/>
              <a:ext cx="510449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3000287" y="5805604"/>
              <a:ext cx="1103087" cy="162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3258291" y="5842370"/>
              <a:ext cx="440417" cy="81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10800000">
              <a:off x="2165427" y="5843184"/>
              <a:ext cx="1312667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Skupina 55"/>
            <p:cNvGrpSpPr/>
            <p:nvPr/>
          </p:nvGrpSpPr>
          <p:grpSpPr>
            <a:xfrm>
              <a:off x="2238353" y="3857628"/>
              <a:ext cx="933446" cy="941294"/>
              <a:chOff x="7500958" y="2643182"/>
              <a:chExt cx="914400" cy="914400"/>
            </a:xfrm>
            <a:grpFill/>
          </p:grpSpPr>
          <p:sp>
            <p:nvSpPr>
              <p:cNvPr id="19" name="Elipsa 18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0" name="Přímá spojovací čára 19"/>
              <p:cNvCxnSpPr>
                <a:stCxn id="19" idx="7"/>
                <a:endCxn id="19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>
                <a:stCxn id="19" idx="1"/>
                <a:endCxn id="19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5" name="Přímá spojovací čára 14"/>
            <p:cNvCxnSpPr/>
            <p:nvPr/>
          </p:nvCxnSpPr>
          <p:spPr>
            <a:xfrm>
              <a:off x="3186390" y="4372402"/>
              <a:ext cx="138559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1071538" y="4372402"/>
              <a:ext cx="1166815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 flipV="1">
              <a:off x="337775" y="5106165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 flipH="1" flipV="1">
              <a:off x="3837410" y="5106982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3071802" y="2500306"/>
            <a:ext cx="55921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jednoduchého elektrického obvodu</a:t>
            </a:r>
            <a:endParaRPr lang="cs-CZ" sz="2400" dirty="0"/>
          </a:p>
        </p:txBody>
      </p:sp>
      <p:sp>
        <p:nvSpPr>
          <p:cNvPr id="26" name="Výbuch 1 25"/>
          <p:cNvSpPr/>
          <p:nvPr/>
        </p:nvSpPr>
        <p:spPr>
          <a:xfrm>
            <a:off x="6643702" y="3357562"/>
            <a:ext cx="1928826" cy="1285884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Doplňte název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42852"/>
            <a:ext cx="8643998" cy="954107"/>
          </a:xfrm>
          <a:prstGeom prst="rect">
            <a:avLst/>
          </a:prstGeom>
          <a:solidFill>
            <a:srgbClr val="7030A0"/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Schematické značky používané v elektrických obvodech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7158" y="2143116"/>
            <a:ext cx="4143404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 - článek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3000372"/>
            <a:ext cx="4143404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Spotřebič</a:t>
            </a:r>
            <a:r>
              <a:rPr lang="cs-CZ" sz="2400" b="1" dirty="0" smtClean="0">
                <a:solidFill>
                  <a:srgbClr val="1A209E"/>
                </a:solidFill>
              </a:rPr>
              <a:t> </a:t>
            </a:r>
            <a:r>
              <a:rPr lang="cs-CZ" sz="2400" b="1" dirty="0" smtClean="0"/>
              <a:t>-žárovka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596" y="4643446"/>
            <a:ext cx="4071966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Vodič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5643578"/>
            <a:ext cx="4071966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Spínač - vypnuto</a:t>
            </a:r>
            <a:endParaRPr lang="cs-CZ" sz="2400" b="1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5500694" y="2786058"/>
            <a:ext cx="842962" cy="857256"/>
            <a:chOff x="7500958" y="2643182"/>
            <a:chExt cx="914400" cy="914400"/>
          </a:xfrm>
          <a:noFill/>
        </p:grpSpPr>
        <p:sp>
          <p:nvSpPr>
            <p:cNvPr id="17" name="Elipsa 16"/>
            <p:cNvSpPr/>
            <p:nvPr/>
          </p:nvSpPr>
          <p:spPr>
            <a:xfrm>
              <a:off x="7500958" y="2643182"/>
              <a:ext cx="914400" cy="91440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ovací čára 17"/>
            <p:cNvCxnSpPr>
              <a:stCxn id="17" idx="7"/>
              <a:endCxn id="17" idx="3"/>
            </p:cNvCxnSpPr>
            <p:nvPr/>
          </p:nvCxnSpPr>
          <p:spPr>
            <a:xfrm rot="16200000" flipH="1" flipV="1">
              <a:off x="7634869" y="2777093"/>
              <a:ext cx="646578" cy="64657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>
              <a:stCxn id="17" idx="1"/>
              <a:endCxn id="17" idx="5"/>
            </p:cNvCxnSpPr>
            <p:nvPr/>
          </p:nvCxnSpPr>
          <p:spPr>
            <a:xfrm rot="16200000" flipH="1">
              <a:off x="7634869" y="2777093"/>
              <a:ext cx="646578" cy="64657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35"/>
          <p:cNvGrpSpPr/>
          <p:nvPr/>
        </p:nvGrpSpPr>
        <p:grpSpPr>
          <a:xfrm>
            <a:off x="5214942" y="5572140"/>
            <a:ext cx="1724974" cy="367652"/>
            <a:chOff x="785786" y="2357430"/>
            <a:chExt cx="1724974" cy="367652"/>
          </a:xfrm>
        </p:grpSpPr>
        <p:sp>
          <p:nvSpPr>
            <p:cNvPr id="21" name="Prstenec 20"/>
            <p:cNvSpPr/>
            <p:nvPr/>
          </p:nvSpPr>
          <p:spPr>
            <a:xfrm>
              <a:off x="1785918" y="264318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2" name="Přímá spojovací čára 21"/>
            <p:cNvCxnSpPr/>
            <p:nvPr/>
          </p:nvCxnSpPr>
          <p:spPr>
            <a:xfrm>
              <a:off x="1357290" y="2357430"/>
              <a:ext cx="489604" cy="34672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16200000" flipH="1">
              <a:off x="2178827" y="2393149"/>
              <a:ext cx="10462" cy="6534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10800000">
              <a:off x="785786" y="2714620"/>
              <a:ext cx="50003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5" name="Přímá spojovací čára 24"/>
          <p:cNvCxnSpPr/>
          <p:nvPr/>
        </p:nvCxnSpPr>
        <p:spPr>
          <a:xfrm rot="10800000">
            <a:off x="5500694" y="4929198"/>
            <a:ext cx="78581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/>
          <p:cNvGrpSpPr/>
          <p:nvPr/>
        </p:nvGrpSpPr>
        <p:grpSpPr>
          <a:xfrm>
            <a:off x="5572132" y="1857364"/>
            <a:ext cx="642942" cy="856462"/>
            <a:chOff x="4357686" y="2857496"/>
            <a:chExt cx="642942" cy="856462"/>
          </a:xfrm>
        </p:grpSpPr>
        <p:grpSp>
          <p:nvGrpSpPr>
            <p:cNvPr id="28" name="Skupina 95"/>
            <p:cNvGrpSpPr/>
            <p:nvPr/>
          </p:nvGrpSpPr>
          <p:grpSpPr>
            <a:xfrm>
              <a:off x="4643438" y="2857496"/>
              <a:ext cx="72232" cy="856462"/>
              <a:chOff x="5572132" y="2643976"/>
              <a:chExt cx="72232" cy="856462"/>
            </a:xfrm>
          </p:grpSpPr>
          <p:cxnSp>
            <p:nvCxnSpPr>
              <p:cNvPr id="31" name="Přímá spojovací čára 3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3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9" name="Přímá spojovací čára 28"/>
            <p:cNvCxnSpPr/>
            <p:nvPr/>
          </p:nvCxnSpPr>
          <p:spPr>
            <a:xfrm>
              <a:off x="4714876" y="3286124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4357686" y="3286124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TextovéPole 44"/>
          <p:cNvSpPr txBox="1"/>
          <p:nvPr/>
        </p:nvSpPr>
        <p:spPr>
          <a:xfrm>
            <a:off x="4643438" y="1214422"/>
            <a:ext cx="3786214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Schematické značky</a:t>
            </a:r>
            <a:endParaRPr lang="cs-CZ" sz="2400" dirty="0"/>
          </a:p>
        </p:txBody>
      </p:sp>
      <p:grpSp>
        <p:nvGrpSpPr>
          <p:cNvPr id="46" name="Skupina 45"/>
          <p:cNvGrpSpPr/>
          <p:nvPr/>
        </p:nvGrpSpPr>
        <p:grpSpPr>
          <a:xfrm>
            <a:off x="4929190" y="4000504"/>
            <a:ext cx="2143140" cy="285752"/>
            <a:chOff x="3214678" y="3286124"/>
            <a:chExt cx="2143140" cy="285752"/>
          </a:xfrm>
        </p:grpSpPr>
        <p:cxnSp>
          <p:nvCxnSpPr>
            <p:cNvPr id="47" name="Přímá spojovací čára 46"/>
            <p:cNvCxnSpPr/>
            <p:nvPr/>
          </p:nvCxnSpPr>
          <p:spPr>
            <a:xfrm rot="10800000">
              <a:off x="4857752" y="3429000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 rot="10800000">
              <a:off x="3214678" y="3429000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Obdélník 48"/>
            <p:cNvSpPr/>
            <p:nvPr/>
          </p:nvSpPr>
          <p:spPr>
            <a:xfrm>
              <a:off x="3714744" y="3286124"/>
              <a:ext cx="1143008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357158" y="3929066"/>
            <a:ext cx="4143404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Spotřebič -rezistor</a:t>
            </a:r>
            <a:endParaRPr lang="cs-CZ" sz="2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57158" y="1214422"/>
            <a:ext cx="4071966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Doplňte název součásti</a:t>
            </a:r>
            <a:endParaRPr lang="cs-CZ" sz="2400" dirty="0"/>
          </a:p>
        </p:txBody>
      </p:sp>
      <p:sp>
        <p:nvSpPr>
          <p:cNvPr id="33" name="Výbuch 1 32"/>
          <p:cNvSpPr/>
          <p:nvPr/>
        </p:nvSpPr>
        <p:spPr>
          <a:xfrm>
            <a:off x="6715140" y="1714488"/>
            <a:ext cx="1928826" cy="1285884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Doplňte název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5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643570" y="2714620"/>
            <a:ext cx="857256" cy="785818"/>
            <a:chOff x="785786" y="286522"/>
            <a:chExt cx="1928826" cy="1999470"/>
          </a:xfrm>
        </p:grpSpPr>
        <p:cxnSp>
          <p:nvCxnSpPr>
            <p:cNvPr id="3" name="Přímá spojovací čára 2"/>
            <p:cNvCxnSpPr/>
            <p:nvPr/>
          </p:nvCxnSpPr>
          <p:spPr>
            <a:xfrm rot="10800000">
              <a:off x="785786" y="1285860"/>
              <a:ext cx="85722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ovací čára 3"/>
            <p:cNvCxnSpPr/>
            <p:nvPr/>
          </p:nvCxnSpPr>
          <p:spPr>
            <a:xfrm rot="5400000" flipH="1" flipV="1">
              <a:off x="1250133" y="750075"/>
              <a:ext cx="92869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1785918" y="1285860"/>
              <a:ext cx="92869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>
              <a:off x="1250927" y="1820851"/>
              <a:ext cx="92869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Prstenec 6"/>
            <p:cNvSpPr/>
            <p:nvPr/>
          </p:nvSpPr>
          <p:spPr>
            <a:xfrm>
              <a:off x="1643042" y="1214422"/>
              <a:ext cx="142876" cy="14287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Skupina 102"/>
          <p:cNvGrpSpPr/>
          <p:nvPr/>
        </p:nvGrpSpPr>
        <p:grpSpPr>
          <a:xfrm>
            <a:off x="5286380" y="5000636"/>
            <a:ext cx="1724974" cy="81900"/>
            <a:chOff x="857224" y="5000636"/>
            <a:chExt cx="1724974" cy="81900"/>
          </a:xfrm>
        </p:grpSpPr>
        <p:sp>
          <p:nvSpPr>
            <p:cNvPr id="9" name="Prstenec 8"/>
            <p:cNvSpPr/>
            <p:nvPr/>
          </p:nvSpPr>
          <p:spPr>
            <a:xfrm>
              <a:off x="1357290" y="500063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0" name="Přímá spojovací čára 9"/>
            <p:cNvCxnSpPr>
              <a:endCxn id="13" idx="2"/>
            </p:cNvCxnSpPr>
            <p:nvPr/>
          </p:nvCxnSpPr>
          <p:spPr>
            <a:xfrm>
              <a:off x="1428728" y="5000637"/>
              <a:ext cx="428628" cy="3571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1928794" y="5072074"/>
              <a:ext cx="653404" cy="1046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0800000">
              <a:off x="857224" y="5072074"/>
              <a:ext cx="50003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a 12"/>
            <p:cNvSpPr/>
            <p:nvPr/>
          </p:nvSpPr>
          <p:spPr>
            <a:xfrm>
              <a:off x="1857356" y="5000636"/>
              <a:ext cx="71438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500694" y="1643050"/>
            <a:ext cx="928694" cy="856462"/>
            <a:chOff x="5643570" y="2786058"/>
            <a:chExt cx="928694" cy="856462"/>
          </a:xfrm>
        </p:grpSpPr>
        <p:grpSp>
          <p:nvGrpSpPr>
            <p:cNvPr id="15" name="Skupina 94"/>
            <p:cNvGrpSpPr/>
            <p:nvPr/>
          </p:nvGrpSpPr>
          <p:grpSpPr>
            <a:xfrm>
              <a:off x="6072198" y="2786058"/>
              <a:ext cx="72232" cy="856462"/>
              <a:chOff x="5572132" y="2643976"/>
              <a:chExt cx="72232" cy="856462"/>
            </a:xfrm>
          </p:grpSpPr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Přímá spojovací čára 15"/>
            <p:cNvCxnSpPr/>
            <p:nvPr/>
          </p:nvCxnSpPr>
          <p:spPr>
            <a:xfrm>
              <a:off x="5643570" y="321468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" name="Skupina 98"/>
            <p:cNvGrpSpPr/>
            <p:nvPr/>
          </p:nvGrpSpPr>
          <p:grpSpPr>
            <a:xfrm>
              <a:off x="6215074" y="2786058"/>
              <a:ext cx="72232" cy="856462"/>
              <a:chOff x="5572132" y="2643976"/>
              <a:chExt cx="72232" cy="856462"/>
            </a:xfrm>
          </p:grpSpPr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5929322" y="2786058"/>
              <a:ext cx="72232" cy="856462"/>
              <a:chOff x="5572132" y="2643976"/>
              <a:chExt cx="72232" cy="856462"/>
            </a:xfrm>
          </p:grpSpPr>
          <p:cxnSp>
            <p:nvCxnSpPr>
              <p:cNvPr id="20" name="Přímá spojovací čára 19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9" name="Přímá spojovací čára 18"/>
            <p:cNvCxnSpPr/>
            <p:nvPr/>
          </p:nvCxnSpPr>
          <p:spPr>
            <a:xfrm>
              <a:off x="6286512" y="321468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ovéPole 25"/>
          <p:cNvSpPr txBox="1"/>
          <p:nvPr/>
        </p:nvSpPr>
        <p:spPr>
          <a:xfrm>
            <a:off x="285720" y="428604"/>
            <a:ext cx="8501122" cy="58477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Další schematické značky.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57158" y="1714488"/>
            <a:ext cx="4214842" cy="830997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Baterie – složená ze tří článků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7158" y="2786058"/>
            <a:ext cx="4214842" cy="461665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Vodivé spojení vodičů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5720" y="3857628"/>
            <a:ext cx="4286280" cy="830997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Křížení vodičů –bez  vodivého spojení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5720" y="5000636"/>
            <a:ext cx="4214842" cy="461665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Spínač -sepnutý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5715008" y="4000504"/>
            <a:ext cx="642942" cy="642942"/>
            <a:chOff x="4286248" y="3929860"/>
            <a:chExt cx="642942" cy="642942"/>
          </a:xfrm>
        </p:grpSpPr>
        <p:cxnSp>
          <p:nvCxnSpPr>
            <p:cNvPr id="33" name="Přímá spojovací čára 32"/>
            <p:cNvCxnSpPr/>
            <p:nvPr/>
          </p:nvCxnSpPr>
          <p:spPr>
            <a:xfrm rot="5400000">
              <a:off x="4250529" y="4250537"/>
              <a:ext cx="64294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>
              <a:off x="4286248" y="4214818"/>
              <a:ext cx="64294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102"/>
          <p:cNvGrpSpPr/>
          <p:nvPr/>
        </p:nvGrpSpPr>
        <p:grpSpPr>
          <a:xfrm>
            <a:off x="5214942" y="5857892"/>
            <a:ext cx="1724974" cy="81900"/>
            <a:chOff x="857224" y="5000636"/>
            <a:chExt cx="1724974" cy="81900"/>
          </a:xfrm>
        </p:grpSpPr>
        <p:sp>
          <p:nvSpPr>
            <p:cNvPr id="37" name="Prstenec 36"/>
            <p:cNvSpPr/>
            <p:nvPr/>
          </p:nvSpPr>
          <p:spPr>
            <a:xfrm>
              <a:off x="1357290" y="500063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9" name="Přímá spojovací čára 38"/>
            <p:cNvCxnSpPr/>
            <p:nvPr/>
          </p:nvCxnSpPr>
          <p:spPr>
            <a:xfrm>
              <a:off x="1928794" y="5072074"/>
              <a:ext cx="653404" cy="1046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10800000">
              <a:off x="857224" y="5072074"/>
              <a:ext cx="50003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Elipsa 40"/>
            <p:cNvSpPr/>
            <p:nvPr/>
          </p:nvSpPr>
          <p:spPr>
            <a:xfrm>
              <a:off x="1857356" y="5000636"/>
              <a:ext cx="71438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5786446" y="5500702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~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57158" y="5715016"/>
            <a:ext cx="4214842" cy="830997"/>
          </a:xfrm>
          <a:prstGeom prst="rect">
            <a:avLst/>
          </a:prstGeom>
          <a:solidFill>
            <a:srgbClr val="16D8AA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</a:t>
            </a:r>
            <a:r>
              <a:rPr lang="en-US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droj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střídavého proudu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4" name="Výbuch 1 43"/>
          <p:cNvSpPr/>
          <p:nvPr/>
        </p:nvSpPr>
        <p:spPr>
          <a:xfrm>
            <a:off x="6572264" y="714356"/>
            <a:ext cx="1928826" cy="1285884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Doplňte název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9" grpId="0" animBg="1"/>
      <p:bldP spid="30" grpId="0" animBg="1"/>
      <p:bldP spid="31" grpId="0" animBg="1"/>
      <p:bldP spid="4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571480"/>
            <a:ext cx="7772400" cy="1828800"/>
          </a:xfrm>
          <a:solidFill>
            <a:srgbClr val="7030A0"/>
          </a:solidFill>
          <a:ln w="57150">
            <a:solidFill>
              <a:schemeClr val="bg1"/>
            </a:solidFill>
          </a:ln>
        </p:spPr>
        <p:txBody>
          <a:bodyPr/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Kdy protéká obvodem elektrický proud?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357562"/>
            <a:ext cx="8429684" cy="1241870"/>
          </a:xfrm>
          <a:solidFill>
            <a:srgbClr val="35EBC0"/>
          </a:solidFill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Obvodem protéká elektrický proud, když jsou všechny jeho součásti vodivě spojeny a spínač je sepnut.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786050" y="4714884"/>
            <a:ext cx="2643206" cy="1928826"/>
            <a:chOff x="1071538" y="3857628"/>
            <a:chExt cx="3501256" cy="2500330"/>
          </a:xfrm>
          <a:noFill/>
        </p:grpSpPr>
        <p:grpSp>
          <p:nvGrpSpPr>
            <p:cNvPr id="5" name="Skupina 34"/>
            <p:cNvGrpSpPr/>
            <p:nvPr/>
          </p:nvGrpSpPr>
          <p:grpSpPr>
            <a:xfrm>
              <a:off x="1535883" y="5769638"/>
              <a:ext cx="629544" cy="73539"/>
              <a:chOff x="383401" y="2643182"/>
              <a:chExt cx="616699" cy="71438"/>
            </a:xfrm>
            <a:grpFill/>
          </p:grpSpPr>
          <p:sp>
            <p:nvSpPr>
              <p:cNvPr id="19" name="Prstenec 18"/>
              <p:cNvSpPr/>
              <p:nvPr/>
            </p:nvSpPr>
            <p:spPr>
              <a:xfrm>
                <a:off x="928662" y="2643182"/>
                <a:ext cx="71438" cy="71438"/>
              </a:xfrm>
              <a:prstGeom prst="donut">
                <a:avLst>
                  <a:gd name="adj" fmla="val 5541"/>
                </a:avLst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0" name="Přímá spojovací čára 19"/>
              <p:cNvCxnSpPr/>
              <p:nvPr/>
            </p:nvCxnSpPr>
            <p:spPr>
              <a:xfrm rot="16200000" flipH="1">
                <a:off x="664199" y="2378720"/>
                <a:ext cx="44640" cy="606236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" name="Přímá spojovací čára 5"/>
            <p:cNvCxnSpPr/>
            <p:nvPr/>
          </p:nvCxnSpPr>
          <p:spPr>
            <a:xfrm>
              <a:off x="3551020" y="5843184"/>
              <a:ext cx="102096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1071538" y="5843184"/>
              <a:ext cx="510449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5400000" flipH="1" flipV="1">
              <a:off x="3000287" y="5805604"/>
              <a:ext cx="1103087" cy="162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5400000" flipH="1" flipV="1">
              <a:off x="3258291" y="5842370"/>
              <a:ext cx="440417" cy="81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10800000">
              <a:off x="2165427" y="5843184"/>
              <a:ext cx="1312667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" name="Skupina 55"/>
            <p:cNvGrpSpPr/>
            <p:nvPr/>
          </p:nvGrpSpPr>
          <p:grpSpPr>
            <a:xfrm>
              <a:off x="2238353" y="3857628"/>
              <a:ext cx="933446" cy="941294"/>
              <a:chOff x="7500958" y="2643182"/>
              <a:chExt cx="914400" cy="914400"/>
            </a:xfrm>
            <a:grpFill/>
          </p:grpSpPr>
          <p:sp>
            <p:nvSpPr>
              <p:cNvPr id="16" name="Elipsa 15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7" name="Přímá spojovací čára 16"/>
              <p:cNvCxnSpPr>
                <a:stCxn id="16" idx="7"/>
                <a:endCxn id="16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>
                <a:stCxn id="16" idx="1"/>
                <a:endCxn id="16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2" name="Přímá spojovací čára 11"/>
            <p:cNvCxnSpPr/>
            <p:nvPr/>
          </p:nvCxnSpPr>
          <p:spPr>
            <a:xfrm>
              <a:off x="3186390" y="4372402"/>
              <a:ext cx="138559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1071538" y="4372402"/>
              <a:ext cx="1166815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337775" y="5106165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 flipH="1" flipV="1">
              <a:off x="3837410" y="5106982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Výbuch 1 20"/>
          <p:cNvSpPr/>
          <p:nvPr/>
        </p:nvSpPr>
        <p:spPr>
          <a:xfrm>
            <a:off x="5572132" y="2214554"/>
            <a:ext cx="3071834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Odpovězte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rstenec 16"/>
          <p:cNvSpPr/>
          <p:nvPr/>
        </p:nvSpPr>
        <p:spPr>
          <a:xfrm>
            <a:off x="3449824" y="3412184"/>
            <a:ext cx="72926" cy="73539"/>
          </a:xfrm>
          <a:prstGeom prst="donut">
            <a:avLst>
              <a:gd name="adj" fmla="val 5541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8" name="Přímá spojovací čára 17"/>
          <p:cNvCxnSpPr>
            <a:endCxn id="17" idx="1"/>
          </p:cNvCxnSpPr>
          <p:nvPr/>
        </p:nvCxnSpPr>
        <p:spPr>
          <a:xfrm>
            <a:off x="2869392" y="3404046"/>
            <a:ext cx="591112" cy="18908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4908342" y="3485730"/>
            <a:ext cx="1020963" cy="1635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10800000">
            <a:off x="2428860" y="3485730"/>
            <a:ext cx="510449" cy="1635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 flipH="1" flipV="1">
            <a:off x="4357609" y="3448150"/>
            <a:ext cx="1103087" cy="1621"/>
          </a:xfrm>
          <a:prstGeom prst="line">
            <a:avLst/>
          </a:prstGeom>
          <a:noFill/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4615613" y="3484916"/>
            <a:ext cx="440417" cy="811"/>
          </a:xfrm>
          <a:prstGeom prst="line">
            <a:avLst/>
          </a:prstGeom>
          <a:noFill/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>
            <a:off x="3522749" y="3485730"/>
            <a:ext cx="1312667" cy="1635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3595675" y="1500174"/>
            <a:ext cx="933446" cy="94129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>
            <a:stCxn id="14" idx="7"/>
            <a:endCxn id="14" idx="3"/>
          </p:cNvCxnSpPr>
          <p:nvPr/>
        </p:nvCxnSpPr>
        <p:spPr>
          <a:xfrm rot="16200000" flipH="1" flipV="1">
            <a:off x="3729600" y="1640798"/>
            <a:ext cx="665596" cy="660046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1"/>
            <a:endCxn id="14" idx="5"/>
          </p:cNvCxnSpPr>
          <p:nvPr/>
        </p:nvCxnSpPr>
        <p:spPr>
          <a:xfrm rot="16200000" flipH="1">
            <a:off x="3729600" y="1640798"/>
            <a:ext cx="665596" cy="660046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543712" y="2014948"/>
            <a:ext cx="1385593" cy="1635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428860" y="2014948"/>
            <a:ext cx="1166815" cy="1635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1695097" y="2748711"/>
            <a:ext cx="1469148" cy="162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5194732" y="2749528"/>
            <a:ext cx="1469148" cy="162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Elipsa 21"/>
          <p:cNvSpPr/>
          <p:nvPr/>
        </p:nvSpPr>
        <p:spPr>
          <a:xfrm>
            <a:off x="2869392" y="340378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hnutá šipka doleva 23"/>
          <p:cNvSpPr/>
          <p:nvPr/>
        </p:nvSpPr>
        <p:spPr>
          <a:xfrm rot="10414821" flipH="1">
            <a:off x="5329390" y="2157070"/>
            <a:ext cx="293666" cy="785818"/>
          </a:xfrm>
          <a:prstGeom prst="curvedLeftArrow">
            <a:avLst/>
          </a:prstGeom>
          <a:solidFill>
            <a:srgbClr val="2D1D19"/>
          </a:solidFill>
          <a:ln>
            <a:solidFill>
              <a:srgbClr val="2D1D1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8596" y="4214818"/>
            <a:ext cx="8072494" cy="954107"/>
          </a:xfrm>
          <a:prstGeom prst="rect">
            <a:avLst/>
          </a:prstGeom>
          <a:solidFill>
            <a:srgbClr val="A32591"/>
          </a:solidFill>
          <a:ln w="38100"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Elektrický proud protéká od kladného pólu baterie obvodem k zápornému pólu.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000628" y="3571876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357158" y="5715016"/>
            <a:ext cx="8244949" cy="369332"/>
          </a:xfrm>
          <a:prstGeom prst="rect">
            <a:avLst/>
          </a:prstGeom>
          <a:solidFill>
            <a:srgbClr val="35EBC0"/>
          </a:solidFill>
          <a:ln w="38100">
            <a:solidFill>
              <a:srgbClr val="800000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smtClean="0"/>
              <a:t>To je třeba vědět zejména při měření ručičkovými měřícími přístroji.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43504" y="2357430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27" name="Výbuch 1 26"/>
          <p:cNvSpPr/>
          <p:nvPr/>
        </p:nvSpPr>
        <p:spPr>
          <a:xfrm>
            <a:off x="4429124" y="285728"/>
            <a:ext cx="4500594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Odpovězte na otázku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034" y="571480"/>
            <a:ext cx="3786214" cy="83099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Jaký je směr proudu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  tomto obvodu?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6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8358246" cy="1200329"/>
          </a:xfrm>
          <a:prstGeom prst="rect">
            <a:avLst/>
          </a:prstGeom>
          <a:solidFill>
            <a:srgbClr val="A3259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Elektrický proud je základní fyzikální veličina, značíme ji </a:t>
            </a:r>
            <a:r>
              <a:rPr lang="cs-CZ" sz="2400" b="1" i="1" dirty="0" smtClean="0">
                <a:solidFill>
                  <a:schemeClr val="bg1"/>
                </a:solidFill>
              </a:rPr>
              <a:t>I</a:t>
            </a:r>
            <a:r>
              <a:rPr lang="cs-CZ" sz="2400" b="1" dirty="0" smtClean="0">
                <a:solidFill>
                  <a:schemeClr val="bg1"/>
                </a:solidFill>
              </a:rPr>
              <a:t>, jednotkou je ampér. Ampér má značku </a:t>
            </a:r>
            <a:r>
              <a:rPr lang="cs-CZ" sz="2400" b="1" i="1" dirty="0" smtClean="0">
                <a:solidFill>
                  <a:schemeClr val="bg1"/>
                </a:solidFill>
              </a:rPr>
              <a:t>A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3214686"/>
            <a:ext cx="8501122" cy="830997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194C"/>
                </a:solidFill>
              </a:rPr>
              <a:t>Elektrický proud měříme přístrojem, který má název ampérmetr.</a:t>
            </a:r>
            <a:endParaRPr lang="cs-CZ" sz="2400" b="1" dirty="0">
              <a:solidFill>
                <a:srgbClr val="00194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4643446"/>
            <a:ext cx="8429684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Jeho schematická značka je:</a:t>
            </a:r>
            <a:endParaRPr lang="cs-CZ" sz="2400" b="1" dirty="0"/>
          </a:p>
        </p:txBody>
      </p:sp>
      <p:grpSp>
        <p:nvGrpSpPr>
          <p:cNvPr id="5" name="Skupina 122"/>
          <p:cNvGrpSpPr/>
          <p:nvPr/>
        </p:nvGrpSpPr>
        <p:grpSpPr>
          <a:xfrm>
            <a:off x="5572132" y="4429132"/>
            <a:ext cx="914400" cy="985838"/>
            <a:chOff x="5143504" y="5286388"/>
            <a:chExt cx="914400" cy="985838"/>
          </a:xfrm>
        </p:grpSpPr>
        <p:sp>
          <p:nvSpPr>
            <p:cNvPr id="6" name="Elipsa 5"/>
            <p:cNvSpPr/>
            <p:nvPr/>
          </p:nvSpPr>
          <p:spPr>
            <a:xfrm>
              <a:off x="5143504" y="5357826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86380" y="5286388"/>
              <a:ext cx="50006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A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571480"/>
            <a:ext cx="7643866" cy="461665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Elektrický proud –  doplňte jednotky.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2714620"/>
            <a:ext cx="7643866" cy="36933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Doplňte převody na ampéry: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5" y="3429000"/>
          <a:ext cx="7572430" cy="1660935"/>
        </p:xfrm>
        <a:graphic>
          <a:graphicData uri="http://schemas.openxmlformats.org/drawingml/2006/table">
            <a:tbl>
              <a:tblPr firstRow="1" bandRow="1">
                <a:tableStyleId>{AF606853-7671-496A-8E4F-DF71F8EC918B}</a:tableStyleId>
              </a:tblPr>
              <a:tblGrid>
                <a:gridCol w="2524144"/>
                <a:gridCol w="2524143"/>
                <a:gridCol w="2524143"/>
              </a:tblGrid>
              <a:tr h="55364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jednotky</a:t>
                      </a:r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jednotky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Převod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7030A0"/>
                    </a:solidFill>
                  </a:tcPr>
                </a:tc>
              </a:tr>
              <a:tr h="553645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Miliampér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D8A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mA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254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D8A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_______A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D8AA"/>
                    </a:solidFill>
                  </a:tcPr>
                </a:tc>
              </a:tr>
              <a:tr h="553645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Kiloampér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D8A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kA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D8A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_______ 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6D8AA"/>
                    </a:solidFill>
                  </a:tcPr>
                </a:tc>
              </a:tr>
            </a:tbl>
          </a:graphicData>
        </a:graphic>
      </p:graphicFrame>
      <p:sp>
        <p:nvSpPr>
          <p:cNvPr id="5" name="Výbuch 1 4"/>
          <p:cNvSpPr/>
          <p:nvPr/>
        </p:nvSpPr>
        <p:spPr>
          <a:xfrm>
            <a:off x="2928926" y="1142984"/>
            <a:ext cx="5643602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Doplňte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29322" y="392906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0,001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29322" y="450057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1000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ovéPole 30"/>
          <p:cNvSpPr txBox="1"/>
          <p:nvPr/>
        </p:nvSpPr>
        <p:spPr>
          <a:xfrm>
            <a:off x="428596" y="2000240"/>
            <a:ext cx="8429684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Tomuto spojení žárovek říkáme spojení__________.</a:t>
            </a:r>
          </a:p>
        </p:txBody>
      </p:sp>
      <p:grpSp>
        <p:nvGrpSpPr>
          <p:cNvPr id="38" name="Skupina 37"/>
          <p:cNvGrpSpPr/>
          <p:nvPr/>
        </p:nvGrpSpPr>
        <p:grpSpPr>
          <a:xfrm>
            <a:off x="2214546" y="2928934"/>
            <a:ext cx="4216464" cy="2497494"/>
            <a:chOff x="2214546" y="2928934"/>
            <a:chExt cx="4216464" cy="2497494"/>
          </a:xfrm>
        </p:grpSpPr>
        <p:sp>
          <p:nvSpPr>
            <p:cNvPr id="3" name="Prstenec 2"/>
            <p:cNvSpPr/>
            <p:nvPr/>
          </p:nvSpPr>
          <p:spPr>
            <a:xfrm>
              <a:off x="3271319" y="4895590"/>
              <a:ext cx="75484" cy="75641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 rot="16200000" flipH="1">
              <a:off x="2991843" y="4651967"/>
              <a:ext cx="30955" cy="58541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4876516" y="4986366"/>
              <a:ext cx="1552816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214546" y="4971238"/>
              <a:ext cx="528352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346803" y="4971242"/>
              <a:ext cx="1159995" cy="151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422286" y="2928934"/>
              <a:ext cx="966185" cy="96819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358910" y="3443292"/>
              <a:ext cx="517605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214546" y="3458420"/>
              <a:ext cx="1207740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459817" y="4213149"/>
              <a:ext cx="1511137" cy="167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651528" y="4221154"/>
              <a:ext cx="1557344" cy="16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4"/>
            <p:cNvGrpSpPr/>
            <p:nvPr/>
          </p:nvGrpSpPr>
          <p:grpSpPr>
            <a:xfrm>
              <a:off x="4654685" y="4545488"/>
              <a:ext cx="74765" cy="880940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211023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8" name="Skupina 98"/>
            <p:cNvGrpSpPr/>
            <p:nvPr/>
          </p:nvGrpSpPr>
          <p:grpSpPr>
            <a:xfrm>
              <a:off x="4802572" y="4545488"/>
              <a:ext cx="74765" cy="880940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Skupina 101"/>
            <p:cNvGrpSpPr/>
            <p:nvPr/>
          </p:nvGrpSpPr>
          <p:grpSpPr>
            <a:xfrm>
              <a:off x="4506798" y="4545488"/>
              <a:ext cx="74765" cy="880940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4876516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5837782" y="3443292"/>
              <a:ext cx="591549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Elipsa 33"/>
            <p:cNvSpPr/>
            <p:nvPr/>
          </p:nvSpPr>
          <p:spPr>
            <a:xfrm>
              <a:off x="4857752" y="2928934"/>
              <a:ext cx="985838" cy="98583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5" name="Přímá spojovací čára 34"/>
            <p:cNvCxnSpPr>
              <a:stCxn id="34" idx="7"/>
              <a:endCxn id="34" idx="3"/>
            </p:cNvCxnSpPr>
            <p:nvPr/>
          </p:nvCxnSpPr>
          <p:spPr>
            <a:xfrm rot="16200000" flipH="1" flipV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>
              <a:stCxn id="34" idx="1"/>
              <a:endCxn id="34" idx="5"/>
            </p:cNvCxnSpPr>
            <p:nvPr/>
          </p:nvCxnSpPr>
          <p:spPr>
            <a:xfrm rot="16200000" flipH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Prstenec 38"/>
            <p:cNvSpPr/>
            <p:nvPr/>
          </p:nvSpPr>
          <p:spPr>
            <a:xfrm>
              <a:off x="2714612" y="492919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40" name="Výbuch 1 39"/>
          <p:cNvSpPr/>
          <p:nvPr/>
        </p:nvSpPr>
        <p:spPr>
          <a:xfrm>
            <a:off x="714348" y="500042"/>
            <a:ext cx="5643602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Poznej a pojmenuj obvod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715140" y="2000240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za sebou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ovéPole 59"/>
          <p:cNvSpPr txBox="1"/>
          <p:nvPr/>
        </p:nvSpPr>
        <p:spPr>
          <a:xfrm>
            <a:off x="357158" y="1357298"/>
            <a:ext cx="8501122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Tomuto spojení žárovek říkáme spojení___________.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557970" y="1628756"/>
            <a:ext cx="500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grpSp>
        <p:nvGrpSpPr>
          <p:cNvPr id="47" name="Skupina 46"/>
          <p:cNvGrpSpPr/>
          <p:nvPr/>
        </p:nvGrpSpPr>
        <p:grpSpPr>
          <a:xfrm>
            <a:off x="1928794" y="1857364"/>
            <a:ext cx="4073587" cy="3713982"/>
            <a:chOff x="1857356" y="2143116"/>
            <a:chExt cx="4073587" cy="3713982"/>
          </a:xfrm>
        </p:grpSpPr>
        <p:grpSp>
          <p:nvGrpSpPr>
            <p:cNvPr id="2" name="Skupina 54"/>
            <p:cNvGrpSpPr/>
            <p:nvPr/>
          </p:nvGrpSpPr>
          <p:grpSpPr>
            <a:xfrm>
              <a:off x="1857356" y="2143116"/>
              <a:ext cx="4073587" cy="3713982"/>
              <a:chOff x="1785918" y="1500174"/>
              <a:chExt cx="4073587" cy="3713982"/>
            </a:xfrm>
          </p:grpSpPr>
          <p:sp>
            <p:nvSpPr>
              <p:cNvPr id="3" name="Prstenec 2"/>
              <p:cNvSpPr/>
              <p:nvPr/>
            </p:nvSpPr>
            <p:spPr>
              <a:xfrm>
                <a:off x="2806882" y="4698068"/>
                <a:ext cx="72926" cy="73539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" name="Přímá spojovací čára 3"/>
              <p:cNvCxnSpPr/>
              <p:nvPr/>
            </p:nvCxnSpPr>
            <p:spPr>
              <a:xfrm rot="16200000" flipH="1">
                <a:off x="2590298" y="4482007"/>
                <a:ext cx="35491" cy="5221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ovací čára 4"/>
              <p:cNvCxnSpPr/>
              <p:nvPr/>
            </p:nvCxnSpPr>
            <p:spPr>
              <a:xfrm>
                <a:off x="4357686" y="4786322"/>
                <a:ext cx="150019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 rot="10800000">
                <a:off x="1785918" y="4771614"/>
                <a:ext cx="510449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 rot="10800000">
                <a:off x="2879808" y="4771618"/>
                <a:ext cx="1120688" cy="1470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" name="Elipsa 7"/>
              <p:cNvSpPr/>
              <p:nvPr/>
            </p:nvSpPr>
            <p:spPr>
              <a:xfrm>
                <a:off x="2928926" y="278605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ovací čára 8"/>
              <p:cNvCxnSpPr>
                <a:stCxn id="8" idx="7"/>
                <a:endCxn id="8" idx="3"/>
              </p:cNvCxnSpPr>
              <p:nvPr/>
            </p:nvCxnSpPr>
            <p:spPr>
              <a:xfrm rot="16200000" flipH="1" flipV="1">
                <a:off x="3062851" y="292668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16200000" flipH="1">
                <a:off x="3069027" y="2931709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>
                <a:off x="3857620" y="3286124"/>
                <a:ext cx="200026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>
                <a:off x="1785918" y="3286124"/>
                <a:ext cx="1166815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 flipH="1" flipV="1">
                <a:off x="1052155" y="4034595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 flipH="1" flipV="1">
                <a:off x="5124121" y="4019887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3929852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3786976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>
                <a:off x="3714744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4072728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3929852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3786976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3644100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4357686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Prstenec 40"/>
              <p:cNvSpPr/>
              <p:nvPr/>
            </p:nvSpPr>
            <p:spPr>
              <a:xfrm rot="10800000">
                <a:off x="4500562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2" name="Prstenec 41"/>
              <p:cNvSpPr/>
              <p:nvPr/>
            </p:nvSpPr>
            <p:spPr>
              <a:xfrm rot="10800000">
                <a:off x="2428860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4" name="Přímá spojovací čára 43"/>
              <p:cNvCxnSpPr/>
              <p:nvPr/>
            </p:nvCxnSpPr>
            <p:spPr>
              <a:xfrm rot="16200000" flipH="1" flipV="1">
                <a:off x="3894927" y="2605875"/>
                <a:ext cx="121285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ovací čára 61"/>
              <p:cNvCxnSpPr/>
              <p:nvPr/>
            </p:nvCxnSpPr>
            <p:spPr>
              <a:xfrm rot="16200000" flipH="1">
                <a:off x="1832099" y="2597001"/>
                <a:ext cx="1203984" cy="10462"/>
              </a:xfrm>
              <a:prstGeom prst="line">
                <a:avLst/>
              </a:prstGeom>
              <a:ln w="38100">
                <a:solidFill>
                  <a:srgbClr val="01042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 rot="10800000">
                <a:off x="3929058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ovací čára 42"/>
              <p:cNvCxnSpPr/>
              <p:nvPr/>
            </p:nvCxnSpPr>
            <p:spPr>
              <a:xfrm rot="10800000">
                <a:off x="2428860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5" name="Skupina 35"/>
              <p:cNvGrpSpPr/>
              <p:nvPr/>
            </p:nvGrpSpPr>
            <p:grpSpPr>
              <a:xfrm>
                <a:off x="3000364" y="1500174"/>
                <a:ext cx="914400" cy="914400"/>
                <a:chOff x="7500958" y="2643182"/>
                <a:chExt cx="914400" cy="914400"/>
              </a:xfrm>
            </p:grpSpPr>
            <p:sp>
              <p:nvSpPr>
                <p:cNvPr id="37" name="Elipsa 36"/>
                <p:cNvSpPr/>
                <p:nvPr/>
              </p:nvSpPr>
              <p:spPr>
                <a:xfrm>
                  <a:off x="7500958" y="2643182"/>
                  <a:ext cx="914400" cy="9144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8" name="Přímá spojovací čára 37"/>
                <p:cNvCxnSpPr>
                  <a:stCxn id="37" idx="7"/>
                  <a:endCxn id="37" idx="3"/>
                </p:cNvCxnSpPr>
                <p:nvPr/>
              </p:nvCxnSpPr>
              <p:spPr>
                <a:xfrm rot="16200000" flipH="1" flipV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ovací čára 38"/>
                <p:cNvCxnSpPr>
                  <a:stCxn id="37" idx="1"/>
                  <a:endCxn id="37" idx="5"/>
                </p:cNvCxnSpPr>
                <p:nvPr/>
              </p:nvCxnSpPr>
              <p:spPr>
                <a:xfrm rot="16200000" flipH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46" name="Prstenec 45"/>
            <p:cNvSpPr/>
            <p:nvPr/>
          </p:nvSpPr>
          <p:spPr>
            <a:xfrm>
              <a:off x="2357422" y="535782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48" name="Výbuch 1 47"/>
          <p:cNvSpPr/>
          <p:nvPr/>
        </p:nvSpPr>
        <p:spPr>
          <a:xfrm>
            <a:off x="928662" y="285728"/>
            <a:ext cx="5643602" cy="1000132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Poznej a pojmenuj obvod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85786" y="5643578"/>
            <a:ext cx="7429552" cy="83099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Když jednu žárovku povolíme druhá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	 SVÍTÍ 		 NESVÍTÍ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5" name="Výbuch 1 44"/>
          <p:cNvSpPr/>
          <p:nvPr/>
        </p:nvSpPr>
        <p:spPr>
          <a:xfrm>
            <a:off x="6500826" y="4000504"/>
            <a:ext cx="2286016" cy="178595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Podtrhni správné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500826" y="1357298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vedle sebe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52" name="Přímá spojovací čára 51"/>
          <p:cNvCxnSpPr/>
          <p:nvPr/>
        </p:nvCxnSpPr>
        <p:spPr>
          <a:xfrm>
            <a:off x="1785918" y="6429396"/>
            <a:ext cx="1000132" cy="1588"/>
          </a:xfrm>
          <a:prstGeom prst="line">
            <a:avLst/>
          </a:prstGeom>
          <a:ln w="476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5" grpId="0" animBg="1"/>
      <p:bldP spid="5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ovéPole 59"/>
          <p:cNvSpPr txBox="1"/>
          <p:nvPr/>
        </p:nvSpPr>
        <p:spPr>
          <a:xfrm>
            <a:off x="285720" y="214290"/>
            <a:ext cx="8501122" cy="461665"/>
          </a:xfrm>
          <a:prstGeom prst="rect">
            <a:avLst/>
          </a:prstGeom>
          <a:solidFill>
            <a:srgbClr val="A32591"/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Doplnění odpovědi:</a:t>
            </a:r>
            <a:endParaRPr lang="cs-CZ" sz="2400" b="1" u="sng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557970" y="1628756"/>
            <a:ext cx="500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grpSp>
        <p:nvGrpSpPr>
          <p:cNvPr id="2" name="Skupina 54"/>
          <p:cNvGrpSpPr/>
          <p:nvPr/>
        </p:nvGrpSpPr>
        <p:grpSpPr>
          <a:xfrm>
            <a:off x="1785918" y="1071546"/>
            <a:ext cx="4073587" cy="3713982"/>
            <a:chOff x="1785918" y="1500174"/>
            <a:chExt cx="4073587" cy="3713982"/>
          </a:xfrm>
        </p:grpSpPr>
        <p:sp>
          <p:nvSpPr>
            <p:cNvPr id="3" name="Prstenec 2"/>
            <p:cNvSpPr/>
            <p:nvPr/>
          </p:nvSpPr>
          <p:spPr>
            <a:xfrm>
              <a:off x="2806882" y="4698068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>
              <a:stCxn id="45" idx="7"/>
            </p:cNvCxnSpPr>
            <p:nvPr/>
          </p:nvCxnSpPr>
          <p:spPr>
            <a:xfrm rot="16200000" flipH="1">
              <a:off x="2590298" y="4482007"/>
              <a:ext cx="35491" cy="522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4357686" y="4786322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1785918" y="4771614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879808" y="4771618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2928926" y="278605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062851" y="292668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16200000" flipH="1">
              <a:off x="3069027" y="2931709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3857620" y="3286124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785918" y="3286124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052155" y="403459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124121" y="4019887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3929852" y="4784734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3786976" y="4785528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3714744" y="4786322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4072728" y="4784734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3929852" y="4785528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>
              <a:off x="3786976" y="4784734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3644100" y="4785528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4357686" y="4786322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Prstenec 40"/>
            <p:cNvSpPr/>
            <p:nvPr/>
          </p:nvSpPr>
          <p:spPr>
            <a:xfrm rot="10800000">
              <a:off x="4500562" y="321468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 rot="10800000">
              <a:off x="2428860" y="321468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4" name="Přímá spojovací čára 43"/>
            <p:cNvCxnSpPr/>
            <p:nvPr/>
          </p:nvCxnSpPr>
          <p:spPr>
            <a:xfrm rot="16200000" flipH="1" flipV="1">
              <a:off x="3894927" y="2605875"/>
              <a:ext cx="121285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rot="16200000" flipH="1">
              <a:off x="1832099" y="2597001"/>
              <a:ext cx="1203984" cy="10462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 rot="10800000">
              <a:off x="3929058" y="2000240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rot="10800000">
              <a:off x="2428860" y="2000240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35"/>
            <p:cNvGrpSpPr/>
            <p:nvPr/>
          </p:nvGrpSpPr>
          <p:grpSpPr>
            <a:xfrm>
              <a:off x="3000364" y="1500174"/>
              <a:ext cx="914400" cy="914400"/>
              <a:chOff x="7500958" y="2643182"/>
              <a:chExt cx="914400" cy="914400"/>
            </a:xfrm>
          </p:grpSpPr>
          <p:sp>
            <p:nvSpPr>
              <p:cNvPr id="37" name="Elipsa 36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ovací čára 37"/>
              <p:cNvCxnSpPr>
                <a:stCxn id="37" idx="7"/>
                <a:endCxn id="37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38"/>
              <p:cNvCxnSpPr>
                <a:stCxn id="37" idx="1"/>
                <a:endCxn id="37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0" name="Čárový popisek 1 49"/>
          <p:cNvSpPr/>
          <p:nvPr/>
        </p:nvSpPr>
        <p:spPr>
          <a:xfrm>
            <a:off x="6572264" y="1285860"/>
            <a:ext cx="2214578" cy="1327028"/>
          </a:xfrm>
          <a:prstGeom prst="borderCallout1">
            <a:avLst>
              <a:gd name="adj1" fmla="val 18750"/>
              <a:gd name="adj2" fmla="val -8333"/>
              <a:gd name="adj3" fmla="val 114456"/>
              <a:gd name="adj4" fmla="val -184165"/>
            </a:avLst>
          </a:prstGeom>
          <a:solidFill>
            <a:srgbClr val="A32591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Tyto body se nazývají uzly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52" name="Přímá spojovací čára 51"/>
          <p:cNvCxnSpPr>
            <a:endCxn id="41" idx="3"/>
          </p:cNvCxnSpPr>
          <p:nvPr/>
        </p:nvCxnSpPr>
        <p:spPr>
          <a:xfrm rot="10800000" flipV="1">
            <a:off x="4561538" y="1571612"/>
            <a:ext cx="1867850" cy="1224908"/>
          </a:xfrm>
          <a:prstGeom prst="line">
            <a:avLst/>
          </a:prstGeom>
          <a:ln w="50800">
            <a:solidFill>
              <a:srgbClr val="161B8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>
            <a:off x="357158" y="4929198"/>
            <a:ext cx="8358246" cy="1200329"/>
          </a:xfrm>
          <a:prstGeom prst="rect">
            <a:avLst/>
          </a:prstGeom>
          <a:solidFill>
            <a:srgbClr val="A32591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Když jednu žárovku vyšroubujeme, druhá </a:t>
            </a:r>
            <a:r>
              <a:rPr lang="cs-CZ" sz="2400" b="1" dirty="0" smtClean="0">
                <a:solidFill>
                  <a:schemeClr val="bg1"/>
                </a:solidFill>
              </a:rPr>
              <a:t>bude svítit</a:t>
            </a:r>
            <a:r>
              <a:rPr lang="cs-CZ" sz="2400" dirty="0" smtClean="0">
                <a:solidFill>
                  <a:schemeClr val="bg1"/>
                </a:solidFill>
              </a:rPr>
              <a:t>. Proud poteče druhou větví - druhou žárovkou.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5" name="Prstenec 44"/>
          <p:cNvSpPr/>
          <p:nvPr/>
        </p:nvSpPr>
        <p:spPr>
          <a:xfrm>
            <a:off x="2285984" y="4286256"/>
            <a:ext cx="71438" cy="71438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2357422" y="2500306"/>
            <a:ext cx="4216463" cy="2570974"/>
            <a:chOff x="2428860" y="2071678"/>
            <a:chExt cx="4073587" cy="2499536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95675" y="2143116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57890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8" name="Skupina 126"/>
            <p:cNvGrpSpPr/>
            <p:nvPr/>
          </p:nvGrpSpPr>
          <p:grpSpPr>
            <a:xfrm>
              <a:off x="5000628" y="2071678"/>
              <a:ext cx="914400" cy="985838"/>
              <a:chOff x="5143504" y="5286388"/>
              <a:chExt cx="914400" cy="985838"/>
            </a:xfrm>
          </p:grpSpPr>
          <p:sp>
            <p:nvSpPr>
              <p:cNvPr id="46" name="Elipsa 45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5286380" y="5286388"/>
                <a:ext cx="50006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49" name="Přímá spojovací čára 48"/>
            <p:cNvCxnSpPr/>
            <p:nvPr/>
          </p:nvCxnSpPr>
          <p:spPr>
            <a:xfrm>
              <a:off x="5929322" y="2643182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TextovéPole 52"/>
          <p:cNvSpPr txBox="1"/>
          <p:nvPr/>
        </p:nvSpPr>
        <p:spPr>
          <a:xfrm>
            <a:off x="1285852" y="500042"/>
            <a:ext cx="5857916" cy="461665"/>
          </a:xfrm>
          <a:prstGeom prst="rect">
            <a:avLst/>
          </a:prstGeom>
          <a:solidFill>
            <a:srgbClr val="A32591"/>
          </a:solidFill>
          <a:ln w="38100">
            <a:solidFill>
              <a:srgbClr val="8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Měření elektrického proudu.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0034" y="1214422"/>
            <a:ext cx="7858180" cy="830997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Elektrický proud měříme ampérmetrem. Ampérmetr zapojujeme do obvodu - </a:t>
            </a:r>
            <a:r>
              <a:rPr lang="cs-CZ" sz="2400" b="1" dirty="0" smtClean="0"/>
              <a:t>za sebou</a:t>
            </a:r>
            <a:r>
              <a:rPr lang="cs-CZ" sz="2400" dirty="0" smtClean="0"/>
              <a:t>.  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428596" y="5357826"/>
            <a:ext cx="8215370" cy="1200329"/>
          </a:xfrm>
          <a:prstGeom prst="rect">
            <a:avLst/>
          </a:prstGeom>
          <a:solidFill>
            <a:srgbClr val="A32591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 jednoduchém obvodu zapojujeme ampérmetr v kterémkoli místě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sz="2400" b="1" dirty="0" smtClean="0">
                <a:solidFill>
                  <a:schemeClr val="bg1"/>
                </a:solidFill>
              </a:rPr>
              <a:t>V každém místě je stejný proud.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26"/>
          <p:cNvGrpSpPr/>
          <p:nvPr/>
        </p:nvGrpSpPr>
        <p:grpSpPr>
          <a:xfrm>
            <a:off x="6357950" y="2357430"/>
            <a:ext cx="914400" cy="985838"/>
            <a:chOff x="5143504" y="5286388"/>
            <a:chExt cx="914400" cy="985838"/>
          </a:xfrm>
        </p:grpSpPr>
        <p:sp>
          <p:nvSpPr>
            <p:cNvPr id="46" name="Elipsa 45"/>
            <p:cNvSpPr/>
            <p:nvPr/>
          </p:nvSpPr>
          <p:spPr>
            <a:xfrm>
              <a:off x="5143504" y="5357826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5286380" y="5286388"/>
              <a:ext cx="50006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A</a:t>
              </a:r>
              <a:endParaRPr lang="cs-CZ" sz="5400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500034" y="357166"/>
            <a:ext cx="5857916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Měření elektrického proudu.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Prstenec 2"/>
          <p:cNvSpPr/>
          <p:nvPr/>
        </p:nvSpPr>
        <p:spPr>
          <a:xfrm>
            <a:off x="3449824" y="5126696"/>
            <a:ext cx="72926" cy="73539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3012268" y="4832540"/>
            <a:ext cx="499802" cy="3569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5000628" y="5214950"/>
            <a:ext cx="150019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>
            <a:off x="2428860" y="5200242"/>
            <a:ext cx="510449" cy="163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>
            <a:off x="3522750" y="5200246"/>
            <a:ext cx="1120688" cy="1470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3571868" y="3214686"/>
            <a:ext cx="933446" cy="941294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8" idx="7"/>
            <a:endCxn id="8" idx="3"/>
          </p:cNvCxnSpPr>
          <p:nvPr/>
        </p:nvCxnSpPr>
        <p:spPr>
          <a:xfrm rot="16200000" flipH="1" flipV="1">
            <a:off x="3705793" y="3355310"/>
            <a:ext cx="665596" cy="66004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8" idx="1"/>
            <a:endCxn id="8" idx="5"/>
          </p:cNvCxnSpPr>
          <p:nvPr/>
        </p:nvCxnSpPr>
        <p:spPr>
          <a:xfrm rot="16200000" flipH="1">
            <a:off x="3705793" y="3355310"/>
            <a:ext cx="665596" cy="66004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500562" y="3714752"/>
            <a:ext cx="50006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428860" y="3714752"/>
            <a:ext cx="1166815" cy="163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1695097" y="4463223"/>
            <a:ext cx="1469148" cy="162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5767063" y="4448515"/>
            <a:ext cx="1469148" cy="162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4572794" y="5213362"/>
            <a:ext cx="428628" cy="1588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4429918" y="5214156"/>
            <a:ext cx="856462" cy="79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357686" y="5214950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4715670" y="5213362"/>
            <a:ext cx="428628" cy="1588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4572794" y="5214156"/>
            <a:ext cx="856462" cy="79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4429918" y="5213362"/>
            <a:ext cx="428628" cy="1588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4287042" y="5214156"/>
            <a:ext cx="856462" cy="79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000628" y="5214950"/>
            <a:ext cx="285752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5857884" y="3714752"/>
            <a:ext cx="64294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5000628" y="3714752"/>
            <a:ext cx="92869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71472" y="1071546"/>
            <a:ext cx="8215370" cy="1200329"/>
          </a:xfrm>
          <a:prstGeom prst="rect">
            <a:avLst/>
          </a:prstGeom>
          <a:solidFill>
            <a:srgbClr val="A3259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Pro měření elektrického proudu obvod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v libovolném místě přerušíme a uzavřeme ho přes ampérmetr.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41 0.00046 L -0.15087 0.126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" y="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8358246" cy="830997"/>
          </a:xfrm>
          <a:prstGeom prst="rect">
            <a:avLst/>
          </a:prstGeom>
          <a:solidFill>
            <a:srgbClr val="A3259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Elektrické  napětí značíme  </a:t>
            </a:r>
            <a:r>
              <a:rPr lang="cs-CZ" sz="2400" b="1" i="1" dirty="0" smtClean="0">
                <a:solidFill>
                  <a:schemeClr val="bg1"/>
                </a:solidFill>
              </a:rPr>
              <a:t>U</a:t>
            </a:r>
            <a:r>
              <a:rPr lang="cs-CZ" sz="2400" b="1" dirty="0" smtClean="0">
                <a:solidFill>
                  <a:schemeClr val="bg1"/>
                </a:solidFill>
              </a:rPr>
              <a:t>, jednotkou je volt. Volt má značku </a:t>
            </a:r>
            <a:r>
              <a:rPr lang="cs-CZ" sz="2400" b="1" i="1" dirty="0" smtClean="0">
                <a:solidFill>
                  <a:schemeClr val="bg1"/>
                </a:solidFill>
              </a:rPr>
              <a:t>V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3214686"/>
            <a:ext cx="8501122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194C"/>
                </a:solidFill>
              </a:rPr>
              <a:t>Elektrické napětí měříme voltmetrem.</a:t>
            </a:r>
            <a:endParaRPr lang="cs-CZ" sz="2400" b="1" dirty="0">
              <a:solidFill>
                <a:srgbClr val="00194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4643446"/>
            <a:ext cx="8429684" cy="461665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Jeho schematická značka je:</a:t>
            </a:r>
            <a:endParaRPr lang="cs-CZ" sz="2400" b="1" dirty="0"/>
          </a:p>
        </p:txBody>
      </p:sp>
      <p:grpSp>
        <p:nvGrpSpPr>
          <p:cNvPr id="5" name="Skupina 122"/>
          <p:cNvGrpSpPr/>
          <p:nvPr/>
        </p:nvGrpSpPr>
        <p:grpSpPr>
          <a:xfrm>
            <a:off x="5572132" y="4429132"/>
            <a:ext cx="914400" cy="985838"/>
            <a:chOff x="5143504" y="5286388"/>
            <a:chExt cx="914400" cy="985838"/>
          </a:xfrm>
        </p:grpSpPr>
        <p:sp>
          <p:nvSpPr>
            <p:cNvPr id="6" name="Elipsa 5"/>
            <p:cNvSpPr/>
            <p:nvPr/>
          </p:nvSpPr>
          <p:spPr>
            <a:xfrm>
              <a:off x="5143504" y="5357826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86380" y="5286388"/>
              <a:ext cx="50006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V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ovéPole 52"/>
          <p:cNvSpPr txBox="1"/>
          <p:nvPr/>
        </p:nvSpPr>
        <p:spPr>
          <a:xfrm>
            <a:off x="571472" y="428604"/>
            <a:ext cx="5857916" cy="461665"/>
          </a:xfrm>
          <a:prstGeom prst="rect">
            <a:avLst/>
          </a:prstGeom>
          <a:gradFill flip="none" rotWithShape="1">
            <a:gsLst>
              <a:gs pos="0">
                <a:srgbClr val="35EBC0">
                  <a:shade val="30000"/>
                  <a:satMod val="115000"/>
                </a:srgbClr>
              </a:gs>
              <a:gs pos="50000">
                <a:srgbClr val="35EBC0">
                  <a:shade val="67500"/>
                  <a:satMod val="115000"/>
                </a:srgbClr>
              </a:gs>
              <a:gs pos="100000">
                <a:srgbClr val="35EBC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Měření elektrického napětí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57224" y="5072074"/>
            <a:ext cx="6572296" cy="1200329"/>
          </a:xfrm>
          <a:prstGeom prst="rect">
            <a:avLst/>
          </a:prstGeom>
          <a:gradFill flip="none" rotWithShape="1">
            <a:gsLst>
              <a:gs pos="0">
                <a:srgbClr val="A32591">
                  <a:shade val="30000"/>
                  <a:satMod val="115000"/>
                </a:srgbClr>
              </a:gs>
              <a:gs pos="50000">
                <a:srgbClr val="A32591">
                  <a:shade val="67500"/>
                  <a:satMod val="115000"/>
                </a:srgbClr>
              </a:gs>
              <a:gs pos="100000">
                <a:srgbClr val="A32591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Elektrické napětí měříme voltmetrem.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Voltmetr zapojujeme </a:t>
            </a:r>
            <a:r>
              <a:rPr lang="cs-CZ" sz="2400" b="1" dirty="0" smtClean="0">
                <a:solidFill>
                  <a:schemeClr val="bg1"/>
                </a:solidFill>
              </a:rPr>
              <a:t>vedle </a:t>
            </a:r>
            <a:r>
              <a:rPr lang="cs-CZ" sz="2400" dirty="0" smtClean="0">
                <a:solidFill>
                  <a:schemeClr val="bg1"/>
                </a:solidFill>
              </a:rPr>
              <a:t>spotřebiče nebo </a:t>
            </a:r>
            <a:r>
              <a:rPr lang="cs-CZ" sz="2400" b="1" dirty="0" smtClean="0">
                <a:solidFill>
                  <a:schemeClr val="bg1"/>
                </a:solidFill>
              </a:rPr>
              <a:t>vedle</a:t>
            </a:r>
            <a:r>
              <a:rPr lang="cs-CZ" sz="2400" dirty="0" smtClean="0">
                <a:solidFill>
                  <a:schemeClr val="bg1"/>
                </a:solidFill>
              </a:rPr>
              <a:t> zdroje (vedle sebe).</a:t>
            </a:r>
            <a:endParaRPr lang="cs-CZ" sz="2400" dirty="0">
              <a:solidFill>
                <a:schemeClr val="bg1"/>
              </a:solidFill>
            </a:endParaRPr>
          </a:p>
        </p:txBody>
      </p:sp>
      <p:grpSp>
        <p:nvGrpSpPr>
          <p:cNvPr id="37" name="Skupina 36"/>
          <p:cNvGrpSpPr/>
          <p:nvPr/>
        </p:nvGrpSpPr>
        <p:grpSpPr>
          <a:xfrm>
            <a:off x="2428860" y="928670"/>
            <a:ext cx="4073587" cy="3642544"/>
            <a:chOff x="2428860" y="928670"/>
            <a:chExt cx="4073587" cy="3642544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71868" y="207167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43182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4429124" y="1428736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Skupina 115"/>
            <p:cNvGrpSpPr/>
            <p:nvPr/>
          </p:nvGrpSpPr>
          <p:grpSpPr>
            <a:xfrm>
              <a:off x="3571868" y="928670"/>
              <a:ext cx="914400" cy="985838"/>
              <a:chOff x="3214678" y="5214950"/>
              <a:chExt cx="914400" cy="985838"/>
            </a:xfrm>
          </p:grpSpPr>
          <p:sp>
            <p:nvSpPr>
              <p:cNvPr id="33" name="Elipsa 32"/>
              <p:cNvSpPr/>
              <p:nvPr/>
            </p:nvSpPr>
            <p:spPr>
              <a:xfrm>
                <a:off x="3214678" y="5286388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3428992" y="5214950"/>
                <a:ext cx="64294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v</a:t>
                </a:r>
                <a:endParaRPr lang="cs-CZ" sz="5400" dirty="0"/>
              </a:p>
            </p:txBody>
          </p:sp>
        </p:grpSp>
        <p:sp>
          <p:nvSpPr>
            <p:cNvPr id="41" name="Prstenec 40"/>
            <p:cNvSpPr/>
            <p:nvPr/>
          </p:nvSpPr>
          <p:spPr>
            <a:xfrm>
              <a:off x="314324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>
              <a:off x="492919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>
              <a:off x="3143240" y="1428736"/>
              <a:ext cx="42862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 flipH="1" flipV="1">
              <a:off x="2536811" y="2035165"/>
              <a:ext cx="121285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>
              <a:stCxn id="42" idx="3"/>
            </p:cNvCxnSpPr>
            <p:nvPr/>
          </p:nvCxnSpPr>
          <p:spPr>
            <a:xfrm rot="5400000" flipH="1">
              <a:off x="4332429" y="2025497"/>
              <a:ext cx="1203984" cy="10462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ovéPole 52"/>
          <p:cNvSpPr txBox="1"/>
          <p:nvPr/>
        </p:nvSpPr>
        <p:spPr>
          <a:xfrm>
            <a:off x="571472" y="428604"/>
            <a:ext cx="7143800" cy="461665"/>
          </a:xfrm>
          <a:prstGeom prst="rect">
            <a:avLst/>
          </a:prstGeom>
          <a:gradFill flip="none" rotWithShape="1">
            <a:gsLst>
              <a:gs pos="0">
                <a:srgbClr val="35EBC0">
                  <a:shade val="30000"/>
                  <a:satMod val="115000"/>
                </a:srgbClr>
              </a:gs>
              <a:gs pos="50000">
                <a:srgbClr val="35EBC0">
                  <a:shade val="67500"/>
                  <a:satMod val="115000"/>
                </a:srgbClr>
              </a:gs>
              <a:gs pos="100000">
                <a:srgbClr val="35EBC0">
                  <a:shade val="100000"/>
                  <a:satMod val="115000"/>
                </a:srgb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Měření elektrického napětí na zdroji.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57224" y="5500702"/>
            <a:ext cx="6572296" cy="461665"/>
          </a:xfrm>
          <a:prstGeom prst="rect">
            <a:avLst/>
          </a:prstGeom>
          <a:gradFill flip="none" rotWithShape="1">
            <a:gsLst>
              <a:gs pos="0">
                <a:srgbClr val="A32591">
                  <a:shade val="30000"/>
                  <a:satMod val="115000"/>
                </a:srgbClr>
              </a:gs>
              <a:gs pos="50000">
                <a:srgbClr val="A32591">
                  <a:shade val="67500"/>
                  <a:satMod val="115000"/>
                </a:srgbClr>
              </a:gs>
              <a:gs pos="100000">
                <a:srgbClr val="A32591">
                  <a:shade val="100000"/>
                  <a:satMod val="115000"/>
                </a:srgb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Voltmetr zapojíme </a:t>
            </a:r>
            <a:r>
              <a:rPr lang="cs-CZ" sz="2400" b="1" dirty="0" smtClean="0"/>
              <a:t>vedle</a:t>
            </a:r>
            <a:r>
              <a:rPr lang="cs-CZ" sz="2400" dirty="0" smtClean="0"/>
              <a:t> zdroje.</a:t>
            </a:r>
            <a:endParaRPr lang="cs-CZ" sz="2400" dirty="0"/>
          </a:p>
        </p:txBody>
      </p:sp>
      <p:sp>
        <p:nvSpPr>
          <p:cNvPr id="3" name="Prstenec 2"/>
          <p:cNvSpPr/>
          <p:nvPr/>
        </p:nvSpPr>
        <p:spPr>
          <a:xfrm>
            <a:off x="3234203" y="3452178"/>
            <a:ext cx="47319" cy="47594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950289" y="3261800"/>
            <a:ext cx="324304" cy="2310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240465" y="3509296"/>
            <a:ext cx="973425" cy="10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>
            <a:off x="2571736" y="3499777"/>
            <a:ext cx="331212" cy="105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>
            <a:off x="3281522" y="3499779"/>
            <a:ext cx="727175" cy="951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3313393" y="2168491"/>
            <a:ext cx="605680" cy="60920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8" idx="7"/>
            <a:endCxn id="8" idx="3"/>
          </p:cNvCxnSpPr>
          <p:nvPr/>
        </p:nvCxnSpPr>
        <p:spPr>
          <a:xfrm rot="16200000" flipH="1" flipV="1">
            <a:off x="3400846" y="2258953"/>
            <a:ext cx="430774" cy="4282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8" idx="1"/>
            <a:endCxn id="8" idx="5"/>
          </p:cNvCxnSpPr>
          <p:nvPr/>
        </p:nvCxnSpPr>
        <p:spPr>
          <a:xfrm rot="16200000" flipH="1">
            <a:off x="3400846" y="2258953"/>
            <a:ext cx="430774" cy="4282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915990" y="2538368"/>
            <a:ext cx="1297900" cy="10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571736" y="2538368"/>
            <a:ext cx="757105" cy="105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2096846" y="3022777"/>
            <a:ext cx="950832" cy="1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4739000" y="3013258"/>
            <a:ext cx="950832" cy="1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3963215" y="3508267"/>
            <a:ext cx="277408" cy="1030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3870864" y="3508781"/>
            <a:ext cx="554302" cy="515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823283" y="3509296"/>
            <a:ext cx="185414" cy="102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4055922" y="3508267"/>
            <a:ext cx="277408" cy="1030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963571" y="3508781"/>
            <a:ext cx="554302" cy="515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3870508" y="3508267"/>
            <a:ext cx="277408" cy="1030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778157" y="3508781"/>
            <a:ext cx="554302" cy="515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240465" y="3509296"/>
            <a:ext cx="185414" cy="102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46"/>
          <p:cNvGrpSpPr/>
          <p:nvPr/>
        </p:nvGrpSpPr>
        <p:grpSpPr>
          <a:xfrm flipV="1">
            <a:off x="6000760" y="2136516"/>
            <a:ext cx="1189362" cy="1149608"/>
            <a:chOff x="6000760" y="1071546"/>
            <a:chExt cx="1189362" cy="1064970"/>
          </a:xfrm>
        </p:grpSpPr>
        <p:sp>
          <p:nvSpPr>
            <p:cNvPr id="41" name="Prstenec 40"/>
            <p:cNvSpPr/>
            <p:nvPr/>
          </p:nvSpPr>
          <p:spPr>
            <a:xfrm>
              <a:off x="6000760" y="2071678"/>
              <a:ext cx="46354" cy="462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>
              <a:off x="7143768" y="2071678"/>
              <a:ext cx="46354" cy="462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15" name="Skupina 36"/>
            <p:cNvGrpSpPr/>
            <p:nvPr/>
          </p:nvGrpSpPr>
          <p:grpSpPr>
            <a:xfrm>
              <a:off x="6000760" y="1071546"/>
              <a:ext cx="1181731" cy="591799"/>
              <a:chOff x="3035272" y="1428736"/>
              <a:chExt cx="1181731" cy="591799"/>
            </a:xfrm>
          </p:grpSpPr>
          <p:cxnSp>
            <p:nvCxnSpPr>
              <p:cNvPr id="49" name="Přímá spojovací čára 48"/>
              <p:cNvCxnSpPr/>
              <p:nvPr/>
            </p:nvCxnSpPr>
            <p:spPr>
              <a:xfrm>
                <a:off x="3892528" y="1714488"/>
                <a:ext cx="324475" cy="102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Elipsa 32"/>
              <p:cNvSpPr/>
              <p:nvPr/>
            </p:nvSpPr>
            <p:spPr>
              <a:xfrm>
                <a:off x="3286116" y="1428736"/>
                <a:ext cx="593322" cy="591799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 rot="10800000">
                <a:off x="3357554" y="1428736"/>
                <a:ext cx="42862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v</a:t>
                </a:r>
                <a:endParaRPr lang="cs-CZ" sz="3200" dirty="0"/>
              </a:p>
            </p:txBody>
          </p:sp>
          <p:cxnSp>
            <p:nvCxnSpPr>
              <p:cNvPr id="43" name="Přímá spojovací čára 42"/>
              <p:cNvCxnSpPr/>
              <p:nvPr/>
            </p:nvCxnSpPr>
            <p:spPr>
              <a:xfrm>
                <a:off x="3035272" y="1714488"/>
                <a:ext cx="278121" cy="102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4" name="Přímá spojovací čára 43"/>
            <p:cNvCxnSpPr/>
            <p:nvPr/>
          </p:nvCxnSpPr>
          <p:spPr>
            <a:xfrm rot="5400000" flipH="1" flipV="1">
              <a:off x="5644085" y="1713973"/>
              <a:ext cx="714380" cy="103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rot="16200000" flipV="1">
              <a:off x="6757553" y="1743513"/>
              <a:ext cx="779218" cy="6788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7037E-7 L -0.27639 0.199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ovéPole 52"/>
          <p:cNvSpPr txBox="1"/>
          <p:nvPr/>
        </p:nvSpPr>
        <p:spPr>
          <a:xfrm>
            <a:off x="571472" y="428604"/>
            <a:ext cx="8072494" cy="461665"/>
          </a:xfrm>
          <a:prstGeom prst="rect">
            <a:avLst/>
          </a:prstGeom>
          <a:solidFill>
            <a:srgbClr val="A3259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Měření elektrického napětí na spotřebiči.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57224" y="5072074"/>
            <a:ext cx="7500990" cy="830997"/>
          </a:xfrm>
          <a:prstGeom prst="rect">
            <a:avLst/>
          </a:prstGeom>
          <a:gradFill flip="none" rotWithShape="1">
            <a:gsLst>
              <a:gs pos="0">
                <a:srgbClr val="16D8AA">
                  <a:shade val="30000"/>
                  <a:satMod val="115000"/>
                </a:srgbClr>
              </a:gs>
              <a:gs pos="50000">
                <a:srgbClr val="16D8AA">
                  <a:shade val="67500"/>
                  <a:satMod val="115000"/>
                </a:srgbClr>
              </a:gs>
              <a:gs pos="100000">
                <a:srgbClr val="16D8AA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Elektrický obvod nepřerušujeme. </a:t>
            </a:r>
          </a:p>
          <a:p>
            <a:r>
              <a:rPr lang="cs-CZ" sz="2400" dirty="0" smtClean="0"/>
              <a:t>Voltmetr zapojujeme </a:t>
            </a:r>
            <a:r>
              <a:rPr lang="cs-CZ" sz="2400" b="1" dirty="0" smtClean="0"/>
              <a:t>vedle</a:t>
            </a:r>
            <a:r>
              <a:rPr lang="cs-CZ" sz="2400" dirty="0" smtClean="0"/>
              <a:t> spotřebiče.</a:t>
            </a:r>
            <a:endParaRPr lang="cs-CZ" sz="2400" dirty="0"/>
          </a:p>
        </p:txBody>
      </p:sp>
      <p:sp>
        <p:nvSpPr>
          <p:cNvPr id="3" name="Prstenec 2"/>
          <p:cNvSpPr/>
          <p:nvPr/>
        </p:nvSpPr>
        <p:spPr>
          <a:xfrm>
            <a:off x="3234203" y="3452178"/>
            <a:ext cx="47319" cy="47594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950289" y="3261800"/>
            <a:ext cx="324304" cy="23100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240465" y="3509296"/>
            <a:ext cx="973425" cy="10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>
            <a:off x="2571736" y="3499777"/>
            <a:ext cx="331212" cy="105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>
            <a:off x="3281522" y="3499779"/>
            <a:ext cx="727175" cy="951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3313393" y="2168491"/>
            <a:ext cx="605680" cy="609205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8" idx="7"/>
            <a:endCxn id="8" idx="3"/>
          </p:cNvCxnSpPr>
          <p:nvPr/>
        </p:nvCxnSpPr>
        <p:spPr>
          <a:xfrm rot="16200000" flipH="1" flipV="1">
            <a:off x="3400846" y="2258953"/>
            <a:ext cx="430774" cy="4282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8" idx="1"/>
            <a:endCxn id="8" idx="5"/>
          </p:cNvCxnSpPr>
          <p:nvPr/>
        </p:nvCxnSpPr>
        <p:spPr>
          <a:xfrm rot="16200000" flipH="1">
            <a:off x="3400846" y="2258953"/>
            <a:ext cx="430774" cy="42828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915990" y="2538368"/>
            <a:ext cx="1297900" cy="10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571736" y="2538368"/>
            <a:ext cx="757105" cy="105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2096846" y="3022777"/>
            <a:ext cx="950832" cy="1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4739000" y="3013258"/>
            <a:ext cx="950832" cy="10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3963215" y="3508267"/>
            <a:ext cx="277408" cy="1030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3870864" y="3508781"/>
            <a:ext cx="554302" cy="515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823283" y="3509296"/>
            <a:ext cx="185414" cy="102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4055922" y="3508267"/>
            <a:ext cx="277408" cy="1030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963571" y="3508781"/>
            <a:ext cx="554302" cy="515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3870508" y="3508267"/>
            <a:ext cx="277408" cy="1030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778157" y="3508781"/>
            <a:ext cx="554302" cy="515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240465" y="3509296"/>
            <a:ext cx="185414" cy="102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7" name="Skupina 46"/>
          <p:cNvGrpSpPr/>
          <p:nvPr/>
        </p:nvGrpSpPr>
        <p:grpSpPr>
          <a:xfrm>
            <a:off x="6000760" y="1071546"/>
            <a:ext cx="1189362" cy="1064970"/>
            <a:chOff x="6000760" y="1071546"/>
            <a:chExt cx="1189362" cy="1064970"/>
          </a:xfrm>
        </p:grpSpPr>
        <p:sp>
          <p:nvSpPr>
            <p:cNvPr id="41" name="Prstenec 40"/>
            <p:cNvSpPr/>
            <p:nvPr/>
          </p:nvSpPr>
          <p:spPr>
            <a:xfrm>
              <a:off x="6000760" y="2071678"/>
              <a:ext cx="46354" cy="462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>
              <a:off x="7143768" y="2071678"/>
              <a:ext cx="46354" cy="462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37" name="Skupina 36"/>
            <p:cNvGrpSpPr/>
            <p:nvPr/>
          </p:nvGrpSpPr>
          <p:grpSpPr>
            <a:xfrm>
              <a:off x="6000760" y="1071546"/>
              <a:ext cx="1181731" cy="591799"/>
              <a:chOff x="3035272" y="1428736"/>
              <a:chExt cx="1181731" cy="591799"/>
            </a:xfrm>
          </p:grpSpPr>
          <p:cxnSp>
            <p:nvCxnSpPr>
              <p:cNvPr id="49" name="Přímá spojovací čára 48"/>
              <p:cNvCxnSpPr/>
              <p:nvPr/>
            </p:nvCxnSpPr>
            <p:spPr>
              <a:xfrm>
                <a:off x="3892528" y="1714488"/>
                <a:ext cx="324475" cy="102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Elipsa 32"/>
              <p:cNvSpPr/>
              <p:nvPr/>
            </p:nvSpPr>
            <p:spPr>
              <a:xfrm>
                <a:off x="3286116" y="1428736"/>
                <a:ext cx="593322" cy="591799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3357554" y="1428736"/>
                <a:ext cx="42862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v</a:t>
                </a:r>
                <a:endParaRPr lang="cs-CZ" sz="3200" dirty="0"/>
              </a:p>
            </p:txBody>
          </p:sp>
          <p:cxnSp>
            <p:nvCxnSpPr>
              <p:cNvPr id="43" name="Přímá spojovací čára 42"/>
              <p:cNvCxnSpPr/>
              <p:nvPr/>
            </p:nvCxnSpPr>
            <p:spPr>
              <a:xfrm>
                <a:off x="3035272" y="1714488"/>
                <a:ext cx="278121" cy="102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4" name="Přímá spojovací čára 43"/>
            <p:cNvCxnSpPr/>
            <p:nvPr/>
          </p:nvCxnSpPr>
          <p:spPr>
            <a:xfrm rot="5400000" flipH="1" flipV="1">
              <a:off x="5644085" y="1713973"/>
              <a:ext cx="714380" cy="103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rot="16200000" flipV="1">
              <a:off x="6757553" y="1743513"/>
              <a:ext cx="779218" cy="6788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9 0.01412 L -0.32361 0.0666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" y="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14546" y="2714620"/>
            <a:ext cx="4143372" cy="264323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85786" y="714356"/>
            <a:ext cx="7500990" cy="646331"/>
          </a:xfrm>
          <a:prstGeom prst="rect">
            <a:avLst/>
          </a:prstGeom>
          <a:solidFill>
            <a:srgbClr val="A32591"/>
          </a:solidFill>
          <a:ln w="3810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 měření napětí a proudu se často používají univerzální měřící přístroje ručičkové nebo digitální.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1071546"/>
            <a:ext cx="2901836" cy="3143248"/>
          </a:xfrm>
          <a:prstGeom prst="rect">
            <a:avLst/>
          </a:prstGeom>
        </p:spPr>
      </p:pic>
      <p:pic>
        <p:nvPicPr>
          <p:cNvPr id="3" name="Obrázek 2" descr="2012 02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00826" y="1000108"/>
            <a:ext cx="2209789" cy="315368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8596" y="571480"/>
            <a:ext cx="8286808" cy="707886"/>
          </a:xfrm>
          <a:prstGeom prst="rect">
            <a:avLst/>
          </a:prstGeom>
          <a:solidFill>
            <a:srgbClr val="A32591"/>
          </a:solidFill>
          <a:ln w="3810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Univerzální měřící přístroje můžeme použít k měření více veličin.</a:t>
            </a:r>
            <a:endParaRPr lang="cs-CZ" sz="2000" b="1" dirty="0">
              <a:solidFill>
                <a:schemeClr val="bg1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rot="10800000" flipV="1">
            <a:off x="2571736" y="2214554"/>
            <a:ext cx="1500198" cy="1071570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857884" y="2285992"/>
            <a:ext cx="2286016" cy="214314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428992" y="1928802"/>
            <a:ext cx="3214710" cy="707886"/>
          </a:xfrm>
          <a:prstGeom prst="rect">
            <a:avLst/>
          </a:prstGeom>
          <a:solidFill>
            <a:srgbClr val="A32591"/>
          </a:solidFill>
          <a:ln w="3810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Například pro měření napětí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 rot="10800000">
            <a:off x="2857488" y="3643314"/>
            <a:ext cx="1500198" cy="7143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5929322" y="3195638"/>
            <a:ext cx="1409712" cy="376238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500430" y="3786190"/>
            <a:ext cx="3214710" cy="707886"/>
          </a:xfrm>
          <a:prstGeom prst="rect">
            <a:avLst/>
          </a:prstGeom>
          <a:solidFill>
            <a:srgbClr val="A32591"/>
          </a:solidFill>
          <a:ln w="3810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Nebo pro měření proudu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571480"/>
            <a:ext cx="8501122" cy="830997"/>
          </a:xfrm>
          <a:prstGeom prst="rect">
            <a:avLst/>
          </a:prstGeom>
          <a:solidFill>
            <a:srgbClr val="A32591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 tomto obrázku </a:t>
            </a:r>
            <a:r>
              <a:rPr lang="cs-CZ" sz="2400" b="1" dirty="0" smtClean="0">
                <a:solidFill>
                  <a:schemeClr val="bg1"/>
                </a:solidFill>
              </a:rPr>
              <a:t>je univerzální měřící přístroj zapojen pro měření proudu.</a:t>
            </a:r>
            <a:endParaRPr lang="cs-CZ" sz="2400" dirty="0"/>
          </a:p>
        </p:txBody>
      </p:sp>
      <p:pic>
        <p:nvPicPr>
          <p:cNvPr id="37" name="Obrázek 36" descr="2012 0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28794" y="1714488"/>
            <a:ext cx="5635223" cy="4500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2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428736"/>
            <a:ext cx="3401662" cy="3429024"/>
          </a:xfrm>
          <a:prstGeom prst="rect">
            <a:avLst/>
          </a:prstGeom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214414" y="500042"/>
            <a:ext cx="6786610" cy="461665"/>
          </a:xfrm>
          <a:prstGeom prst="rect">
            <a:avLst/>
          </a:prstGeom>
          <a:solidFill>
            <a:srgbClr val="A32591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Měření napětí na žárovce.</a:t>
            </a:r>
            <a:endParaRPr lang="cs-CZ" sz="2400" dirty="0"/>
          </a:p>
        </p:txBody>
      </p:sp>
      <p:pic>
        <p:nvPicPr>
          <p:cNvPr id="4" name="Obrázek 3" descr="2012 005.jpg"/>
          <p:cNvPicPr>
            <a:picLocks noChangeAspect="1"/>
          </p:cNvPicPr>
          <p:nvPr/>
        </p:nvPicPr>
        <p:blipFill>
          <a:blip r:embed="rId3" cstate="print"/>
          <a:srcRect l="8654" t="3846" r="13461" b="3846"/>
          <a:stretch>
            <a:fillRect/>
          </a:stretch>
        </p:blipFill>
        <p:spPr>
          <a:xfrm>
            <a:off x="4857752" y="2428868"/>
            <a:ext cx="3696916" cy="3286148"/>
          </a:xfrm>
          <a:prstGeom prst="rect">
            <a:avLst/>
          </a:prstGeom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28596" y="5857892"/>
            <a:ext cx="8072494" cy="369332"/>
          </a:xfrm>
          <a:prstGeom prst="rect">
            <a:avLst/>
          </a:prstGeom>
          <a:solidFill>
            <a:srgbClr val="A3259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Na žárovce naměříme jiné napětí než na zdroji.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Skupina 50"/>
          <p:cNvGrpSpPr/>
          <p:nvPr/>
        </p:nvGrpSpPr>
        <p:grpSpPr>
          <a:xfrm>
            <a:off x="1762111" y="3372270"/>
            <a:ext cx="4240270" cy="1985556"/>
            <a:chOff x="1762111" y="3372270"/>
            <a:chExt cx="4240270" cy="1985556"/>
          </a:xfrm>
        </p:grpSpPr>
        <p:sp>
          <p:nvSpPr>
            <p:cNvPr id="17" name="Prstenec 16"/>
            <p:cNvSpPr/>
            <p:nvPr/>
          </p:nvSpPr>
          <p:spPr>
            <a:xfrm>
              <a:off x="2783075" y="4769506"/>
              <a:ext cx="72926" cy="73539"/>
            </a:xfrm>
            <a:prstGeom prst="donut">
              <a:avLst>
                <a:gd name="adj" fmla="val 554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>
              <a:off x="2345519" y="4475350"/>
              <a:ext cx="499802" cy="35692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ovací čára 3"/>
            <p:cNvCxnSpPr/>
            <p:nvPr/>
          </p:nvCxnSpPr>
          <p:spPr>
            <a:xfrm>
              <a:off x="4241593" y="4843052"/>
              <a:ext cx="1759167" cy="14708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1762111" y="4843052"/>
              <a:ext cx="510449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3690860" y="4805472"/>
              <a:ext cx="1103087" cy="162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3948864" y="4842238"/>
              <a:ext cx="440417" cy="81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2856000" y="4843052"/>
              <a:ext cx="1312667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1028348" y="4106033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5266997" y="4162763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642910" y="357166"/>
            <a:ext cx="5500726" cy="83099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Doplň schéma pro měření elektrického proudu.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Výbuch 1 19"/>
          <p:cNvSpPr/>
          <p:nvPr/>
        </p:nvSpPr>
        <p:spPr>
          <a:xfrm>
            <a:off x="5364088" y="1556792"/>
            <a:ext cx="3555370" cy="1657894"/>
          </a:xfrm>
          <a:prstGeom prst="irregularSeal1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Měření proudu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úkol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1785918" y="2714620"/>
            <a:ext cx="4216463" cy="2570974"/>
            <a:chOff x="2428860" y="2071678"/>
            <a:chExt cx="4073587" cy="2499536"/>
          </a:xfrm>
        </p:grpSpPr>
        <p:sp>
          <p:nvSpPr>
            <p:cNvPr id="23" name="Prstenec 2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Elipsa 27"/>
            <p:cNvSpPr/>
            <p:nvPr/>
          </p:nvSpPr>
          <p:spPr>
            <a:xfrm>
              <a:off x="3595675" y="2143116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ovací čára 28"/>
            <p:cNvCxnSpPr>
              <a:stCxn id="28" idx="7"/>
              <a:endCxn id="28" idx="3"/>
            </p:cNvCxnSpPr>
            <p:nvPr/>
          </p:nvCxnSpPr>
          <p:spPr>
            <a:xfrm rot="16200000" flipH="1" flipV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>
              <a:stCxn id="28" idx="1"/>
              <a:endCxn id="28" idx="5"/>
            </p:cNvCxnSpPr>
            <p:nvPr/>
          </p:nvCxnSpPr>
          <p:spPr>
            <a:xfrm rot="16200000" flipH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>
              <a:off x="4500562" y="2643182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>
              <a:off x="2428860" y="2657890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ovací čára 3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48" name="Přímá spojovací čára 47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6" name="Přímá spojovací čára 35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7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46" name="Přímá spojovací čára 45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ovací čára 46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44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ovací čára 44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9" name="Přímá spojovací čára 38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0" name="Skupina 126"/>
            <p:cNvGrpSpPr/>
            <p:nvPr/>
          </p:nvGrpSpPr>
          <p:grpSpPr>
            <a:xfrm>
              <a:off x="5000628" y="2071678"/>
              <a:ext cx="914400" cy="985838"/>
              <a:chOff x="5143504" y="5286388"/>
              <a:chExt cx="914400" cy="985838"/>
            </a:xfrm>
          </p:grpSpPr>
          <p:sp>
            <p:nvSpPr>
              <p:cNvPr id="42" name="Elipsa 41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5286380" y="5286388"/>
                <a:ext cx="50006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41" name="Přímá spojovací čára 40"/>
            <p:cNvCxnSpPr/>
            <p:nvPr/>
          </p:nvCxnSpPr>
          <p:spPr>
            <a:xfrm>
              <a:off x="5929322" y="2643182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071538" y="3857628"/>
            <a:ext cx="3501256" cy="2428098"/>
            <a:chOff x="1071538" y="3857628"/>
            <a:chExt cx="3501256" cy="2428098"/>
          </a:xfrm>
        </p:grpSpPr>
        <p:sp>
          <p:nvSpPr>
            <p:cNvPr id="3" name="Prstenec 2"/>
            <p:cNvSpPr/>
            <p:nvPr/>
          </p:nvSpPr>
          <p:spPr>
            <a:xfrm>
              <a:off x="2092502" y="5769638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1654946" y="5475482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flipV="1">
              <a:off x="3643306" y="5844820"/>
              <a:ext cx="928677" cy="1307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1071538" y="5843184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165428" y="5843188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2238353" y="385762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2372279" y="3998252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2372279" y="3998252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3186390" y="4372402"/>
              <a:ext cx="1385593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071538" y="4372402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337775" y="510616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3837410" y="5106982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14"/>
            <p:cNvGrpSpPr/>
            <p:nvPr/>
          </p:nvGrpSpPr>
          <p:grpSpPr>
            <a:xfrm>
              <a:off x="3000364" y="5429264"/>
              <a:ext cx="928694" cy="856462"/>
              <a:chOff x="5643570" y="2786058"/>
              <a:chExt cx="928694" cy="856462"/>
            </a:xfrm>
          </p:grpSpPr>
          <p:grpSp>
            <p:nvGrpSpPr>
              <p:cNvPr id="16" name="Skupina 94"/>
              <p:cNvGrpSpPr/>
              <p:nvPr/>
            </p:nvGrpSpPr>
            <p:grpSpPr>
              <a:xfrm>
                <a:off x="6072198" y="2786058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25" name="Přímá spojovací čára 24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ovací čára 25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7" name="Přímá spojovací čára 16"/>
              <p:cNvCxnSpPr/>
              <p:nvPr/>
            </p:nvCxnSpPr>
            <p:spPr>
              <a:xfrm>
                <a:off x="5643570" y="3214686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8" name="Skupina 98"/>
              <p:cNvGrpSpPr/>
              <p:nvPr/>
            </p:nvGrpSpPr>
            <p:grpSpPr>
              <a:xfrm>
                <a:off x="6215074" y="2786058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23" name="Přímá spojovací čára 22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Přímá spojovací čára 23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" name="Skupina 101"/>
              <p:cNvGrpSpPr/>
              <p:nvPr/>
            </p:nvGrpSpPr>
            <p:grpSpPr>
              <a:xfrm>
                <a:off x="5929322" y="2786058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21" name="Přímá spojovací čára 20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ovací čára 21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0" name="Přímá spojovací čára 19"/>
              <p:cNvCxnSpPr/>
              <p:nvPr/>
            </p:nvCxnSpPr>
            <p:spPr>
              <a:xfrm>
                <a:off x="6286512" y="3214686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4" name="TextovéPole 43"/>
          <p:cNvSpPr txBox="1"/>
          <p:nvPr/>
        </p:nvSpPr>
        <p:spPr>
          <a:xfrm>
            <a:off x="357158" y="714356"/>
            <a:ext cx="5572164" cy="83099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Jak změříme  napětí na žárovce? Doplň schéma.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9" name="Výbuch 1 48"/>
          <p:cNvSpPr/>
          <p:nvPr/>
        </p:nvSpPr>
        <p:spPr>
          <a:xfrm>
            <a:off x="5214942" y="1500174"/>
            <a:ext cx="3555370" cy="1271590"/>
          </a:xfrm>
          <a:prstGeom prst="irregularSeal1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Měření napětí  úkol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1857358" y="2857496"/>
            <a:ext cx="1643072" cy="1571636"/>
            <a:chOff x="6000760" y="1020833"/>
            <a:chExt cx="1189362" cy="1115683"/>
          </a:xfrm>
        </p:grpSpPr>
        <p:sp>
          <p:nvSpPr>
            <p:cNvPr id="30" name="Prstenec 29"/>
            <p:cNvSpPr/>
            <p:nvPr/>
          </p:nvSpPr>
          <p:spPr>
            <a:xfrm>
              <a:off x="6000760" y="2071678"/>
              <a:ext cx="46354" cy="462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Prstenec 30"/>
            <p:cNvSpPr/>
            <p:nvPr/>
          </p:nvSpPr>
          <p:spPr>
            <a:xfrm>
              <a:off x="7143768" y="2071678"/>
              <a:ext cx="46354" cy="462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32" name="Skupina 36"/>
            <p:cNvGrpSpPr/>
            <p:nvPr/>
          </p:nvGrpSpPr>
          <p:grpSpPr>
            <a:xfrm>
              <a:off x="6000760" y="1020833"/>
              <a:ext cx="1153714" cy="642512"/>
              <a:chOff x="3035272" y="1378023"/>
              <a:chExt cx="1153714" cy="642512"/>
            </a:xfrm>
          </p:grpSpPr>
          <p:cxnSp>
            <p:nvCxnSpPr>
              <p:cNvPr id="35" name="Přímá spojovací čára 34"/>
              <p:cNvCxnSpPr/>
              <p:nvPr/>
            </p:nvCxnSpPr>
            <p:spPr>
              <a:xfrm>
                <a:off x="3914292" y="1733013"/>
                <a:ext cx="274694" cy="1127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Elipsa 35"/>
              <p:cNvSpPr/>
              <p:nvPr/>
            </p:nvSpPr>
            <p:spPr>
              <a:xfrm>
                <a:off x="3309966" y="1428736"/>
                <a:ext cx="593322" cy="591799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3397251" y="1378023"/>
                <a:ext cx="361980" cy="58991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800" dirty="0" smtClean="0"/>
                  <a:t>v</a:t>
                </a:r>
                <a:endParaRPr lang="cs-CZ" sz="4800" dirty="0"/>
              </a:p>
            </p:txBody>
          </p:sp>
          <p:cxnSp>
            <p:nvCxnSpPr>
              <p:cNvPr id="38" name="Přímá spojovací čára 37"/>
              <p:cNvCxnSpPr/>
              <p:nvPr/>
            </p:nvCxnSpPr>
            <p:spPr>
              <a:xfrm>
                <a:off x="3035272" y="1714488"/>
                <a:ext cx="278121" cy="102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33" name="Přímá spojovací čára 32"/>
            <p:cNvCxnSpPr/>
            <p:nvPr/>
          </p:nvCxnSpPr>
          <p:spPr>
            <a:xfrm rot="5400000" flipH="1" flipV="1">
              <a:off x="5644085" y="1713973"/>
              <a:ext cx="714380" cy="103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 rot="16200000" flipV="1">
              <a:off x="6757553" y="1743513"/>
              <a:ext cx="779218" cy="6788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ovéPole 59"/>
          <p:cNvSpPr txBox="1"/>
          <p:nvPr/>
        </p:nvSpPr>
        <p:spPr>
          <a:xfrm>
            <a:off x="467544" y="5072074"/>
            <a:ext cx="8208912" cy="156966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Elektrické napětí měříme__________.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Doplň značku do prázdného kroužku.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Tomuto zapojení říkáme vedle sebe nebo za sebou?(odpověď)_______________.</a:t>
            </a:r>
            <a:endParaRPr lang="cs-CZ" sz="2400" dirty="0">
              <a:solidFill>
                <a:schemeClr val="bg1"/>
              </a:solidFill>
            </a:endParaRPr>
          </a:p>
        </p:txBody>
      </p:sp>
      <p:grpSp>
        <p:nvGrpSpPr>
          <p:cNvPr id="2" name="Skupina 65"/>
          <p:cNvGrpSpPr/>
          <p:nvPr/>
        </p:nvGrpSpPr>
        <p:grpSpPr>
          <a:xfrm>
            <a:off x="2428860" y="928670"/>
            <a:ext cx="4073587" cy="3642544"/>
            <a:chOff x="2428860" y="928670"/>
            <a:chExt cx="4073587" cy="3642544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71868" y="207167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43182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4429124" y="1428736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Skupina 115"/>
            <p:cNvGrpSpPr/>
            <p:nvPr/>
          </p:nvGrpSpPr>
          <p:grpSpPr>
            <a:xfrm>
              <a:off x="3571868" y="928670"/>
              <a:ext cx="914400" cy="985838"/>
              <a:chOff x="3214678" y="5214950"/>
              <a:chExt cx="914400" cy="985838"/>
            </a:xfrm>
          </p:grpSpPr>
          <p:sp>
            <p:nvSpPr>
              <p:cNvPr id="33" name="Elipsa 32"/>
              <p:cNvSpPr/>
              <p:nvPr/>
            </p:nvSpPr>
            <p:spPr>
              <a:xfrm>
                <a:off x="3214678" y="5286388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3428992" y="5214950"/>
                <a:ext cx="642942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dirty="0"/>
              </a:p>
            </p:txBody>
          </p:sp>
        </p:grpSp>
        <p:sp>
          <p:nvSpPr>
            <p:cNvPr id="41" name="Prstenec 40"/>
            <p:cNvSpPr/>
            <p:nvPr/>
          </p:nvSpPr>
          <p:spPr>
            <a:xfrm>
              <a:off x="314324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>
              <a:off x="4929190" y="2571744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>
              <a:off x="3143240" y="1428736"/>
              <a:ext cx="42862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 flipH="1" flipV="1">
              <a:off x="2536811" y="2035165"/>
              <a:ext cx="121285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>
              <a:stCxn id="42" idx="3"/>
            </p:cNvCxnSpPr>
            <p:nvPr/>
          </p:nvCxnSpPr>
          <p:spPr>
            <a:xfrm rot="5400000" flipH="1">
              <a:off x="4332429" y="2025497"/>
              <a:ext cx="1203984" cy="10462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Výbuch 1 36"/>
          <p:cNvSpPr/>
          <p:nvPr/>
        </p:nvSpPr>
        <p:spPr>
          <a:xfrm>
            <a:off x="323528" y="0"/>
            <a:ext cx="6552728" cy="1052736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Elektrické napětí - úkoly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86182" y="121442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429124" y="5000636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voltmetrem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571868" y="6143644"/>
            <a:ext cx="1943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vedle sebe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ovéPole 59"/>
          <p:cNvSpPr txBox="1"/>
          <p:nvPr/>
        </p:nvSpPr>
        <p:spPr>
          <a:xfrm>
            <a:off x="928662" y="714356"/>
            <a:ext cx="7429552" cy="83099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Doplň podle zapojení značku správného měřícího přístroje.</a:t>
            </a:r>
            <a:endParaRPr lang="cs-CZ" sz="2400" dirty="0">
              <a:solidFill>
                <a:schemeClr val="bg1"/>
              </a:solidFill>
            </a:endParaRPr>
          </a:p>
        </p:txBody>
      </p:sp>
      <p:grpSp>
        <p:nvGrpSpPr>
          <p:cNvPr id="2" name="Skupina 74"/>
          <p:cNvGrpSpPr/>
          <p:nvPr/>
        </p:nvGrpSpPr>
        <p:grpSpPr>
          <a:xfrm>
            <a:off x="857224" y="1928802"/>
            <a:ext cx="4073587" cy="3643338"/>
            <a:chOff x="2428860" y="2143116"/>
            <a:chExt cx="4073587" cy="3643338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66"/>
            <p:cNvGrpSpPr/>
            <p:nvPr/>
          </p:nvGrpSpPr>
          <p:grpSpPr>
            <a:xfrm>
              <a:off x="3571868" y="2143116"/>
              <a:ext cx="933446" cy="941294"/>
              <a:chOff x="3571868" y="2071678"/>
              <a:chExt cx="933446" cy="941294"/>
            </a:xfrm>
          </p:grpSpPr>
          <p:sp>
            <p:nvSpPr>
              <p:cNvPr id="8" name="Elipsa 7"/>
              <p:cNvSpPr/>
              <p:nvPr/>
            </p:nvSpPr>
            <p:spPr>
              <a:xfrm>
                <a:off x="3571868" y="207167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ovací čára 8"/>
              <p:cNvCxnSpPr>
                <a:stCxn id="8" idx="7"/>
                <a:endCxn id="8" idx="3"/>
              </p:cNvCxnSpPr>
              <p:nvPr/>
            </p:nvCxnSpPr>
            <p:spPr>
              <a:xfrm rot="16200000" flipH="1" flipV="1">
                <a:off x="3705793" y="221230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16200000" flipH="1">
                <a:off x="3711969" y="2217329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43182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51539" y="3392473"/>
              <a:ext cx="1500197" cy="161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4572794" y="4141792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4429918" y="4142586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4715670" y="4141792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4572794" y="4142586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>
              <a:off x="4429918" y="4141792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4287042" y="4142586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 rot="10800000">
              <a:off x="4000496" y="5356238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Elipsa 32"/>
            <p:cNvSpPr/>
            <p:nvPr/>
          </p:nvSpPr>
          <p:spPr>
            <a:xfrm rot="10800000">
              <a:off x="4443418" y="4872054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Prstenec 40"/>
            <p:cNvSpPr/>
            <p:nvPr/>
          </p:nvSpPr>
          <p:spPr>
            <a:xfrm rot="10800000">
              <a:off x="5715008" y="4143380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 rot="10800000">
              <a:off x="3929058" y="4143380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 rot="10800000">
              <a:off x="5357818" y="5356238"/>
              <a:ext cx="42862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16200000" flipH="1" flipV="1">
              <a:off x="5180017" y="4749809"/>
              <a:ext cx="121285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rot="16200000" flipH="1">
              <a:off x="3393273" y="4750603"/>
              <a:ext cx="1203984" cy="10462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TextovéPole 73"/>
            <p:cNvSpPr txBox="1"/>
            <p:nvPr/>
          </p:nvSpPr>
          <p:spPr>
            <a:xfrm>
              <a:off x="4643438" y="5000636"/>
              <a:ext cx="5000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600" dirty="0"/>
            </a:p>
          </p:txBody>
        </p:sp>
      </p:grpSp>
      <p:sp>
        <p:nvSpPr>
          <p:cNvPr id="37" name="Výbuch 1 36"/>
          <p:cNvSpPr/>
          <p:nvPr/>
        </p:nvSpPr>
        <p:spPr>
          <a:xfrm>
            <a:off x="4143372" y="1500174"/>
            <a:ext cx="4429156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Měření napětí a proudu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00364" y="4714884"/>
            <a:ext cx="3571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V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5"/>
          <p:cNvGrpSpPr/>
          <p:nvPr/>
        </p:nvGrpSpPr>
        <p:grpSpPr>
          <a:xfrm>
            <a:off x="2357422" y="3429000"/>
            <a:ext cx="4557738" cy="2428098"/>
            <a:chOff x="2500298" y="2643182"/>
            <a:chExt cx="4557738" cy="2428098"/>
          </a:xfrm>
        </p:grpSpPr>
        <p:sp>
          <p:nvSpPr>
            <p:cNvPr id="3" name="Prstenec 2"/>
            <p:cNvSpPr/>
            <p:nvPr/>
          </p:nvSpPr>
          <p:spPr>
            <a:xfrm>
              <a:off x="3521262" y="4555192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83706" y="4261036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72066" y="4643446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500298" y="4628738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94188" y="4628742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667113" y="2643182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801039" y="2783806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801039" y="2783806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72000" y="3143248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500298" y="3157956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766535" y="3891719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6322232" y="4393412"/>
              <a:ext cx="500066" cy="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857752" y="4214818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429124" y="464344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5000628" y="4214818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714876" y="4214818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72066" y="464344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Skupina 126"/>
            <p:cNvGrpSpPr/>
            <p:nvPr/>
          </p:nvGrpSpPr>
          <p:grpSpPr>
            <a:xfrm>
              <a:off x="6143636" y="3214686"/>
              <a:ext cx="914400" cy="985838"/>
              <a:chOff x="5143504" y="5286388"/>
              <a:chExt cx="914400" cy="985838"/>
            </a:xfrm>
          </p:grpSpPr>
          <p:sp>
            <p:nvSpPr>
              <p:cNvPr id="46" name="Elipsa 45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5286380" y="5286388"/>
                <a:ext cx="50006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49" name="Přímá spojovací čára 48"/>
            <p:cNvCxnSpPr/>
            <p:nvPr/>
          </p:nvCxnSpPr>
          <p:spPr>
            <a:xfrm rot="5400000">
              <a:off x="6500826" y="3214686"/>
              <a:ext cx="1444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TextovéPole 52"/>
          <p:cNvSpPr txBox="1"/>
          <p:nvPr/>
        </p:nvSpPr>
        <p:spPr>
          <a:xfrm>
            <a:off x="1643042" y="785794"/>
            <a:ext cx="5857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Měření elektrického proudu.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28596" y="1357298"/>
            <a:ext cx="8358246" cy="193899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Na tomto schematickém znázornění měření elektrického proudu je ampérmetr zapojen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Správně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Nesprávně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Odůvodnění odpovědi: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2" name="Výbuch 1 31"/>
          <p:cNvSpPr/>
          <p:nvPr/>
        </p:nvSpPr>
        <p:spPr>
          <a:xfrm>
            <a:off x="785786" y="285728"/>
            <a:ext cx="5643602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Měření napětí a proudu</a:t>
            </a:r>
            <a:endParaRPr lang="cs-CZ" dirty="0"/>
          </a:p>
        </p:txBody>
      </p:sp>
      <p:sp>
        <p:nvSpPr>
          <p:cNvPr id="33" name="Šipka doleva 32"/>
          <p:cNvSpPr/>
          <p:nvPr/>
        </p:nvSpPr>
        <p:spPr>
          <a:xfrm>
            <a:off x="2000232" y="2071678"/>
            <a:ext cx="978408" cy="484632"/>
          </a:xfrm>
          <a:prstGeom prst="leftArrow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3929058" y="2857496"/>
            <a:ext cx="49292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Ampérmetr zapojujeme do obvodu.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29"/>
          <p:cNvGrpSpPr/>
          <p:nvPr/>
        </p:nvGrpSpPr>
        <p:grpSpPr>
          <a:xfrm>
            <a:off x="2357422" y="2500306"/>
            <a:ext cx="4216463" cy="2570974"/>
            <a:chOff x="2428860" y="2071678"/>
            <a:chExt cx="4073587" cy="2499536"/>
          </a:xfrm>
        </p:grpSpPr>
        <p:sp>
          <p:nvSpPr>
            <p:cNvPr id="3" name="Prstenec 2"/>
            <p:cNvSpPr/>
            <p:nvPr/>
          </p:nvSpPr>
          <p:spPr>
            <a:xfrm>
              <a:off x="3449824" y="4055126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3012268" y="3760970"/>
              <a:ext cx="499802" cy="3569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0" y="4128672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522750" y="4128676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95675" y="2143116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29601" y="2283740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50006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428860" y="2657890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7" y="3391653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786314" y="3714752"/>
              <a:ext cx="72232" cy="856462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4929190" y="3714752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643438" y="3714752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Skupina 126"/>
            <p:cNvGrpSpPr/>
            <p:nvPr/>
          </p:nvGrpSpPr>
          <p:grpSpPr>
            <a:xfrm>
              <a:off x="5000628" y="2071678"/>
              <a:ext cx="914400" cy="985838"/>
              <a:chOff x="5143504" y="5286388"/>
              <a:chExt cx="914400" cy="985838"/>
            </a:xfrm>
          </p:grpSpPr>
          <p:sp>
            <p:nvSpPr>
              <p:cNvPr id="46" name="Elipsa 45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5286380" y="5286388"/>
                <a:ext cx="50006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dirty="0"/>
              </a:p>
            </p:txBody>
          </p:sp>
        </p:grpSp>
        <p:cxnSp>
          <p:nvCxnSpPr>
            <p:cNvPr id="49" name="Přímá spojovací čára 48"/>
            <p:cNvCxnSpPr/>
            <p:nvPr/>
          </p:nvCxnSpPr>
          <p:spPr>
            <a:xfrm>
              <a:off x="5929322" y="2643182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TextovéPole 52"/>
          <p:cNvSpPr txBox="1"/>
          <p:nvPr/>
        </p:nvSpPr>
        <p:spPr>
          <a:xfrm>
            <a:off x="1428728" y="357166"/>
            <a:ext cx="5857916" cy="36933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Měření elektrického proudu.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85720" y="857232"/>
            <a:ext cx="7858180" cy="1569660"/>
          </a:xfrm>
          <a:prstGeom prst="rect">
            <a:avLst/>
          </a:prstGeom>
          <a:solidFill>
            <a:srgbClr val="35EBC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tomto schematickém znázornění měření elektrického proudu je ampérmetr zapojen</a:t>
            </a:r>
          </a:p>
          <a:p>
            <a:r>
              <a:rPr lang="cs-CZ" sz="2400" dirty="0" smtClean="0"/>
              <a:t>Správně</a:t>
            </a:r>
          </a:p>
          <a:p>
            <a:r>
              <a:rPr lang="cs-CZ" sz="2400" dirty="0" smtClean="0"/>
              <a:t>Nesprávně</a:t>
            </a:r>
            <a:endParaRPr lang="cs-CZ" sz="2400" dirty="0"/>
          </a:p>
        </p:txBody>
      </p:sp>
      <p:sp>
        <p:nvSpPr>
          <p:cNvPr id="33" name="Výbuch 1 32"/>
          <p:cNvSpPr/>
          <p:nvPr/>
        </p:nvSpPr>
        <p:spPr>
          <a:xfrm>
            <a:off x="5364088" y="1556792"/>
            <a:ext cx="3555370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Obvod</a:t>
            </a:r>
          </a:p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214942" y="2571744"/>
            <a:ext cx="5000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35" name="Šipka doleva 34"/>
          <p:cNvSpPr/>
          <p:nvPr/>
        </p:nvSpPr>
        <p:spPr>
          <a:xfrm>
            <a:off x="1857356" y="1714488"/>
            <a:ext cx="714380" cy="285752"/>
          </a:xfrm>
          <a:prstGeom prst="lef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4500562" y="4071942"/>
            <a:ext cx="785818" cy="1588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 rot="10800000">
            <a:off x="2714612" y="4071942"/>
            <a:ext cx="385354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3000364" y="3643314"/>
            <a:ext cx="1522514" cy="850953"/>
            <a:chOff x="2993722" y="3220989"/>
            <a:chExt cx="1522514" cy="850953"/>
          </a:xfrm>
        </p:grpSpPr>
        <p:sp>
          <p:nvSpPr>
            <p:cNvPr id="17" name="Prstenec 16"/>
            <p:cNvSpPr/>
            <p:nvPr/>
          </p:nvSpPr>
          <p:spPr>
            <a:xfrm>
              <a:off x="3413930" y="3618095"/>
              <a:ext cx="55054" cy="56730"/>
            </a:xfrm>
            <a:prstGeom prst="donut">
              <a:avLst>
                <a:gd name="adj" fmla="val 554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>
              <a:off x="2993722" y="3578179"/>
              <a:ext cx="467199" cy="88338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4090147" y="3645854"/>
              <a:ext cx="850953" cy="1224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4290388" y="3674209"/>
              <a:ext cx="339750" cy="612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468985" y="3674831"/>
              <a:ext cx="990973" cy="126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Elipsa 13"/>
          <p:cNvSpPr/>
          <p:nvPr/>
        </p:nvSpPr>
        <p:spPr>
          <a:xfrm>
            <a:off x="3524039" y="2143116"/>
            <a:ext cx="704687" cy="726141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čára 14"/>
          <p:cNvCxnSpPr>
            <a:stCxn id="14" idx="7"/>
            <a:endCxn id="14" idx="3"/>
          </p:cNvCxnSpPr>
          <p:nvPr/>
        </p:nvCxnSpPr>
        <p:spPr>
          <a:xfrm rot="16200000" flipH="1" flipV="1">
            <a:off x="3619653" y="2257042"/>
            <a:ext cx="513459" cy="498289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4" idx="1"/>
            <a:endCxn id="14" idx="5"/>
          </p:cNvCxnSpPr>
          <p:nvPr/>
        </p:nvCxnSpPr>
        <p:spPr>
          <a:xfrm rot="16200000" flipH="1">
            <a:off x="3619653" y="2257042"/>
            <a:ext cx="513459" cy="498289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239741" y="2540227"/>
            <a:ext cx="1046027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643174" y="2540227"/>
            <a:ext cx="880865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2286597" y="2856885"/>
            <a:ext cx="714380" cy="1223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4520839" y="3306399"/>
            <a:ext cx="1531084" cy="2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rstenec 18"/>
          <p:cNvSpPr/>
          <p:nvPr/>
        </p:nvSpPr>
        <p:spPr>
          <a:xfrm>
            <a:off x="2643174" y="3000372"/>
            <a:ext cx="71438" cy="71438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57356" y="2786058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5572132" y="2786058"/>
            <a:ext cx="343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2910" y="1571612"/>
            <a:ext cx="7572428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Můžeme takto zapojit ampérmetr? (Odůvodni.)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flipV="1">
            <a:off x="2714612" y="3000372"/>
            <a:ext cx="2510792" cy="10463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Prstenec 46"/>
          <p:cNvSpPr/>
          <p:nvPr/>
        </p:nvSpPr>
        <p:spPr>
          <a:xfrm>
            <a:off x="5214942" y="3000372"/>
            <a:ext cx="71438" cy="71438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Výbuch 1 47"/>
          <p:cNvSpPr/>
          <p:nvPr/>
        </p:nvSpPr>
        <p:spPr>
          <a:xfrm>
            <a:off x="5588630" y="428604"/>
            <a:ext cx="3555370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Měření napětí </a:t>
            </a:r>
          </a:p>
          <a:p>
            <a:pPr algn="ctr"/>
            <a:r>
              <a:rPr lang="cs-CZ" dirty="0" smtClean="0"/>
              <a:t>a proudu</a:t>
            </a:r>
            <a:endParaRPr lang="cs-CZ" dirty="0"/>
          </a:p>
        </p:txBody>
      </p:sp>
      <p:grpSp>
        <p:nvGrpSpPr>
          <p:cNvPr id="31" name="Skupina 123"/>
          <p:cNvGrpSpPr/>
          <p:nvPr/>
        </p:nvGrpSpPr>
        <p:grpSpPr>
          <a:xfrm>
            <a:off x="2285984" y="3071810"/>
            <a:ext cx="714380" cy="871750"/>
            <a:chOff x="5234944" y="5286388"/>
            <a:chExt cx="914400" cy="1093643"/>
          </a:xfrm>
        </p:grpSpPr>
        <p:sp>
          <p:nvSpPr>
            <p:cNvPr id="32" name="Elipsa 31"/>
            <p:cNvSpPr/>
            <p:nvPr/>
          </p:nvSpPr>
          <p:spPr>
            <a:xfrm>
              <a:off x="5234944" y="5465631"/>
              <a:ext cx="914400" cy="91440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5286380" y="5286388"/>
              <a:ext cx="50006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A</a:t>
              </a:r>
              <a:endParaRPr lang="cs-CZ" sz="5400" dirty="0"/>
            </a:p>
          </p:txBody>
        </p:sp>
      </p:grpSp>
      <p:cxnSp>
        <p:nvCxnSpPr>
          <p:cNvPr id="34" name="Přímá spojovací čára 33"/>
          <p:cNvCxnSpPr/>
          <p:nvPr/>
        </p:nvCxnSpPr>
        <p:spPr>
          <a:xfrm rot="5400000" flipH="1" flipV="1">
            <a:off x="2643969" y="3999711"/>
            <a:ext cx="142876" cy="1587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Prstenec 38"/>
          <p:cNvSpPr/>
          <p:nvPr/>
        </p:nvSpPr>
        <p:spPr>
          <a:xfrm>
            <a:off x="3000364" y="4000504"/>
            <a:ext cx="71438" cy="71438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85786" y="4643446"/>
            <a:ext cx="7572428" cy="83099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Ampérmetr nemůžeme takto zapojit. Spojení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A – B je zkrat. Ampérmetr by se mohl zničit.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7" y="1500174"/>
            <a:ext cx="3286148" cy="306638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5720" y="571480"/>
            <a:ext cx="8501122" cy="830997"/>
          </a:xfrm>
          <a:prstGeom prst="rect">
            <a:avLst/>
          </a:prstGeom>
          <a:solidFill>
            <a:srgbClr val="7030A0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 tomto obrázku je zapojení pro měření______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r>
              <a:rPr lang="cs-CZ" sz="2400" dirty="0" smtClean="0"/>
              <a:t>_</a:t>
            </a:r>
            <a:endParaRPr lang="cs-CZ" sz="2400" dirty="0"/>
          </a:p>
        </p:txBody>
      </p:sp>
      <p:sp>
        <p:nvSpPr>
          <p:cNvPr id="6" name="Výbuch 1 5"/>
          <p:cNvSpPr/>
          <p:nvPr/>
        </p:nvSpPr>
        <p:spPr>
          <a:xfrm>
            <a:off x="5572132" y="1285860"/>
            <a:ext cx="3071834" cy="2214578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Podle obrázku nakresli schéma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43042" y="928670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proudu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9" name="Skupina 35"/>
          <p:cNvGrpSpPr/>
          <p:nvPr/>
        </p:nvGrpSpPr>
        <p:grpSpPr>
          <a:xfrm flipV="1">
            <a:off x="4071934" y="3714752"/>
            <a:ext cx="4557738" cy="2501124"/>
            <a:chOff x="2500298" y="2643182"/>
            <a:chExt cx="4557738" cy="2428098"/>
          </a:xfrm>
        </p:grpSpPr>
        <p:sp>
          <p:nvSpPr>
            <p:cNvPr id="10" name="Prstenec 9"/>
            <p:cNvSpPr/>
            <p:nvPr/>
          </p:nvSpPr>
          <p:spPr>
            <a:xfrm>
              <a:off x="3521262" y="4555192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1" name="Přímá spojovací čára 10"/>
            <p:cNvCxnSpPr/>
            <p:nvPr/>
          </p:nvCxnSpPr>
          <p:spPr>
            <a:xfrm>
              <a:off x="3000364" y="4585815"/>
              <a:ext cx="583144" cy="32145"/>
            </a:xfrm>
            <a:prstGeom prst="line">
              <a:avLst/>
            </a:prstGeom>
            <a:ln w="38100">
              <a:solidFill>
                <a:schemeClr val="tx1"/>
              </a:solidFill>
              <a:head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5072066" y="4643446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10800000">
              <a:off x="2500298" y="4628738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10800000">
              <a:off x="3594188" y="4628742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Elipsa 14"/>
            <p:cNvSpPr/>
            <p:nvPr/>
          </p:nvSpPr>
          <p:spPr>
            <a:xfrm>
              <a:off x="3667113" y="2643182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ovací čára 15"/>
            <p:cNvCxnSpPr>
              <a:stCxn id="15" idx="7"/>
              <a:endCxn id="15" idx="3"/>
            </p:cNvCxnSpPr>
            <p:nvPr/>
          </p:nvCxnSpPr>
          <p:spPr>
            <a:xfrm rot="16200000" flipH="1" flipV="1">
              <a:off x="3801039" y="2783806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>
              <a:stCxn id="15" idx="1"/>
              <a:endCxn id="15" idx="5"/>
            </p:cNvCxnSpPr>
            <p:nvPr/>
          </p:nvCxnSpPr>
          <p:spPr>
            <a:xfrm rot="16200000" flipH="1">
              <a:off x="3801039" y="2783806"/>
              <a:ext cx="665595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4572000" y="3143248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2500298" y="3157956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 flipH="1" flipV="1">
              <a:off x="1766535" y="3891719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 flipV="1">
              <a:off x="6322232" y="4393412"/>
              <a:ext cx="500066" cy="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2" name="Skupina 94"/>
            <p:cNvGrpSpPr/>
            <p:nvPr/>
          </p:nvGrpSpPr>
          <p:grpSpPr>
            <a:xfrm>
              <a:off x="4857752" y="4214818"/>
              <a:ext cx="72232" cy="856462"/>
              <a:chOff x="5572132" y="2643976"/>
              <a:chExt cx="72232" cy="856462"/>
            </a:xfrm>
          </p:grpSpPr>
          <p:cxnSp>
            <p:nvCxnSpPr>
              <p:cNvPr id="35" name="Přímá spojovací čára 3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3" name="Přímá spojovací čára 22"/>
            <p:cNvCxnSpPr/>
            <p:nvPr/>
          </p:nvCxnSpPr>
          <p:spPr>
            <a:xfrm>
              <a:off x="4429124" y="464344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Skupina 98"/>
            <p:cNvGrpSpPr/>
            <p:nvPr/>
          </p:nvGrpSpPr>
          <p:grpSpPr>
            <a:xfrm>
              <a:off x="5000628" y="4214818"/>
              <a:ext cx="72232" cy="856462"/>
              <a:chOff x="5572132" y="2643976"/>
              <a:chExt cx="72232" cy="856462"/>
            </a:xfrm>
          </p:grpSpPr>
          <p:cxnSp>
            <p:nvCxnSpPr>
              <p:cNvPr id="33" name="Přímá spojovací čára 3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Skupina 101"/>
            <p:cNvGrpSpPr/>
            <p:nvPr/>
          </p:nvGrpSpPr>
          <p:grpSpPr>
            <a:xfrm>
              <a:off x="4714876" y="4214818"/>
              <a:ext cx="72232" cy="856462"/>
              <a:chOff x="5572132" y="2643976"/>
              <a:chExt cx="72232" cy="856462"/>
            </a:xfrm>
          </p:grpSpPr>
          <p:cxnSp>
            <p:nvCxnSpPr>
              <p:cNvPr id="3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3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ovací čára 25"/>
            <p:cNvCxnSpPr/>
            <p:nvPr/>
          </p:nvCxnSpPr>
          <p:spPr>
            <a:xfrm>
              <a:off x="5072066" y="464344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7" name="Skupina 126"/>
            <p:cNvGrpSpPr/>
            <p:nvPr/>
          </p:nvGrpSpPr>
          <p:grpSpPr>
            <a:xfrm>
              <a:off x="6143636" y="3214687"/>
              <a:ext cx="914400" cy="985837"/>
              <a:chOff x="5143504" y="5286389"/>
              <a:chExt cx="914400" cy="985837"/>
            </a:xfrm>
          </p:grpSpPr>
          <p:sp>
            <p:nvSpPr>
              <p:cNvPr id="29" name="Elipsa 28"/>
              <p:cNvSpPr/>
              <p:nvPr/>
            </p:nvSpPr>
            <p:spPr>
              <a:xfrm>
                <a:off x="5143504" y="5357826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 rot="10800000">
                <a:off x="5286380" y="5286389"/>
                <a:ext cx="500066" cy="923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A</a:t>
                </a:r>
                <a:endParaRPr lang="cs-CZ" sz="5400" dirty="0"/>
              </a:p>
            </p:txBody>
          </p:sp>
        </p:grpSp>
        <p:cxnSp>
          <p:nvCxnSpPr>
            <p:cNvPr id="28" name="Přímá spojovací čára 27"/>
            <p:cNvCxnSpPr/>
            <p:nvPr/>
          </p:nvCxnSpPr>
          <p:spPr>
            <a:xfrm rot="5400000">
              <a:off x="6500826" y="3214686"/>
              <a:ext cx="1444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7686" y="428604"/>
            <a:ext cx="4108889" cy="32650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85720" y="428604"/>
            <a:ext cx="3929090" cy="1200329"/>
          </a:xfrm>
          <a:prstGeom prst="rect">
            <a:avLst/>
          </a:prstGeom>
          <a:solidFill>
            <a:srgbClr val="7030A0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 tomto obrázku je zapojení pro měření______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r>
              <a:rPr lang="cs-CZ" sz="2400" dirty="0" smtClean="0"/>
              <a:t>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4429132"/>
            <a:ext cx="7786742" cy="830997"/>
          </a:xfrm>
          <a:prstGeom prst="rect">
            <a:avLst/>
          </a:prstGeom>
          <a:solidFill>
            <a:srgbClr val="7030A0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Univerzální měřící přístroj použijeme jako______</a:t>
            </a:r>
            <a:r>
              <a:rPr lang="cs-CZ" sz="2400" dirty="0" smtClean="0">
                <a:solidFill>
                  <a:schemeClr val="bg1"/>
                </a:solidFill>
              </a:rPr>
              <a:t>__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42" y="1142984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proudu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14414" y="4786322"/>
            <a:ext cx="228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ampérmetr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571472" y="2357430"/>
            <a:ext cx="3555370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Obvod</a:t>
            </a:r>
          </a:p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1500174"/>
            <a:ext cx="2482594" cy="2714620"/>
          </a:xfrm>
          <a:prstGeom prst="rect">
            <a:avLst/>
          </a:prstGeom>
          <a:ln w="57150">
            <a:solidFill>
              <a:schemeClr val="accent6">
                <a:lumMod val="40000"/>
                <a:lumOff val="60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357158" y="428604"/>
            <a:ext cx="8429684" cy="830997"/>
          </a:xfrm>
          <a:prstGeom prst="rect">
            <a:avLst/>
          </a:prstGeom>
          <a:solidFill>
            <a:srgbClr val="7030A0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 tomto obrázku je zapojení pro měření______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r>
              <a:rPr lang="cs-CZ" sz="2400" dirty="0" smtClean="0"/>
              <a:t>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4286256"/>
            <a:ext cx="8429684" cy="461665"/>
          </a:xfrm>
          <a:prstGeom prst="rect">
            <a:avLst/>
          </a:prstGeom>
          <a:solidFill>
            <a:srgbClr val="7030A0"/>
          </a:solidFill>
          <a:ln w="57150"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Nakresli schéma tohoto zapojení.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4480" y="785794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napětí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73" name="Skupina 72"/>
          <p:cNvGrpSpPr/>
          <p:nvPr/>
        </p:nvGrpSpPr>
        <p:grpSpPr>
          <a:xfrm>
            <a:off x="5715008" y="4357694"/>
            <a:ext cx="2643206" cy="2286016"/>
            <a:chOff x="2428861" y="928670"/>
            <a:chExt cx="2643206" cy="2286016"/>
          </a:xfrm>
        </p:grpSpPr>
        <p:grpSp>
          <p:nvGrpSpPr>
            <p:cNvPr id="74" name="Skupina 1"/>
            <p:cNvGrpSpPr/>
            <p:nvPr/>
          </p:nvGrpSpPr>
          <p:grpSpPr>
            <a:xfrm>
              <a:off x="2428858" y="928669"/>
              <a:ext cx="2643201" cy="2286012"/>
              <a:chOff x="2428860" y="928670"/>
              <a:chExt cx="4073587" cy="3642544"/>
            </a:xfrm>
          </p:grpSpPr>
          <p:sp>
            <p:nvSpPr>
              <p:cNvPr id="76" name="Prstenec 2"/>
              <p:cNvSpPr/>
              <p:nvPr/>
            </p:nvSpPr>
            <p:spPr>
              <a:xfrm>
                <a:off x="3449824" y="4055126"/>
                <a:ext cx="72926" cy="73539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77" name="Přímá spojovací čára 76"/>
              <p:cNvCxnSpPr/>
              <p:nvPr/>
            </p:nvCxnSpPr>
            <p:spPr>
              <a:xfrm>
                <a:off x="2979350" y="4115903"/>
                <a:ext cx="532719" cy="1992"/>
              </a:xfrm>
              <a:prstGeom prst="line">
                <a:avLst/>
              </a:prstGeom>
              <a:ln w="38100">
                <a:solidFill>
                  <a:schemeClr val="tx1"/>
                </a:solidFill>
                <a:head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ovací čára 77"/>
              <p:cNvCxnSpPr/>
              <p:nvPr/>
            </p:nvCxnSpPr>
            <p:spPr>
              <a:xfrm>
                <a:off x="5000628" y="4143380"/>
                <a:ext cx="150019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ovací čára 78"/>
              <p:cNvCxnSpPr/>
              <p:nvPr/>
            </p:nvCxnSpPr>
            <p:spPr>
              <a:xfrm rot="10800000">
                <a:off x="2428860" y="4128672"/>
                <a:ext cx="510449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ovací čára 79"/>
              <p:cNvCxnSpPr/>
              <p:nvPr/>
            </p:nvCxnSpPr>
            <p:spPr>
              <a:xfrm rot="10800000">
                <a:off x="3522750" y="4128676"/>
                <a:ext cx="1120688" cy="1470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1" name="Elipsa 80"/>
              <p:cNvSpPr/>
              <p:nvPr/>
            </p:nvSpPr>
            <p:spPr>
              <a:xfrm>
                <a:off x="3571868" y="207167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2" name="Přímá spojovací čára 81"/>
              <p:cNvCxnSpPr>
                <a:stCxn id="81" idx="7"/>
                <a:endCxn id="81" idx="3"/>
              </p:cNvCxnSpPr>
              <p:nvPr/>
            </p:nvCxnSpPr>
            <p:spPr>
              <a:xfrm rot="16200000" flipH="1" flipV="1">
                <a:off x="3705793" y="221230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ovací čára 82"/>
              <p:cNvCxnSpPr>
                <a:stCxn id="81" idx="1"/>
                <a:endCxn id="81" idx="5"/>
              </p:cNvCxnSpPr>
              <p:nvPr/>
            </p:nvCxnSpPr>
            <p:spPr>
              <a:xfrm rot="16200000" flipH="1">
                <a:off x="3705793" y="221230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ovací čára 83"/>
              <p:cNvCxnSpPr/>
              <p:nvPr/>
            </p:nvCxnSpPr>
            <p:spPr>
              <a:xfrm>
                <a:off x="4500562" y="2643182"/>
                <a:ext cx="200026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ovací čára 84"/>
              <p:cNvCxnSpPr/>
              <p:nvPr/>
            </p:nvCxnSpPr>
            <p:spPr>
              <a:xfrm>
                <a:off x="2428860" y="2643182"/>
                <a:ext cx="1166815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ovací čára 85"/>
              <p:cNvCxnSpPr/>
              <p:nvPr/>
            </p:nvCxnSpPr>
            <p:spPr>
              <a:xfrm rot="5400000" flipH="1" flipV="1">
                <a:off x="1695097" y="3391653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ovací čára 86"/>
              <p:cNvCxnSpPr/>
              <p:nvPr/>
            </p:nvCxnSpPr>
            <p:spPr>
              <a:xfrm rot="5400000" flipH="1" flipV="1">
                <a:off x="5767063" y="3376945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88" name="Skupina 94"/>
              <p:cNvGrpSpPr/>
              <p:nvPr/>
            </p:nvGrpSpPr>
            <p:grpSpPr>
              <a:xfrm>
                <a:off x="4786314" y="3714752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106" name="Přímá spojovací čára 105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7" name="Přímá spojovací čára 106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89" name="Přímá spojovací čára 88"/>
              <p:cNvCxnSpPr/>
              <p:nvPr/>
            </p:nvCxnSpPr>
            <p:spPr>
              <a:xfrm>
                <a:off x="4357686" y="4143380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0" name="Skupina 98"/>
              <p:cNvGrpSpPr/>
              <p:nvPr/>
            </p:nvGrpSpPr>
            <p:grpSpPr>
              <a:xfrm>
                <a:off x="4929190" y="3714752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104" name="Přímá spojovací čára 103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5" name="Přímá spojovací čára 104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91" name="Skupina 101"/>
              <p:cNvGrpSpPr/>
              <p:nvPr/>
            </p:nvGrpSpPr>
            <p:grpSpPr>
              <a:xfrm>
                <a:off x="4643438" y="3714752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102" name="Přímá spojovací čára 20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3" name="Přímá spojovací čára 102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92" name="Přímá spojovací čára 18"/>
              <p:cNvCxnSpPr/>
              <p:nvPr/>
            </p:nvCxnSpPr>
            <p:spPr>
              <a:xfrm>
                <a:off x="5000628" y="4143380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ovací čára 19"/>
              <p:cNvCxnSpPr/>
              <p:nvPr/>
            </p:nvCxnSpPr>
            <p:spPr>
              <a:xfrm>
                <a:off x="4429124" y="1428736"/>
                <a:ext cx="500066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4" name="Skupina 115"/>
              <p:cNvGrpSpPr/>
              <p:nvPr/>
            </p:nvGrpSpPr>
            <p:grpSpPr>
              <a:xfrm>
                <a:off x="3571868" y="928670"/>
                <a:ext cx="914400" cy="985838"/>
                <a:chOff x="3214678" y="5214950"/>
                <a:chExt cx="914400" cy="985838"/>
              </a:xfrm>
            </p:grpSpPr>
            <p:sp>
              <p:nvSpPr>
                <p:cNvPr id="100" name="Elipsa 99"/>
                <p:cNvSpPr/>
                <p:nvPr/>
              </p:nvSpPr>
              <p:spPr>
                <a:xfrm>
                  <a:off x="3214678" y="5286388"/>
                  <a:ext cx="914400" cy="9144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1" name="TextovéPole 100"/>
                <p:cNvSpPr txBox="1"/>
                <p:nvPr/>
              </p:nvSpPr>
              <p:spPr>
                <a:xfrm>
                  <a:off x="3428992" y="5214950"/>
                  <a:ext cx="642942" cy="92333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endParaRPr lang="cs-CZ" sz="5400" dirty="0"/>
                </a:p>
              </p:txBody>
            </p:sp>
          </p:grpSp>
          <p:sp>
            <p:nvSpPr>
              <p:cNvPr id="95" name="Prstenec 94"/>
              <p:cNvSpPr/>
              <p:nvPr/>
            </p:nvSpPr>
            <p:spPr>
              <a:xfrm>
                <a:off x="3143240" y="2571744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96" name="Prstenec 22"/>
              <p:cNvSpPr/>
              <p:nvPr/>
            </p:nvSpPr>
            <p:spPr>
              <a:xfrm>
                <a:off x="4929190" y="2571744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97" name="Přímá spojovací čára 96"/>
              <p:cNvCxnSpPr/>
              <p:nvPr/>
            </p:nvCxnSpPr>
            <p:spPr>
              <a:xfrm>
                <a:off x="3143240" y="1428736"/>
                <a:ext cx="42862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Přímá spojovací čára 97"/>
              <p:cNvCxnSpPr/>
              <p:nvPr/>
            </p:nvCxnSpPr>
            <p:spPr>
              <a:xfrm rot="5400000" flipH="1" flipV="1">
                <a:off x="2536811" y="2035165"/>
                <a:ext cx="121285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ovací čára 98"/>
              <p:cNvCxnSpPr/>
              <p:nvPr/>
            </p:nvCxnSpPr>
            <p:spPr>
              <a:xfrm rot="5400000" flipH="1">
                <a:off x="4332429" y="2025497"/>
                <a:ext cx="1203984" cy="10462"/>
              </a:xfrm>
              <a:prstGeom prst="line">
                <a:avLst/>
              </a:prstGeom>
              <a:ln w="38100">
                <a:solidFill>
                  <a:srgbClr val="01042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5" name="TextovéPole 74"/>
            <p:cNvSpPr txBox="1"/>
            <p:nvPr/>
          </p:nvSpPr>
          <p:spPr>
            <a:xfrm>
              <a:off x="3286116" y="1000108"/>
              <a:ext cx="21431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V</a:t>
              </a:r>
              <a:endParaRPr lang="cs-CZ" sz="2800" dirty="0"/>
            </a:p>
          </p:txBody>
        </p:sp>
      </p:grpSp>
      <p:sp>
        <p:nvSpPr>
          <p:cNvPr id="41" name="Výbuch 1 40"/>
          <p:cNvSpPr/>
          <p:nvPr/>
        </p:nvSpPr>
        <p:spPr>
          <a:xfrm>
            <a:off x="5214942" y="928670"/>
            <a:ext cx="3555370" cy="1271590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Obvod</a:t>
            </a:r>
          </a:p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3286124"/>
            <a:ext cx="3582105" cy="1928826"/>
          </a:xfrm>
          <a:prstGeom prst="rect">
            <a:avLst/>
          </a:prstGeom>
        </p:spPr>
      </p:pic>
      <p:sp>
        <p:nvSpPr>
          <p:cNvPr id="3" name="Výbuch 1 2"/>
          <p:cNvSpPr/>
          <p:nvPr/>
        </p:nvSpPr>
        <p:spPr>
          <a:xfrm>
            <a:off x="5857884" y="428604"/>
            <a:ext cx="3071834" cy="2214578"/>
          </a:xfrm>
          <a:prstGeom prst="irregularSeal1">
            <a:avLst/>
          </a:prstGeom>
          <a:solidFill>
            <a:srgbClr val="7030A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Poznej</a:t>
            </a:r>
          </a:p>
          <a:p>
            <a:pPr algn="ctr"/>
            <a:r>
              <a:rPr lang="cs-CZ" dirty="0" smtClean="0"/>
              <a:t>schéma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357166"/>
            <a:ext cx="5357850" cy="830997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Na tomto obrázku je obvod,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ve kterém měříme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71670" y="5286388"/>
            <a:ext cx="47149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3"/>
              </a:rPr>
              <a:t>www.office.</a:t>
            </a:r>
            <a:r>
              <a:rPr lang="cs-CZ" b="1" u="sng" dirty="0" err="1" smtClean="0">
                <a:hlinkClick r:id="rId3"/>
              </a:rPr>
              <a:t>microsoft.com</a:t>
            </a:r>
            <a:endParaRPr lang="cs-CZ" b="1" u="sng" dirty="0" smtClean="0"/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1285860"/>
            <a:ext cx="5357850" cy="1200329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Vypiš části obvodu.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4744" y="714356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proud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643050"/>
            <a:ext cx="5643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Žárovka, zdroj, spínač, vodiče, ampérmetr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xit" presetSubtype="0" fill="hold" grpId="1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8" grpId="0" build="allAtOnce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1473</TotalTime>
  <Words>758</Words>
  <Application>Microsoft Office PowerPoint</Application>
  <PresentationFormat>Předvádění na obrazovce (4:3)</PresentationFormat>
  <Paragraphs>175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Aspekt</vt:lpstr>
      <vt:lpstr>Snímek 1</vt:lpstr>
      <vt:lpstr>Anotace: PowerPointová prezentace  určená k prohlubování znalostí elektrického obvodu,  k měření napětí a proudu v obvodu.</vt:lpstr>
      <vt:lpstr>Měření napětí a proudu  v elektrickém obvodu</vt:lpstr>
      <vt:lpstr>Snímek 4</vt:lpstr>
      <vt:lpstr>Snímek 5</vt:lpstr>
      <vt:lpstr>Kdy protéká obvodem elektrický proud?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Jednoduchý elektrický obvod</dc:title>
  <dc:creator>Oem</dc:creator>
  <cp:lastModifiedBy>Oem</cp:lastModifiedBy>
  <cp:revision>207</cp:revision>
  <dcterms:created xsi:type="dcterms:W3CDTF">2013-02-02T20:24:35Z</dcterms:created>
  <dcterms:modified xsi:type="dcterms:W3CDTF">2013-02-23T22:42:24Z</dcterms:modified>
</cp:coreProperties>
</file>