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65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image" Target="../media/image1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3D78AC-4FC9-4DDB-A29C-EB1F3CBC6DD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5C8DC-16DF-47F0-A93C-A2C9F5FCC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664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kliknutí na křížovku</a:t>
            </a:r>
            <a:r>
              <a:rPr lang="cs-CZ" baseline="0" dirty="0" smtClean="0"/>
              <a:t> uvidíte správné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75C8DC-16DF-47F0-A93C-A2C9F5FCCC5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63730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sloupce „</a:t>
            </a:r>
            <a:r>
              <a:rPr lang="cs-CZ" dirty="0" err="1" smtClean="0"/>
              <a:t>Name</a:t>
            </a:r>
            <a:r>
              <a:rPr lang="cs-CZ" dirty="0" smtClean="0"/>
              <a:t>“ napíší</a:t>
            </a:r>
            <a:r>
              <a:rPr lang="cs-CZ" baseline="0" dirty="0" smtClean="0"/>
              <a:t> žáci svá jména a označí, zda mají ovoce rádi či ne (</a:t>
            </a:r>
            <a:r>
              <a:rPr lang="cs-CZ" baseline="0" dirty="0" err="1" smtClean="0"/>
              <a:t>tick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cross</a:t>
            </a:r>
            <a:r>
              <a:rPr lang="cs-CZ" baseline="0" dirty="0" smtClean="0"/>
              <a:t>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208D14-027D-430E-B37A-96AAAB8BA77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8490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13" Type="http://schemas.openxmlformats.org/officeDocument/2006/relationships/package" Target="../embeddings/List_aplikace_Microsoft_Excel2.xlsx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15.jpeg"/><Relationship Id="rId12" Type="http://schemas.openxmlformats.org/officeDocument/2006/relationships/image" Target="../media/image9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4.png"/><Relationship Id="rId11" Type="http://schemas.openxmlformats.org/officeDocument/2006/relationships/image" Target="../media/image8.wmf"/><Relationship Id="rId5" Type="http://schemas.openxmlformats.org/officeDocument/2006/relationships/image" Target="../media/image12.emf"/><Relationship Id="rId15" Type="http://schemas.openxmlformats.org/officeDocument/2006/relationships/image" Target="../media/image10.wmf"/><Relationship Id="rId10" Type="http://schemas.openxmlformats.org/officeDocument/2006/relationships/image" Target="../media/image7.wmf"/><Relationship Id="rId4" Type="http://schemas.openxmlformats.org/officeDocument/2006/relationships/package" Target="../embeddings/List_aplikace_Microsoft_Excel1.xlsx"/><Relationship Id="rId9" Type="http://schemas.openxmlformats.org/officeDocument/2006/relationships/image" Target="../media/image6.wmf"/><Relationship Id="rId14" Type="http://schemas.openxmlformats.org/officeDocument/2006/relationships/image" Target="../media/image13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6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16.emf"/><Relationship Id="rId10" Type="http://schemas.openxmlformats.org/officeDocument/2006/relationships/image" Target="../media/image9.wmf"/><Relationship Id="rId4" Type="http://schemas.openxmlformats.org/officeDocument/2006/relationships/package" Target="../embeddings/List_aplikace_Microsoft_Excel3.xlsx"/><Relationship Id="rId9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hr%C3%A1ch&amp;ex=1#ai:MC900215510|" TargetMode="External"/><Relationship Id="rId3" Type="http://schemas.openxmlformats.org/officeDocument/2006/relationships/hyperlink" Target="http://office.microsoft.com/cs-cz/images/results.aspx?qu=zelenina&amp;ex=1#ai:MC900250839|" TargetMode="External"/><Relationship Id="rId7" Type="http://schemas.openxmlformats.org/officeDocument/2006/relationships/hyperlink" Target="http://office.microsoft.com/cs-cz/images/results.aspx?qu=%C5%99edkvi%C4%8Dky&amp;ex=1#ai:MC900215141|" TargetMode="External"/><Relationship Id="rId2" Type="http://schemas.openxmlformats.org/officeDocument/2006/relationships/hyperlink" Target="http://office.microsoft.com/cs-cz/images/results.aspx?qu=ko%C5%A1%C3%ADk+zeleniny&amp;ex=1#ai:MP900426477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zel%C3%AD&amp;ex=1#ai:MC900199137|" TargetMode="External"/><Relationship Id="rId5" Type="http://schemas.openxmlformats.org/officeDocument/2006/relationships/hyperlink" Target="http://office.microsoft.com/cs-cz/images/results.aspx?qu=zelenina&amp;ex=1#ai:MP900177942|" TargetMode="External"/><Relationship Id="rId4" Type="http://schemas.openxmlformats.org/officeDocument/2006/relationships/hyperlink" Target="http://office.microsoft.com/cs-cz/images/results.aspx?qu=zelenina&amp;ex=1#ai:MC900215159|" TargetMode="External"/><Relationship Id="rId9" Type="http://schemas.openxmlformats.org/officeDocument/2006/relationships/hyperlink" Target="http://office.microsoft.com/cs-cz/images/results.aspx?qu=zelenina&amp;ex=1#ai:MC900088434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396552" y="3573016"/>
            <a:ext cx="9540552" cy="144016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VY_32_INOVACE_06_AJ_Fruit and</a:t>
            </a: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vegetables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srgbClr val="FF0000"/>
                </a:solidFill>
              </a:rPr>
              <a:t>2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527368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Jazyk a jazyková komunikace</a:t>
            </a:r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            Anglický jazyk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6506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Mgr. Irena Trefilová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105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21169" y="696540"/>
            <a:ext cx="29201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79" y="1628800"/>
            <a:ext cx="9373272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sz="2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4. a 5. ZŠ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vegetables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carrot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cucumber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potatoes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cabbage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</a:p>
          <a:p>
            <a:r>
              <a:rPr lang="cs-CZ" sz="2400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adishes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peas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tomato</a:t>
            </a:r>
            <a:endParaRPr lang="cs-CZ" sz="2400" b="1" dirty="0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2400" b="1" dirty="0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slovní zásoby tématu „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Vegetables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“, 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tvoření vět se slovesem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(3. os. </a:t>
            </a:r>
            <a:r>
              <a:rPr lang="cs-CZ" sz="2400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 a opakování abecedy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(řazení slov v abecedním pořadí).</a:t>
            </a:r>
            <a:endParaRPr lang="cs-CZ" sz="2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88401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116632"/>
            <a:ext cx="4010200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Vegetables</a:t>
            </a:r>
            <a:endParaRPr lang="cs-CZ" sz="4800" dirty="0"/>
          </a:p>
        </p:txBody>
      </p:sp>
      <p:pic>
        <p:nvPicPr>
          <p:cNvPr id="6" name="Picture 6" descr="C:\Documents and Settings\notebook\Local Settings\Temporary Internet Files\Content.IE5\3LP0YC6G\MP900426477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53" t="69153" r="12628"/>
          <a:stretch/>
        </p:blipFill>
        <p:spPr bwMode="auto">
          <a:xfrm>
            <a:off x="5292080" y="419175"/>
            <a:ext cx="3372819" cy="2115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Documents and Settings\notebook\Local Settings\Temporary Internet Files\Content.IE5\3LP0YC6G\MP9001779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320" y="4925924"/>
            <a:ext cx="2260848" cy="150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Documents and Settings\notebook\Local Settings\Temporary Internet Files\Content.IE5\3LP0YC6G\MC9002508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358" y="2647987"/>
            <a:ext cx="2182074" cy="1648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Documents and Settings\notebook\Local Settings\Temporary Internet Files\Content.IE5\T03THZB6\MC9001991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7469" y="2881103"/>
            <a:ext cx="2077770" cy="1948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notebook\Local Settings\Temporary Internet Files\Content.IE5\T03THZB6\MC9002151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840" y="1567593"/>
            <a:ext cx="2190514" cy="1500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notebook\Local Settings\Temporary Internet Files\Content.IE5\O8AV1WUZ\MC9002151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91501" y="4261277"/>
            <a:ext cx="2975572" cy="2356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notebook\Local Settings\Temporary Internet Files\Content.IE5\3LP0YC6G\MC9002155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170" y="2709635"/>
            <a:ext cx="2311651" cy="181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Admin\AppData\Local\Microsoft\Windows\Temporary Internet Files\Content.IE5\YI1GQSEL\MC90008843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76" y="4938915"/>
            <a:ext cx="2191778" cy="1525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2355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0421" y="188640"/>
            <a:ext cx="331058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Vegetables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69115" y="4335139"/>
            <a:ext cx="20584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rgbClr val="006C3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tomato</a:t>
            </a:r>
            <a:endParaRPr lang="cs-CZ" sz="4800" b="1" dirty="0" smtClean="0">
              <a:ln w="12700">
                <a:solidFill>
                  <a:srgbClr val="006C31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940152" y="1719172"/>
            <a:ext cx="316601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rgbClr val="006C3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cucumber</a:t>
            </a:r>
            <a:endParaRPr lang="cs-CZ" sz="4800" b="1" dirty="0">
              <a:ln w="12700">
                <a:solidFill>
                  <a:srgbClr val="006C31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56925" y="2021429"/>
            <a:ext cx="171886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rgbClr val="006C3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carrot</a:t>
            </a:r>
            <a:endParaRPr lang="cs-CZ" sz="4800" b="1" dirty="0">
              <a:ln w="12700">
                <a:solidFill>
                  <a:srgbClr val="006C31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91880" y="5911656"/>
            <a:ext cx="230633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rgbClr val="006C3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radishes</a:t>
            </a:r>
            <a:endParaRPr lang="cs-CZ" sz="4800" b="1" dirty="0">
              <a:ln w="12700">
                <a:solidFill>
                  <a:srgbClr val="006C31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148" y="5805264"/>
            <a:ext cx="137409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rgbClr val="006C3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peas</a:t>
            </a:r>
            <a:endParaRPr lang="cs-CZ" sz="4800" b="1" dirty="0">
              <a:ln w="12700">
                <a:solidFill>
                  <a:srgbClr val="006C31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07683" y="2805073"/>
            <a:ext cx="244316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rgbClr val="006C3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potatoes</a:t>
            </a:r>
            <a:endParaRPr lang="cs-CZ" sz="4800" b="1" dirty="0">
              <a:ln w="12700">
                <a:solidFill>
                  <a:srgbClr val="006C31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594229" y="5510970"/>
            <a:ext cx="230325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rgbClr val="006C3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cabbage</a:t>
            </a:r>
            <a:endParaRPr lang="cs-CZ" sz="4800" b="1" dirty="0">
              <a:ln w="12700">
                <a:solidFill>
                  <a:srgbClr val="006C31"/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4" name="Picture 7" descr="C:\Documents and Settings\notebook\Local Settings\Temporary Internet Files\Content.IE5\3LP0YC6G\MP9001779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369" y="1139239"/>
            <a:ext cx="2260848" cy="150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C:\Documents and Settings\notebook\Local Settings\Temporary Internet Files\Content.IE5\3LP0YC6G\MC9002508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85" y="979915"/>
            <a:ext cx="2182074" cy="1648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9" descr="C:\Documents and Settings\notebook\Local Settings\Temporary Internet Files\Content.IE5\T03THZB6\MC9001991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974" y="3526645"/>
            <a:ext cx="2077770" cy="1948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0" descr="C:\Documents and Settings\notebook\Local Settings\Temporary Internet Files\Content.IE5\T03THZB6\MC9002151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806" y="303977"/>
            <a:ext cx="2190514" cy="1500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1" descr="C:\Documents and Settings\notebook\Local Settings\Temporary Internet Files\Content.IE5\O8AV1WUZ\MC9002151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71872" y="3925378"/>
            <a:ext cx="2526345" cy="2001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2" descr="C:\Documents and Settings\notebook\Local Settings\Temporary Internet Files\Content.IE5\3LP0YC6G\MC9002155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312" y="4925924"/>
            <a:ext cx="2311651" cy="181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Admin\AppData\Local\Microsoft\Windows\Temporary Internet Files\Content.IE5\YI1GQSEL\MC9000884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786" y="2975039"/>
            <a:ext cx="2191778" cy="1525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840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19579" y="1612269"/>
            <a:ext cx="21563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</a:t>
            </a:r>
            <a:r>
              <a:rPr lang="cs-CZ" sz="4000" b="1" dirty="0" err="1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a__r__t</a:t>
            </a:r>
            <a:endParaRPr lang="cs-CZ" sz="4000" b="1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9579" y="4279110"/>
            <a:ext cx="28112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</a:t>
            </a:r>
            <a:r>
              <a:rPr lang="cs-CZ" sz="4000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ad__</a:t>
            </a:r>
            <a:r>
              <a:rPr lang="cs-CZ" sz="4000" b="1" dirty="0" err="1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sh</a:t>
            </a:r>
            <a:r>
              <a:rPr lang="cs-CZ" sz="4000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__s</a:t>
            </a:r>
            <a:endParaRPr lang="cs-CZ" sz="4000" b="1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579" y="2501216"/>
            <a:ext cx="27673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</a:t>
            </a:r>
            <a:r>
              <a:rPr lang="cs-CZ" sz="4000" b="1" dirty="0" err="1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ot__to__s</a:t>
            </a:r>
            <a:endParaRPr lang="cs-CZ" sz="4000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9579" y="3390163"/>
            <a:ext cx="30460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</a:t>
            </a:r>
            <a:r>
              <a:rPr lang="cs-CZ" sz="4000" b="1" dirty="0" err="1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uc</a:t>
            </a:r>
            <a:r>
              <a:rPr lang="cs-CZ" sz="4000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r>
              <a:rPr lang="cs-CZ" sz="4000" b="1" dirty="0" err="1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mb</a:t>
            </a:r>
            <a:r>
              <a:rPr lang="cs-CZ" sz="4000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__r</a:t>
            </a:r>
            <a:endParaRPr lang="cs-CZ" sz="4000" b="1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9579" y="5168057"/>
            <a:ext cx="23663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r>
              <a:rPr lang="cs-CZ" sz="4000" b="1" dirty="0" err="1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__mat</a:t>
            </a:r>
            <a:r>
              <a:rPr lang="cs-CZ" sz="4000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endParaRPr lang="cs-CZ" sz="4000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9579" y="723322"/>
            <a:ext cx="15215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</a:t>
            </a:r>
            <a:r>
              <a:rPr lang="cs-CZ" sz="4000" b="1" dirty="0" err="1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</a:t>
            </a:r>
            <a:r>
              <a:rPr lang="cs-CZ" sz="4000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__s</a:t>
            </a:r>
            <a:endParaRPr lang="cs-CZ" sz="4000" b="1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02870" y="63778"/>
            <a:ext cx="653897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3600" b="1" dirty="0" err="1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3600" b="1" dirty="0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know</a:t>
            </a:r>
            <a:r>
              <a:rPr lang="cs-CZ" sz="3600" b="1" dirty="0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sz="3600" b="1" dirty="0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missing</a:t>
            </a:r>
            <a:r>
              <a:rPr lang="cs-CZ" sz="3600" b="1" dirty="0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letters</a:t>
            </a:r>
            <a:r>
              <a:rPr lang="cs-CZ" sz="3600" b="1" dirty="0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sz="3600" dirty="0">
              <a:ln w="18000">
                <a:solidFill>
                  <a:srgbClr val="006C31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9037558"/>
              </p:ext>
            </p:extLst>
          </p:nvPr>
        </p:nvGraphicFramePr>
        <p:xfrm>
          <a:off x="6146159" y="723837"/>
          <a:ext cx="2983074" cy="61184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983074"/>
              </a:tblGrid>
              <a:tr h="874060">
                <a:tc>
                  <a:txBody>
                    <a:bodyPr/>
                    <a:lstStyle/>
                    <a:p>
                      <a:endParaRPr lang="cs-CZ" sz="20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3" name="Picture 7" descr="C:\Documents and Settings\notebook\Local Settings\Temporary Internet Files\Content.IE5\3LP0YC6G\MP9001779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4702350" y="4098049"/>
            <a:ext cx="1409432" cy="939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C:\Documents and Settings\notebook\Local Settings\Temporary Internet Files\Content.IE5\3LP0YC6G\MC9002508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2439" flipH="1">
            <a:off x="3496550" y="3525222"/>
            <a:ext cx="1360328" cy="1027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9" descr="C:\Documents and Settings\notebook\Local Settings\Temporary Internet Files\Content.IE5\T03THZB6\MC9001991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24996" y="2473690"/>
            <a:ext cx="1295303" cy="12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0" descr="C:\Documents and Settings\notebook\Local Settings\Temporary Internet Files\Content.IE5\T03THZB6\MC9002151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70962" y="5120906"/>
            <a:ext cx="1365586" cy="93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1" descr="C:\Documents and Settings\notebook\Local Settings\Temporary Internet Files\Content.IE5\O8AV1WUZ\MC9002151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971" y="545252"/>
            <a:ext cx="1855000" cy="1469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2" descr="C:\Documents and Settings\notebook\Local Settings\Temporary Internet Files\Content.IE5\3LP0YC6G\MC9002155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86513" y="1045986"/>
            <a:ext cx="1441103" cy="1132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319579" y="6057003"/>
            <a:ext cx="26003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ca__</a:t>
            </a:r>
            <a:r>
              <a:rPr lang="cs-CZ" sz="4000" b="1" dirty="0" err="1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r>
              <a:rPr lang="cs-CZ" sz="4000" b="1" dirty="0" err="1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ag</a:t>
            </a:r>
            <a:r>
              <a:rPr lang="cs-CZ" sz="4000" b="1" dirty="0" smtClean="0">
                <a:ln w="12700">
                  <a:solidFill>
                    <a:schemeClr val="accent2">
                      <a:lumMod val="5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endParaRPr lang="cs-CZ" sz="4000" dirty="0">
              <a:ln w="12700">
                <a:solidFill>
                  <a:schemeClr val="accent2">
                    <a:lumMod val="50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8" name="Picture 2" descr="C:\Users\Admin\AppData\Local\Microsoft\Windows\Temporary Internet Files\Content.IE5\YI1GQSEL\MC9000884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760" y="5822366"/>
            <a:ext cx="1354084" cy="942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6943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86828" y="162755"/>
            <a:ext cx="8976358" cy="6695245"/>
            <a:chOff x="1066266" y="162755"/>
            <a:chExt cx="7960692" cy="6091752"/>
          </a:xfrm>
        </p:grpSpPr>
        <p:graphicFrame>
          <p:nvGraphicFramePr>
            <p:cNvPr id="16" name="Objekt 15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32590717"/>
                </p:ext>
              </p:extLst>
            </p:nvPr>
          </p:nvGraphicFramePr>
          <p:xfrm>
            <a:off x="1978648" y="905869"/>
            <a:ext cx="7048310" cy="534863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75" name="List" r:id="rId4" imgW="3362249" imgH="1533449" progId="Excel.Sheet.12">
                    <p:embed/>
                  </p:oleObj>
                </mc:Choice>
                <mc:Fallback>
                  <p:oleObj name="List" r:id="rId4" imgW="3362249" imgH="1533449" progId="Excel.Sheet.12">
                    <p:embed/>
                    <p:pic>
                      <p:nvPicPr>
                        <p:cNvPr id="0" name="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1978648" y="905869"/>
                          <a:ext cx="7048310" cy="5348638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5" name="Obdélník 4"/>
            <p:cNvSpPr/>
            <p:nvPr/>
          </p:nvSpPr>
          <p:spPr>
            <a:xfrm>
              <a:off x="1066266" y="162755"/>
              <a:ext cx="4490013" cy="5320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3200" b="1" dirty="0" err="1" smtClean="0">
                  <a:ln w="18000">
                    <a:solidFill>
                      <a:schemeClr val="accent1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3">
                      <a:lumMod val="75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Complete</a:t>
              </a:r>
              <a:r>
                <a:rPr lang="cs-CZ" sz="3200" b="1" dirty="0" smtClean="0">
                  <a:ln w="18000">
                    <a:solidFill>
                      <a:schemeClr val="accent1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3">
                      <a:lumMod val="75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 </a:t>
              </a:r>
              <a:r>
                <a:rPr lang="cs-CZ" sz="3200" b="1" dirty="0" err="1" smtClean="0">
                  <a:ln w="18000">
                    <a:solidFill>
                      <a:schemeClr val="accent1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3">
                      <a:lumMod val="75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the</a:t>
              </a:r>
              <a:r>
                <a:rPr lang="cs-CZ" sz="3200" b="1" dirty="0">
                  <a:ln w="18000">
                    <a:solidFill>
                      <a:schemeClr val="accent1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3">
                      <a:lumMod val="75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 </a:t>
              </a:r>
              <a:r>
                <a:rPr lang="cs-CZ" sz="3200" b="1" dirty="0" err="1" smtClean="0">
                  <a:ln w="18000">
                    <a:solidFill>
                      <a:schemeClr val="accent1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3">
                      <a:lumMod val="75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crossword</a:t>
              </a:r>
              <a:r>
                <a:rPr lang="cs-CZ" sz="3200" b="1" dirty="0" smtClean="0">
                  <a:ln w="18000">
                    <a:solidFill>
                      <a:schemeClr val="accent1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3">
                      <a:lumMod val="75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:</a:t>
              </a:r>
              <a:endParaRPr lang="cs-CZ" sz="3200" dirty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</a:endParaRPr>
            </a:p>
          </p:txBody>
        </p:sp>
      </p:grpSp>
      <p:pic>
        <p:nvPicPr>
          <p:cNvPr id="22" name="Picture 2" descr="C:\Documents and Settings\notebook\Local Settings\Temporary Internet Files\Content.IE5\4E3NUNQS\MC90043690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49700" y="190730"/>
            <a:ext cx="779472" cy="779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C:\Documents and Settings\notebook\Local Settings\Temporary Internet Files\Content.IE5\3LP0YC6G\MP90017794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H="1">
            <a:off x="152218" y="5974363"/>
            <a:ext cx="1027859" cy="68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C:\Documents and Settings\notebook\Local Settings\Temporary Internet Files\Content.IE5\3LP0YC6G\MC90025083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2439" flipH="1">
            <a:off x="3075514" y="1094253"/>
            <a:ext cx="992049" cy="749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9" descr="C:\Documents and Settings\notebook\Local Settings\Temporary Internet Files\Content.IE5\T03THZB6\MC90019913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15616" y="1173974"/>
            <a:ext cx="944628" cy="885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0" descr="C:\Documents and Settings\notebook\Local Settings\Temporary Internet Files\Content.IE5\T03THZB6\MC90021515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4011" y="2091389"/>
            <a:ext cx="995883" cy="682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1" descr="C:\Documents and Settings\notebook\Local Settings\Temporary Internet Files\Content.IE5\O8AV1WUZ\MC90021514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27108">
            <a:off x="7984659" y="800397"/>
            <a:ext cx="1352799" cy="1071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2" descr="C:\Documents and Settings\notebook\Local Settings\Temporary Internet Files\Content.IE5\3LP0YC6G\MC90021551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48264" y="633013"/>
            <a:ext cx="1050956" cy="825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34011" y="162755"/>
            <a:ext cx="9162817" cy="6695245"/>
            <a:chOff x="34011" y="162755"/>
            <a:chExt cx="9162817" cy="6695245"/>
          </a:xfrm>
        </p:grpSpPr>
        <p:sp>
          <p:nvSpPr>
            <p:cNvPr id="30" name="Obdélník 29"/>
            <p:cNvSpPr/>
            <p:nvPr/>
          </p:nvSpPr>
          <p:spPr>
            <a:xfrm>
              <a:off x="86828" y="190730"/>
              <a:ext cx="8949668" cy="6640182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1" name="Skupina 30"/>
            <p:cNvGrpSpPr/>
            <p:nvPr/>
          </p:nvGrpSpPr>
          <p:grpSpPr>
            <a:xfrm>
              <a:off x="86828" y="162755"/>
              <a:ext cx="8976358" cy="6695245"/>
              <a:chOff x="1066266" y="162755"/>
              <a:chExt cx="7960692" cy="6091752"/>
            </a:xfrm>
          </p:grpSpPr>
          <p:graphicFrame>
            <p:nvGraphicFramePr>
              <p:cNvPr id="55" name="Objekt 54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409529750"/>
                  </p:ext>
                </p:extLst>
              </p:nvPr>
            </p:nvGraphicFramePr>
            <p:xfrm>
              <a:off x="1978648" y="905869"/>
              <a:ext cx="7048310" cy="5348638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2076" name="List" r:id="rId13" imgW="3362249" imgH="1533449" progId="Excel.Sheet.12">
                      <p:embed/>
                    </p:oleObj>
                  </mc:Choice>
                  <mc:Fallback>
                    <p:oleObj name="List" r:id="rId13" imgW="3362249" imgH="1533449" progId="Excel.Sheet.12">
                      <p:embed/>
                      <p:pic>
                        <p:nvPicPr>
                          <p:cNvPr id="0" name=""/>
                          <p:cNvPicPr/>
                          <p:nvPr/>
                        </p:nvPicPr>
                        <p:blipFill>
                          <a:blip r:embed="rId14"/>
                          <a:stretch>
                            <a:fillRect/>
                          </a:stretch>
                        </p:blipFill>
                        <p:spPr>
                          <a:xfrm>
                            <a:off x="1978648" y="905869"/>
                            <a:ext cx="7048310" cy="5348638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56" name="Obdélník 55"/>
              <p:cNvSpPr/>
              <p:nvPr/>
            </p:nvSpPr>
            <p:spPr>
              <a:xfrm>
                <a:off x="1066266" y="162755"/>
                <a:ext cx="4490013" cy="5320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b="1" dirty="0" err="1" smtClean="0">
                    <a:ln w="18000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3">
                        <a:lumMod val="75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Complete</a:t>
                </a:r>
                <a:r>
                  <a:rPr lang="cs-CZ" sz="3200" b="1" dirty="0" smtClean="0">
                    <a:ln w="18000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3">
                        <a:lumMod val="75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 </a:t>
                </a:r>
                <a:r>
                  <a:rPr lang="cs-CZ" sz="3200" b="1" dirty="0" err="1" smtClean="0">
                    <a:ln w="18000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3">
                        <a:lumMod val="75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the</a:t>
                </a:r>
                <a:r>
                  <a:rPr lang="cs-CZ" sz="3200" b="1" dirty="0">
                    <a:ln w="18000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3">
                        <a:lumMod val="75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 </a:t>
                </a:r>
                <a:r>
                  <a:rPr lang="cs-CZ" sz="3200" b="1" dirty="0" err="1" smtClean="0">
                    <a:ln w="18000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3">
                        <a:lumMod val="75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crossword</a:t>
                </a:r>
                <a:r>
                  <a:rPr lang="cs-CZ" sz="3200" b="1" dirty="0" smtClean="0">
                    <a:ln w="18000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3">
                        <a:lumMod val="75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:</a:t>
                </a:r>
                <a:endParaRPr lang="cs-CZ" sz="3200" dirty="0">
                  <a:ln w="18000">
                    <a:solidFill>
                      <a:schemeClr val="accent1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3">
                      <a:lumMod val="75000"/>
                    </a:schemeClr>
                  </a:solidFill>
                </a:endParaRPr>
              </a:p>
            </p:txBody>
          </p:sp>
        </p:grpSp>
        <p:pic>
          <p:nvPicPr>
            <p:cNvPr id="33" name="Picture 7" descr="C:\Documents and Settings\notebook\Local Settings\Temporary Internet Files\Content.IE5\3LP0YC6G\MP900177942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 flipH="1">
              <a:off x="152218" y="5974363"/>
              <a:ext cx="1027859" cy="6852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8" descr="C:\Documents and Settings\notebook\Local Settings\Temporary Internet Files\Content.IE5\3LP0YC6G\MC900250839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922439" flipH="1">
              <a:off x="3075514" y="1094253"/>
              <a:ext cx="992049" cy="7496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9" descr="C:\Documents and Settings\notebook\Local Settings\Temporary Internet Files\Content.IE5\T03THZB6\MC900199137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115616" y="1173974"/>
              <a:ext cx="944628" cy="8856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" name="Picture 10" descr="C:\Documents and Settings\notebook\Local Settings\Temporary Internet Files\Content.IE5\T03THZB6\MC900215159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4011" y="2091389"/>
              <a:ext cx="995883" cy="6821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11" descr="C:\Documents and Settings\notebook\Local Settings\Temporary Internet Files\Content.IE5\O8AV1WUZ\MC900215141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927108">
              <a:off x="7984659" y="800397"/>
              <a:ext cx="1352799" cy="1071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12" descr="C:\Documents and Settings\notebook\Local Settings\Temporary Internet Files\Content.IE5\3LP0YC6G\MC900215510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948264" y="633013"/>
              <a:ext cx="1050956" cy="8259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8" name="Picture 2" descr="C:\Users\Admin\AppData\Local\Microsoft\Windows\Temporary Internet Files\Content.IE5\YI1GQSEL\MC900088434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8026" y="249731"/>
            <a:ext cx="950307" cy="661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311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92748902"/>
              </p:ext>
            </p:extLst>
          </p:nvPr>
        </p:nvGraphicFramePr>
        <p:xfrm>
          <a:off x="0" y="742950"/>
          <a:ext cx="9144000" cy="6115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6" name="List" r:id="rId4" imgW="4276649" imgH="1723949" progId="Excel.Sheet.12">
                  <p:embed/>
                </p:oleObj>
              </mc:Choice>
              <mc:Fallback>
                <p:oleObj name="List" r:id="rId4" imgW="4276649" imgH="172394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742950"/>
                        <a:ext cx="9144000" cy="61150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1066266" y="15271"/>
            <a:ext cx="691276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err="1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Who</a:t>
            </a:r>
            <a:r>
              <a:rPr lang="cs-CZ" sz="4400" b="1" dirty="0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likes</a:t>
            </a:r>
            <a:r>
              <a:rPr lang="cs-CZ" sz="4400" b="1" dirty="0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tomatoes</a:t>
            </a:r>
            <a:r>
              <a:rPr lang="cs-CZ" sz="4400" b="1" dirty="0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sz="4400" dirty="0">
              <a:ln w="18000">
                <a:solidFill>
                  <a:srgbClr val="006C31"/>
                </a:solidFill>
                <a:prstDash val="solid"/>
                <a:miter lim="800000"/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1" y="1451874"/>
            <a:ext cx="1282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006C31"/>
                </a:solidFill>
              </a:rPr>
              <a:t>Name</a:t>
            </a:r>
            <a:r>
              <a:rPr lang="cs-CZ" sz="3200" dirty="0" smtClean="0">
                <a:solidFill>
                  <a:srgbClr val="006C31"/>
                </a:solidFill>
              </a:rPr>
              <a:t>:</a:t>
            </a:r>
            <a:endParaRPr lang="cs-CZ" sz="3200" dirty="0">
              <a:solidFill>
                <a:srgbClr val="006C31"/>
              </a:solidFill>
            </a:endParaRPr>
          </a:p>
        </p:txBody>
      </p:sp>
      <p:pic>
        <p:nvPicPr>
          <p:cNvPr id="20" name="Picture 8" descr="C:\Documents and Settings\notebook\Local Settings\Temporary Internet Files\Content.IE5\3LP0YC6G\MC9002508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2439" flipH="1">
            <a:off x="6449628" y="868842"/>
            <a:ext cx="1360328" cy="1027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9" descr="C:\Documents and Settings\notebook\Local Settings\Temporary Internet Files\Content.IE5\T03THZB6\MC90019913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61720" y="847460"/>
            <a:ext cx="1295303" cy="121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0" descr="C:\Documents and Settings\notebook\Local Settings\Temporary Internet Files\Content.IE5\T03THZB6\MC9002151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778414" y="1025535"/>
            <a:ext cx="1365586" cy="93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1" descr="C:\Documents and Settings\notebook\Local Settings\Temporary Internet Files\Content.IE5\O8AV1WUZ\MC90021514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538465">
            <a:off x="3876445" y="849120"/>
            <a:ext cx="1292412" cy="1023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2" descr="C:\Documents and Settings\notebook\Local Settings\Temporary Internet Files\Content.IE5\3LP0YC6G\MC90021551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88842" y="998774"/>
            <a:ext cx="1153071" cy="90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Admin\AppData\Local\Microsoft\Windows\Temporary Internet Files\Content.IE5\YI1GQSEL\MC90008843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4523" y="957683"/>
            <a:ext cx="1360934" cy="947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4097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80728"/>
            <a:ext cx="8602420" cy="40010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Autor:  Mgr. Irena Trefilová</a:t>
            </a:r>
          </a:p>
          <a:p>
            <a:endParaRPr lang="cs-CZ" dirty="0"/>
          </a:p>
          <a:p>
            <a:r>
              <a:rPr lang="cs-CZ" dirty="0"/>
              <a:t>Škola: 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(Klipart):</a:t>
            </a:r>
          </a:p>
          <a:p>
            <a:r>
              <a:rPr lang="cs-CZ" sz="1100" dirty="0" err="1"/>
              <a:t>v</a:t>
            </a:r>
            <a:r>
              <a:rPr lang="cs-CZ" sz="1100" dirty="0" err="1" smtClean="0"/>
              <a:t>egetables</a:t>
            </a:r>
            <a:r>
              <a:rPr lang="cs-CZ" sz="1100" dirty="0"/>
              <a:t>: </a:t>
            </a:r>
            <a:r>
              <a:rPr lang="cs-CZ" sz="1100" dirty="0">
                <a:hlinkClick r:id="rId2"/>
              </a:rPr>
              <a:t>http://office.microsoft.com/cs-cz/images/results.aspx?qu=ko%C5%A1%C3%ADk+zeleniny&amp;ex=1#ai:MP900426477</a:t>
            </a:r>
            <a:r>
              <a:rPr lang="cs-CZ" sz="1100" dirty="0" smtClean="0">
                <a:hlinkClick r:id="rId2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carrot</a:t>
            </a:r>
            <a:r>
              <a:rPr lang="cs-CZ" sz="1100" dirty="0" smtClean="0"/>
              <a:t>: </a:t>
            </a:r>
            <a:r>
              <a:rPr lang="cs-CZ" sz="1100" dirty="0">
                <a:hlinkClick r:id="rId3"/>
              </a:rPr>
              <a:t>http://office.microsoft.com/cs-cz/images/results.aspx?qu=zelenina&amp;ex=1#ai:MC900250839</a:t>
            </a:r>
            <a:r>
              <a:rPr lang="cs-CZ" sz="1100" dirty="0" smtClean="0">
                <a:hlinkClick r:id="rId3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cucumber</a:t>
            </a:r>
            <a:r>
              <a:rPr lang="cs-CZ" sz="1100" dirty="0"/>
              <a:t>: </a:t>
            </a:r>
            <a:r>
              <a:rPr lang="cs-CZ" sz="1100" dirty="0">
                <a:hlinkClick r:id="rId4"/>
              </a:rPr>
              <a:t>http://office.microsoft.com/cs-cz/images/results.aspx?qu=zelenina&amp;ex=1#ai:MC900215159</a:t>
            </a:r>
            <a:r>
              <a:rPr lang="cs-CZ" sz="1100" dirty="0" smtClean="0">
                <a:hlinkClick r:id="rId4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potatoes</a:t>
            </a:r>
            <a:r>
              <a:rPr lang="cs-CZ" sz="1100" dirty="0"/>
              <a:t>: </a:t>
            </a:r>
            <a:r>
              <a:rPr lang="cs-CZ" sz="1100" dirty="0">
                <a:hlinkClick r:id="rId5"/>
              </a:rPr>
              <a:t>http://office.microsoft.com/cs-cz/images/results.aspx?qu=zelenina&amp;ex=1#ai:MP900177942</a:t>
            </a:r>
            <a:r>
              <a:rPr lang="cs-CZ" sz="1100" dirty="0" smtClean="0">
                <a:hlinkClick r:id="rId5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cabbage</a:t>
            </a:r>
            <a:r>
              <a:rPr lang="cs-CZ" sz="1100" dirty="0"/>
              <a:t>: </a:t>
            </a:r>
            <a:r>
              <a:rPr lang="cs-CZ" sz="1100" dirty="0">
                <a:hlinkClick r:id="rId6"/>
              </a:rPr>
              <a:t>http://office.microsoft.com/cs-cz/images/results.aspx?qu=zel%C3%AD&amp;ex=1#ai:MC900199137</a:t>
            </a:r>
            <a:r>
              <a:rPr lang="cs-CZ" sz="1100" dirty="0" smtClean="0">
                <a:hlinkClick r:id="rId6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radishes</a:t>
            </a:r>
            <a:r>
              <a:rPr lang="cs-CZ" sz="1100" dirty="0"/>
              <a:t>: </a:t>
            </a:r>
            <a:r>
              <a:rPr lang="cs-CZ" sz="1100" dirty="0">
                <a:hlinkClick r:id="rId7"/>
              </a:rPr>
              <a:t>http://office.microsoft.com/cs-cz/images/results.aspx?qu=%C5%99edkvi%C4%8Dky&amp;ex=1#ai:MC900215141</a:t>
            </a:r>
            <a:r>
              <a:rPr lang="cs-CZ" sz="1100" dirty="0" smtClean="0">
                <a:hlinkClick r:id="rId7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peas</a:t>
            </a:r>
            <a:r>
              <a:rPr lang="cs-CZ" sz="1100" dirty="0"/>
              <a:t>: </a:t>
            </a:r>
            <a:r>
              <a:rPr lang="cs-CZ" sz="1100" dirty="0">
                <a:hlinkClick r:id="rId8"/>
              </a:rPr>
              <a:t>http://office.microsoft.com/cs-cz/images/results.aspx?qu=hr%C3%A1ch&amp;ex=1#ai:MC900215510</a:t>
            </a:r>
            <a:r>
              <a:rPr lang="cs-CZ" sz="1100" dirty="0" smtClean="0">
                <a:hlinkClick r:id="rId8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tomato</a:t>
            </a:r>
            <a:r>
              <a:rPr lang="cs-CZ" sz="1100" dirty="0"/>
              <a:t>:  </a:t>
            </a:r>
            <a:r>
              <a:rPr lang="cs-CZ" sz="1100" dirty="0">
                <a:hlinkClick r:id="rId9"/>
              </a:rPr>
              <a:t>http://office.microsoft.com/cs-cz/images/results.aspx?qu=zelenina&amp;ex=1#ai:MC900088434</a:t>
            </a:r>
            <a:r>
              <a:rPr lang="cs-CZ" sz="1100" dirty="0" smtClean="0">
                <a:hlinkClick r:id="rId9"/>
              </a:rPr>
              <a:t>|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1100" dirty="0"/>
          </a:p>
          <a:p>
            <a:r>
              <a:rPr lang="cs-CZ" dirty="0" smtClean="0"/>
              <a:t>Vytvořeno:  2011, upraveno </a:t>
            </a:r>
            <a:r>
              <a:rPr lang="cs-CZ" dirty="0" smtClean="0"/>
              <a:t>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6431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1440</TotalTime>
  <Words>287</Words>
  <Application>Microsoft Office PowerPoint</Application>
  <PresentationFormat>Předvádění na obrazovce (4:3)</PresentationFormat>
  <Paragraphs>60</Paragraphs>
  <Slides>8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Tok</vt:lpstr>
      <vt:lpstr>List</vt:lpstr>
      <vt:lpstr>VY_32_INOVACE_06_AJ_Fruit and vegetables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VY_32_INOVACE_AA_Fruit and vegetables</dc:title>
  <cp:lastModifiedBy>Admin</cp:lastModifiedBy>
  <cp:revision>23</cp:revision>
  <dcterms:modified xsi:type="dcterms:W3CDTF">2013-02-18T19:29:32Z</dcterms:modified>
</cp:coreProperties>
</file>