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8" r:id="rId3"/>
    <p:sldId id="264" r:id="rId4"/>
    <p:sldId id="265" r:id="rId5"/>
    <p:sldId id="266" r:id="rId6"/>
    <p:sldId id="267" r:id="rId7"/>
    <p:sldId id="260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C4353-7501-46D5-A016-11600F6C658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A3658-B0F5-489D-8DAC-DA71D8175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257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8168FD-9245-4B0F-BD2A-774C36DA04C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496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8168FD-9245-4B0F-BD2A-774C36DA04C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496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8168FD-9245-4B0F-BD2A-774C36DA04C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496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8168FD-9245-4B0F-BD2A-774C36DA04C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496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 sloupce „</a:t>
            </a:r>
            <a:r>
              <a:rPr lang="cs-CZ" dirty="0" err="1" smtClean="0"/>
              <a:t>Name</a:t>
            </a:r>
            <a:r>
              <a:rPr lang="cs-CZ" dirty="0" smtClean="0"/>
              <a:t>“ napíší</a:t>
            </a:r>
            <a:r>
              <a:rPr lang="cs-CZ" baseline="0" dirty="0" smtClean="0"/>
              <a:t> žáci svá jména a označí, zda určitou činnost umí či ne (</a:t>
            </a:r>
            <a:r>
              <a:rPr lang="cs-CZ" baseline="0" dirty="0" err="1" smtClean="0"/>
              <a:t>tick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cross</a:t>
            </a:r>
            <a:r>
              <a:rPr lang="cs-CZ" baseline="0" dirty="0" smtClean="0"/>
              <a:t>). Poté přečtou otázku a odpovědí na ni (</a:t>
            </a:r>
            <a:r>
              <a:rPr lang="cs-CZ" baseline="0" dirty="0" err="1" smtClean="0"/>
              <a:t>Yes</a:t>
            </a:r>
            <a:r>
              <a:rPr lang="cs-CZ" baseline="0" dirty="0" smtClean="0"/>
              <a:t>, I </a:t>
            </a:r>
            <a:r>
              <a:rPr lang="cs-CZ" baseline="0" dirty="0" err="1" smtClean="0"/>
              <a:t>can</a:t>
            </a:r>
            <a:r>
              <a:rPr lang="cs-CZ" baseline="0" dirty="0" smtClean="0"/>
              <a:t>. No, I </a:t>
            </a:r>
            <a:r>
              <a:rPr lang="cs-CZ" baseline="0" dirty="0" err="1" smtClean="0"/>
              <a:t>can´t</a:t>
            </a:r>
            <a:r>
              <a:rPr lang="cs-CZ" baseline="0" smtClean="0"/>
              <a:t>.).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08D14-027D-430E-B37A-96AAAB8BA77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849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11" Type="http://schemas.openxmlformats.org/officeDocument/2006/relationships/image" Target="../media/image6.png"/><Relationship Id="rId5" Type="http://schemas.openxmlformats.org/officeDocument/2006/relationships/package" Target="../embeddings/List_aplikace_Microsoft_Excel1.xlsx"/><Relationship Id="rId10" Type="http://schemas.openxmlformats.org/officeDocument/2006/relationships/image" Target="../media/image5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basketbal&amp;ex=1#ai:MC900305651|" TargetMode="External"/><Relationship Id="rId2" Type="http://schemas.openxmlformats.org/officeDocument/2006/relationships/hyperlink" Target="http://office.microsoft.com/cs-cz/images/results.aspx?qu=fotbal&amp;ex=1#ai:MC900412546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hokej&amp;ex=1#ai:MC900301462|" TargetMode="External"/><Relationship Id="rId5" Type="http://schemas.openxmlformats.org/officeDocument/2006/relationships/hyperlink" Target="http://office.microsoft.com/cs-cz/images/results.aspx?qu=volejbal&amp;ex=1#ai:MC900320876|" TargetMode="External"/><Relationship Id="rId4" Type="http://schemas.openxmlformats.org/officeDocument/2006/relationships/hyperlink" Target="http://office.microsoft.com/cs-cz/images/results.aspx?qu=baseball&amp;ex=1#ai:MC900410999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VY_32_INOVACE_08_AJ_Hobbies 2 – </a:t>
            </a:r>
            <a:r>
              <a:rPr lang="cs-CZ" sz="3600" dirty="0" err="1" smtClean="0">
                <a:solidFill>
                  <a:srgbClr val="FF0000"/>
                </a:solidFill>
              </a:rPr>
              <a:t>Can</a:t>
            </a:r>
            <a:r>
              <a:rPr lang="cs-CZ" sz="3600" dirty="0" smtClean="0">
                <a:solidFill>
                  <a:srgbClr val="FF0000"/>
                </a:solidFill>
              </a:rPr>
              <a:t> I play…? - </a:t>
            </a:r>
            <a:r>
              <a:rPr lang="cs-CZ" sz="3600" dirty="0" err="1" smtClean="0">
                <a:solidFill>
                  <a:srgbClr val="FF0000"/>
                </a:solidFill>
              </a:rPr>
              <a:t>Sports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9486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1169" y="922411"/>
            <a:ext cx="2920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Anotace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857757"/>
            <a:ext cx="836889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sz="2400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4. a 5. ZŠ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hobbies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sport,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football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baseball, basketball,</a:t>
            </a:r>
          </a:p>
          <a:p>
            <a:r>
              <a:rPr lang="cs-CZ" sz="2400" b="1" dirty="0" err="1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olleyball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ice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hockey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I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I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can´t</a:t>
            </a:r>
            <a:endParaRPr lang="cs-CZ" sz="2400" b="1" dirty="0" smtClean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sz="2400" b="1" dirty="0" smtClean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tématu „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Sports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“, </a:t>
            </a:r>
          </a:p>
          <a:p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tvoření odpovědí na otázku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I play …? </a:t>
            </a:r>
            <a:r>
              <a:rPr lang="cs-CZ" sz="2400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Yes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I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No, I </a:t>
            </a:r>
            <a:r>
              <a:rPr lang="cs-CZ" sz="2400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can´t</a:t>
            </a:r>
            <a:r>
              <a:rPr lang="cs-CZ" sz="2400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.)</a:t>
            </a:r>
            <a:endParaRPr lang="cs-CZ" sz="2400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6236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0993" y="329847"/>
            <a:ext cx="812485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Hobbies</a:t>
            </a:r>
            <a:r>
              <a:rPr lang="cs-CZ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2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</a:t>
            </a:r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Can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I play </a:t>
            </a:r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football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cs-CZ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91680" y="1345510"/>
            <a:ext cx="20185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Sports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5536" y="2268840"/>
            <a:ext cx="17929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football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1610" y="4492955"/>
            <a:ext cx="2344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i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ce</a:t>
            </a:r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hockey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547664" y="4514303"/>
            <a:ext cx="21499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volleyball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228184" y="2268840"/>
            <a:ext cx="2287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basketball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231876" y="2268840"/>
            <a:ext cx="1903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baseball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26" name="Picture 9" descr="C:\Documents and Settings\notebook\Local Settings\Temporary Internet Files\Content.IE5\57P1253V\MC9003056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943578"/>
            <a:ext cx="1179576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C:\Documents and Settings\notebook\Local Settings\Temporary Internet Files\Content.IE5\8HT7Q6TO\MC9004109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216" y="3018467"/>
            <a:ext cx="1504406" cy="14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C:\Documents and Settings\notebook\Local Settings\Temporary Internet Files\Content.IE5\8HT7Q6TO\MC9003014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344716"/>
            <a:ext cx="1438827" cy="123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C:\Documents and Settings\notebook\Local Settings\Temporary Internet Files\Content.IE5\FYP1SEC4\MC9003208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432" y="5373216"/>
            <a:ext cx="1272154" cy="117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Admin\AppData\Local\Temp\MC9004338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98" y="3018467"/>
            <a:ext cx="1346334" cy="134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07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640310" y="423799"/>
            <a:ext cx="33505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Sports</a:t>
            </a:r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</a:t>
            </a:r>
            <a:r>
              <a:rPr lang="cs-CZ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Join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11312" y="1347129"/>
            <a:ext cx="17929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football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35307" y="3374877"/>
            <a:ext cx="2344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i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ce</a:t>
            </a:r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hockey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32801" y="4500664"/>
            <a:ext cx="21499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volleyball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163904" y="5777367"/>
            <a:ext cx="2287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basketball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356233" y="2268840"/>
            <a:ext cx="1903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baseball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26" name="Picture 9" descr="C:\Documents and Settings\notebook\Local Settings\Temporary Internet Files\Content.IE5\57P1253V\MC9003056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79" y="2693810"/>
            <a:ext cx="1179576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C:\Documents and Settings\notebook\Local Settings\Temporary Internet Files\Content.IE5\8HT7Q6TO\MC9004109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45544"/>
            <a:ext cx="1504406" cy="14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C:\Documents and Settings\notebook\Local Settings\Temporary Internet Files\Content.IE5\8HT7Q6TO\MC9003014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40" y="5160934"/>
            <a:ext cx="1438827" cy="123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C:\Documents and Settings\notebook\Local Settings\Temporary Internet Files\Content.IE5\FYP1SEC4\MC9003208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454" y="1916832"/>
            <a:ext cx="1272154" cy="117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Admin\AppData\Local\Temp\MC9004338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454" y="4181440"/>
            <a:ext cx="1346334" cy="134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22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640310" y="423799"/>
            <a:ext cx="36925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Sports</a:t>
            </a:r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</a:t>
            </a:r>
            <a:r>
              <a:rPr lang="cs-CZ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Write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82080" y="3545727"/>
            <a:ext cx="17929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football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282080" y="4645026"/>
            <a:ext cx="2344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i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ce</a:t>
            </a:r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hockey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282080" y="2446428"/>
            <a:ext cx="21499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volleyball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282080" y="1347129"/>
            <a:ext cx="2287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basketball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82080" y="5744326"/>
            <a:ext cx="1903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baseball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26" name="Picture 9" descr="C:\Documents and Settings\notebook\Local Settings\Temporary Internet Files\Content.IE5\57P1253V\MC9003056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13868"/>
            <a:ext cx="928433" cy="142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C:\Documents and Settings\notebook\Local Settings\Temporary Internet Files\Content.IE5\8HT7Q6TO\MC9004109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744326"/>
            <a:ext cx="928433" cy="92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C:\Documents and Settings\notebook\Local Settings\Temporary Internet Files\Content.IE5\8HT7Q6TO\MC9003014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80" y="4615972"/>
            <a:ext cx="1000482" cy="857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C:\Documents and Settings\notebook\Local Settings\Temporary Internet Files\Content.IE5\FYP1SEC4\MC9003208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22783"/>
            <a:ext cx="1001300" cy="92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839888" y="1571003"/>
            <a:ext cx="3819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______________</a:t>
            </a:r>
            <a:endParaRPr lang="cs-CZ" sz="40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839888" y="2611566"/>
            <a:ext cx="3819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______________</a:t>
            </a:r>
            <a:endParaRPr lang="cs-CZ" sz="40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839888" y="3652129"/>
            <a:ext cx="3819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______________</a:t>
            </a:r>
            <a:endParaRPr lang="cs-CZ" sz="40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839888" y="4692692"/>
            <a:ext cx="3819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______________</a:t>
            </a:r>
            <a:endParaRPr lang="cs-CZ" sz="40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39888" y="5733256"/>
            <a:ext cx="3819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______________</a:t>
            </a:r>
            <a:endParaRPr lang="cs-CZ" sz="40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5953267" y="1058399"/>
            <a:ext cx="3002561" cy="5494714"/>
            <a:chOff x="9173375" y="1072767"/>
            <a:chExt cx="3002561" cy="5494714"/>
          </a:xfrm>
        </p:grpSpPr>
        <p:sp>
          <p:nvSpPr>
            <p:cNvPr id="20" name="Obdélník 19"/>
            <p:cNvSpPr/>
            <p:nvPr/>
          </p:nvSpPr>
          <p:spPr>
            <a:xfrm>
              <a:off x="9173375" y="1072767"/>
              <a:ext cx="3002561" cy="54947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TextovéPole 1"/>
            <p:cNvSpPr txBox="1"/>
            <p:nvPr/>
          </p:nvSpPr>
          <p:spPr>
            <a:xfrm>
              <a:off x="9752753" y="3699913"/>
              <a:ext cx="18438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Click</a:t>
              </a:r>
              <a:r>
                <a:rPr lang="cs-CZ" dirty="0" smtClean="0"/>
                <a:t> and </a:t>
              </a:r>
              <a:r>
                <a:rPr lang="cs-CZ" dirty="0" err="1" smtClean="0"/>
                <a:t>check</a:t>
              </a:r>
              <a:r>
                <a:rPr lang="cs-CZ" dirty="0" smtClean="0"/>
                <a:t>.</a:t>
              </a:r>
              <a:endParaRPr lang="cs-CZ" dirty="0"/>
            </a:p>
          </p:txBody>
        </p:sp>
      </p:grpSp>
      <p:pic>
        <p:nvPicPr>
          <p:cNvPr id="30" name="Picture 11" descr="C:\Users\Admin\AppData\Local\Temp\MC9004338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49" y="3548296"/>
            <a:ext cx="866912" cy="86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419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2192" y="1006540"/>
            <a:ext cx="84483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Can</a:t>
            </a:r>
            <a:r>
              <a:rPr lang="cs-CZ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I play…?   </a:t>
            </a:r>
            <a:r>
              <a:rPr lang="cs-CZ" sz="4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Yes</a:t>
            </a:r>
            <a:r>
              <a:rPr lang="cs-CZ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I </a:t>
            </a:r>
            <a:r>
              <a:rPr lang="cs-CZ" sz="4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can</a:t>
            </a:r>
            <a:r>
              <a:rPr lang="cs-CZ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No, I </a:t>
            </a:r>
            <a:r>
              <a:rPr lang="cs-CZ" sz="4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can´t</a:t>
            </a:r>
            <a:r>
              <a:rPr lang="cs-CZ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6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3069" y="220675"/>
            <a:ext cx="16770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Sports</a:t>
            </a:r>
            <a:endParaRPr lang="cs-CZ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5536" y="2268840"/>
            <a:ext cx="17929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football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1610" y="4492955"/>
            <a:ext cx="2344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i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ce</a:t>
            </a:r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hockey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547664" y="4514303"/>
            <a:ext cx="21499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volleyball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228184" y="2268840"/>
            <a:ext cx="2287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basketball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231876" y="2268840"/>
            <a:ext cx="1903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baseball</a:t>
            </a:r>
            <a:endParaRPr lang="cs-CZ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26" name="Picture 9" descr="C:\Documents and Settings\notebook\Local Settings\Temporary Internet Files\Content.IE5\57P1253V\MC9003056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943578"/>
            <a:ext cx="1179576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C:\Documents and Settings\notebook\Local Settings\Temporary Internet Files\Content.IE5\8HT7Q6TO\MC9004109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216" y="3018467"/>
            <a:ext cx="1504406" cy="14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C:\Documents and Settings\notebook\Local Settings\Temporary Internet Files\Content.IE5\8HT7Q6TO\MC9003014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344716"/>
            <a:ext cx="1438827" cy="123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C:\Documents and Settings\notebook\Local Settings\Temporary Internet Files\Content.IE5\FYP1SEC4\MC9003208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432" y="5373216"/>
            <a:ext cx="1272154" cy="117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Admin\AppData\Local\Temp\MC9004338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97" y="3077729"/>
            <a:ext cx="1346334" cy="134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90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k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291185"/>
              </p:ext>
            </p:extLst>
          </p:nvPr>
        </p:nvGraphicFramePr>
        <p:xfrm>
          <a:off x="0" y="725488"/>
          <a:ext cx="9144000" cy="611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List" r:id="rId5" imgW="3667147" imgH="1724066" progId="Excel.Sheet.12">
                  <p:embed/>
                </p:oleObj>
              </mc:Choice>
              <mc:Fallback>
                <p:oleObj name="List" r:id="rId5" imgW="3667147" imgH="172406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725488"/>
                        <a:ext cx="9144000" cy="6115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bdélník 4"/>
          <p:cNvSpPr/>
          <p:nvPr/>
        </p:nvSpPr>
        <p:spPr>
          <a:xfrm>
            <a:off x="2531" y="15271"/>
            <a:ext cx="932199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err="1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sz="4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</a:t>
            </a:r>
            <a:r>
              <a:rPr lang="cs-CZ" sz="4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I play </a:t>
            </a:r>
            <a:r>
              <a:rPr lang="cs-CZ" sz="4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football</a:t>
            </a:r>
            <a:r>
              <a:rPr lang="cs-CZ" sz="4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</a:t>
            </a:r>
            <a:r>
              <a:rPr lang="cs-CZ" sz="12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Think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about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yourself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tick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or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cross</a:t>
            </a:r>
            <a:r>
              <a:rPr lang="cs-CZ" sz="2400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.)</a:t>
            </a:r>
            <a:endParaRPr lang="cs-CZ" sz="2400" dirty="0">
              <a:ln w="18000">
                <a:solidFill>
                  <a:schemeClr val="accent1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31" y="1451874"/>
            <a:ext cx="12827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Name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9" descr="C:\Documents and Settings\notebook\Local Settings\Temporary Internet Files\Content.IE5\57P1253V\MC90030565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196" y="707860"/>
            <a:ext cx="1179576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C:\Documents and Settings\notebook\Local Settings\Temporary Internet Files\Content.IE5\8HT7Q6TO\MC9004109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489" y="815124"/>
            <a:ext cx="1105197" cy="109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:\Documents and Settings\notebook\Local Settings\Temporary Internet Files\Content.IE5\8HT7Q6TO\MC90030146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80" y="932162"/>
            <a:ext cx="1213069" cy="103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C:\Documents and Settings\notebook\Local Settings\Temporary Internet Files\Content.IE5\FYP1SEC4\MC90032087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111" y="863940"/>
            <a:ext cx="1272154" cy="117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dmin\AppData\Local\Temp\MC900433881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82148"/>
            <a:ext cx="1346334" cy="134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1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980728"/>
            <a:ext cx="8038932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 Mgr. Irena Trefilová</a:t>
            </a:r>
          </a:p>
          <a:p>
            <a:endParaRPr lang="cs-CZ" dirty="0"/>
          </a:p>
          <a:p>
            <a:r>
              <a:rPr lang="cs-CZ" dirty="0"/>
              <a:t>Škola: 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</a:t>
            </a:r>
            <a:r>
              <a:rPr lang="cs-CZ" dirty="0" smtClean="0"/>
              <a:t>):</a:t>
            </a:r>
          </a:p>
          <a:p>
            <a:r>
              <a:rPr lang="cs-CZ" sz="1100" dirty="0" err="1"/>
              <a:t>f</a:t>
            </a:r>
            <a:r>
              <a:rPr lang="cs-CZ" sz="1100" dirty="0" err="1" smtClean="0"/>
              <a:t>ootball</a:t>
            </a:r>
            <a:r>
              <a:rPr lang="cs-CZ" sz="1100" dirty="0" smtClean="0"/>
              <a:t>: </a:t>
            </a:r>
            <a:r>
              <a:rPr lang="nn-NO" sz="1100" dirty="0">
                <a:hlinkClick r:id="rId2"/>
              </a:rPr>
              <a:t>http://office.microsoft.com/cs-cz/images/results.aspx?qu=fotbal&amp;ex=1#ai:MC900412546</a:t>
            </a:r>
            <a:r>
              <a:rPr lang="nn-NO" sz="1100" dirty="0" smtClean="0">
                <a:hlinkClick r:id="rId2"/>
              </a:rPr>
              <a:t>|</a:t>
            </a:r>
            <a:endParaRPr lang="cs-CZ" sz="1100" dirty="0" smtClean="0"/>
          </a:p>
          <a:p>
            <a:r>
              <a:rPr lang="cs-CZ" sz="1100" dirty="0" smtClean="0"/>
              <a:t>basketball</a:t>
            </a:r>
            <a:r>
              <a:rPr lang="cs-CZ" sz="1100" dirty="0"/>
              <a:t>: </a:t>
            </a:r>
            <a:r>
              <a:rPr lang="cs-CZ" sz="1100" dirty="0">
                <a:hlinkClick r:id="rId3"/>
              </a:rPr>
              <a:t>http://office.microsoft.com/cs-cz/images/results.aspx?qu=basketbal&amp;ex=1#ai:MC900305651</a:t>
            </a:r>
            <a:r>
              <a:rPr lang="cs-CZ" sz="1100" dirty="0" smtClean="0">
                <a:hlinkClick r:id="rId3"/>
              </a:rPr>
              <a:t>|</a:t>
            </a:r>
            <a:endParaRPr lang="cs-CZ" sz="1100" dirty="0" smtClean="0"/>
          </a:p>
          <a:p>
            <a:r>
              <a:rPr lang="cs-CZ" sz="1100" dirty="0" smtClean="0"/>
              <a:t>baseball</a:t>
            </a:r>
            <a:r>
              <a:rPr lang="cs-CZ" sz="1100" dirty="0"/>
              <a:t>: </a:t>
            </a:r>
            <a:r>
              <a:rPr lang="cs-CZ" sz="1100" dirty="0">
                <a:hlinkClick r:id="rId4"/>
              </a:rPr>
              <a:t>http://office.microsoft.com/cs-cz/images/results.aspx?qu=baseball&amp;ex=1#ai:MC900410999</a:t>
            </a:r>
            <a:r>
              <a:rPr lang="cs-CZ" sz="1100" dirty="0" smtClean="0">
                <a:hlinkClick r:id="rId4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volleyball</a:t>
            </a:r>
            <a:r>
              <a:rPr lang="cs-CZ" sz="1100" dirty="0"/>
              <a:t>: </a:t>
            </a:r>
            <a:r>
              <a:rPr lang="cs-CZ" sz="1100" dirty="0">
                <a:hlinkClick r:id="rId5"/>
              </a:rPr>
              <a:t>http://office.microsoft.com/cs-cz/images/results.aspx?qu=volejbal&amp;ex=1#ai:MC900320876</a:t>
            </a:r>
            <a:r>
              <a:rPr lang="cs-CZ" sz="1100" dirty="0" smtClean="0">
                <a:hlinkClick r:id="rId5"/>
              </a:rPr>
              <a:t>|</a:t>
            </a:r>
            <a:endParaRPr lang="cs-CZ" sz="1100" dirty="0" smtClean="0"/>
          </a:p>
          <a:p>
            <a:r>
              <a:rPr lang="cs-CZ" sz="1100" dirty="0" err="1" smtClean="0"/>
              <a:t>ice</a:t>
            </a:r>
            <a:r>
              <a:rPr lang="cs-CZ" sz="1100" dirty="0" smtClean="0"/>
              <a:t> </a:t>
            </a:r>
            <a:r>
              <a:rPr lang="cs-CZ" sz="1100" dirty="0" err="1" smtClean="0"/>
              <a:t>hockey</a:t>
            </a:r>
            <a:r>
              <a:rPr lang="cs-CZ" sz="1100" dirty="0"/>
              <a:t>:  </a:t>
            </a:r>
            <a:r>
              <a:rPr lang="cs-CZ" sz="1100" dirty="0">
                <a:hlinkClick r:id="rId6"/>
              </a:rPr>
              <a:t>http://office.microsoft.com/cs-cz/images/results.aspx?qu=hokej&amp;ex=1#ai:MC900301462</a:t>
            </a:r>
            <a:r>
              <a:rPr lang="cs-CZ" sz="1100" dirty="0" smtClean="0">
                <a:hlinkClick r:id="rId6"/>
              </a:rPr>
              <a:t>|</a:t>
            </a:r>
            <a:endParaRPr lang="cs-CZ" sz="1100" dirty="0" smtClean="0"/>
          </a:p>
          <a:p>
            <a:endParaRPr lang="cs-CZ" sz="1100" dirty="0"/>
          </a:p>
          <a:p>
            <a:endParaRPr lang="cs-CZ" dirty="0"/>
          </a:p>
          <a:p>
            <a:r>
              <a:rPr lang="cs-CZ" dirty="0" smtClean="0"/>
              <a:t>Vytvořeno:  2011, upraveno </a:t>
            </a:r>
            <a:r>
              <a:rPr lang="cs-CZ" dirty="0" smtClean="0"/>
              <a:t>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253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307</Words>
  <Application>Microsoft Office PowerPoint</Application>
  <PresentationFormat>Předvádění na obrazovce (4:3)</PresentationFormat>
  <Paragraphs>71</Paragraphs>
  <Slides>8</Slides>
  <Notes>6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List</vt:lpstr>
      <vt:lpstr>VY_32_INOVACE_08_AJ_Hobbies 2 – Can I play…? - Sports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VY_32_INOVACE_60_Hobbies - 2</dc:title>
  <cp:lastModifiedBy>Admin</cp:lastModifiedBy>
  <cp:revision>22</cp:revision>
  <dcterms:modified xsi:type="dcterms:W3CDTF">2013-02-18T21:00:57Z</dcterms:modified>
</cp:coreProperties>
</file>