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6" r:id="rId9"/>
    <p:sldId id="267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Střední Čechy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9EF9C6-B1E1-4457-869E-6FD004B6B01A}" type="presOf" srcId="{D1D4F407-5343-4D3F-B5B9-D407B03CAEB4}" destId="{AED2198E-93D5-4001-81B4-73124B309672}" srcOrd="1" destOrd="0" presId="urn:microsoft.com/office/officeart/2005/8/layout/target3"/>
    <dgm:cxn modelId="{908597C2-5575-428D-B11F-53C7BE0FB055}" type="presOf" srcId="{B651F6E3-6281-48DB-9319-2AEAFDAE7572}" destId="{619D679B-A015-4ECF-8348-D1034C574F40}" srcOrd="0" destOrd="0" presId="urn:microsoft.com/office/officeart/2005/8/layout/target3"/>
    <dgm:cxn modelId="{44B9D2E6-2F56-4A35-8A35-074DCFECCA3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337118-5055-4424-9693-4F590E4A39DC}" type="presOf" srcId="{4C35D32F-0EAB-4CD7-82EE-45574DC2A586}" destId="{890E4F0B-2866-4A3F-A3C7-2A14B1797930}" srcOrd="1" destOrd="0" presId="urn:microsoft.com/office/officeart/2005/8/layout/target3"/>
    <dgm:cxn modelId="{10CA0A2E-DB15-4B11-8065-D31AB3B30293}" type="presOf" srcId="{D8197B8C-B260-4A16-BDF4-0947B075E274}" destId="{25B08C86-7E15-44DC-BE7F-FFB55DD49D12}" srcOrd="0" destOrd="0" presId="urn:microsoft.com/office/officeart/2005/8/layout/target3"/>
    <dgm:cxn modelId="{E84302EA-067C-44D6-B12F-3912C331E10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4B3B93-2558-45FE-8D04-4355B4EE5641}" type="presOf" srcId="{B651F6E3-6281-48DB-9319-2AEAFDAE7572}" destId="{6BB5E863-4638-4E1D-BFDE-399D028AC4ED}" srcOrd="1" destOrd="0" presId="urn:microsoft.com/office/officeart/2005/8/layout/target3"/>
    <dgm:cxn modelId="{DD56A668-28E3-4840-9031-93C747658DE3}" type="presOf" srcId="{D1B46980-6531-4606-95E6-44980827E919}" destId="{6140AFEC-043D-4C43-A2F9-D0F5331DF3A3}" srcOrd="0" destOrd="0" presId="urn:microsoft.com/office/officeart/2005/8/layout/target3"/>
    <dgm:cxn modelId="{752B11B4-4C31-40B8-92A9-F2E781DCD75F}" type="presOf" srcId="{D1B46980-6531-4606-95E6-44980827E919}" destId="{2BE915AB-18AA-4053-B92C-3BFC9ED204BB}" srcOrd="1" destOrd="0" presId="urn:microsoft.com/office/officeart/2005/8/layout/target3"/>
    <dgm:cxn modelId="{7E2AA886-5A07-4DAF-A50B-38C0A1ABC55F}" type="presOf" srcId="{757F3AB3-0718-4624-B441-E567A8F0AB56}" destId="{333A1088-737F-45CB-B68E-254E46348037}" srcOrd="0" destOrd="0" presId="urn:microsoft.com/office/officeart/2005/8/layout/target3"/>
    <dgm:cxn modelId="{88F49845-863F-4861-AA7F-D4A73A4A600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55A16C-6677-4D06-A9F7-76956DC32627}" type="presParOf" srcId="{333A1088-737F-45CB-B68E-254E46348037}" destId="{F5ABB229-8D3B-4694-996A-96F23CF14429}" srcOrd="0" destOrd="0" presId="urn:microsoft.com/office/officeart/2005/8/layout/target3"/>
    <dgm:cxn modelId="{77BFF9E4-D84D-418A-AC3E-685B6C2A057C}" type="presParOf" srcId="{333A1088-737F-45CB-B68E-254E46348037}" destId="{F41139FD-01EE-4571-8B17-4FB00FC51163}" srcOrd="1" destOrd="0" presId="urn:microsoft.com/office/officeart/2005/8/layout/target3"/>
    <dgm:cxn modelId="{CD32F8AA-E0CB-4EA6-B96A-3943B575B54B}" type="presParOf" srcId="{333A1088-737F-45CB-B68E-254E46348037}" destId="{D005CE8C-CC26-4C3E-AC11-E15060ECD759}" srcOrd="2" destOrd="0" presId="urn:microsoft.com/office/officeart/2005/8/layout/target3"/>
    <dgm:cxn modelId="{0F2BCC9D-F7C1-440C-9FC2-5397B5293FEF}" type="presParOf" srcId="{333A1088-737F-45CB-B68E-254E46348037}" destId="{2C702D82-9B77-49B7-9568-BB8EB47C3372}" srcOrd="3" destOrd="0" presId="urn:microsoft.com/office/officeart/2005/8/layout/target3"/>
    <dgm:cxn modelId="{1CA569CB-09FD-47B0-BDC6-50170B0C47C1}" type="presParOf" srcId="{333A1088-737F-45CB-B68E-254E46348037}" destId="{A52A0455-90FF-4808-ABD0-F02540D31D5A}" srcOrd="4" destOrd="0" presId="urn:microsoft.com/office/officeart/2005/8/layout/target3"/>
    <dgm:cxn modelId="{443F8F6B-66D8-45B5-9917-1B401CE0E181}" type="presParOf" srcId="{333A1088-737F-45CB-B68E-254E46348037}" destId="{6140AFEC-043D-4C43-A2F9-D0F5331DF3A3}" srcOrd="5" destOrd="0" presId="urn:microsoft.com/office/officeart/2005/8/layout/target3"/>
    <dgm:cxn modelId="{3D525147-AFE2-489C-824E-DB3F1A5A9B77}" type="presParOf" srcId="{333A1088-737F-45CB-B68E-254E46348037}" destId="{9358AC05-5D7D-4327-9F80-1AD486AEA664}" srcOrd="6" destOrd="0" presId="urn:microsoft.com/office/officeart/2005/8/layout/target3"/>
    <dgm:cxn modelId="{F49813C6-E8A8-4CD5-AEEC-A56A7927FFEA}" type="presParOf" srcId="{333A1088-737F-45CB-B68E-254E46348037}" destId="{313FC574-E1CD-4FB4-B054-0B805CE0447D}" srcOrd="7" destOrd="0" presId="urn:microsoft.com/office/officeart/2005/8/layout/target3"/>
    <dgm:cxn modelId="{8C52D3B7-53F8-43CD-BD0B-B08D5210F6F3}" type="presParOf" srcId="{333A1088-737F-45CB-B68E-254E46348037}" destId="{619D679B-A015-4ECF-8348-D1034C574F40}" srcOrd="8" destOrd="0" presId="urn:microsoft.com/office/officeart/2005/8/layout/target3"/>
    <dgm:cxn modelId="{ADE8973E-84C2-45D4-8FE7-0C42462B2B60}" type="presParOf" srcId="{333A1088-737F-45CB-B68E-254E46348037}" destId="{322283A8-4A27-4CDA-BAE3-F381106A9174}" srcOrd="9" destOrd="0" presId="urn:microsoft.com/office/officeart/2005/8/layout/target3"/>
    <dgm:cxn modelId="{DB324E62-73E9-4079-AC21-38C9EA773618}" type="presParOf" srcId="{333A1088-737F-45CB-B68E-254E46348037}" destId="{FFC9F71D-1B4F-4AD9-A4A6-86ADEFC8AF5C}" srcOrd="10" destOrd="0" presId="urn:microsoft.com/office/officeart/2005/8/layout/target3"/>
    <dgm:cxn modelId="{D3499B0F-B18A-45F4-9AEB-6FCE215F7A78}" type="presParOf" srcId="{333A1088-737F-45CB-B68E-254E46348037}" destId="{25B08C86-7E15-44DC-BE7F-FFB55DD49D12}" srcOrd="11" destOrd="0" presId="urn:microsoft.com/office/officeart/2005/8/layout/target3"/>
    <dgm:cxn modelId="{E8BDE9D5-D990-49FA-9675-3DC4F2CB00BF}" type="presParOf" srcId="{333A1088-737F-45CB-B68E-254E46348037}" destId="{76644BE8-9D7C-4C09-B250-3D10AF48CBB7}" srcOrd="12" destOrd="0" presId="urn:microsoft.com/office/officeart/2005/8/layout/target3"/>
    <dgm:cxn modelId="{FC4DF65C-6FFC-4F60-8BE3-E5336EEC211F}" type="presParOf" srcId="{333A1088-737F-45CB-B68E-254E46348037}" destId="{EE85B701-7295-41C0-BA7A-34D3756A2AE6}" srcOrd="13" destOrd="0" presId="urn:microsoft.com/office/officeart/2005/8/layout/target3"/>
    <dgm:cxn modelId="{8521066B-6FBA-4447-AB9A-500EDADAD037}" type="presParOf" srcId="{333A1088-737F-45CB-B68E-254E46348037}" destId="{8BEBB6EC-1DAA-4CAC-8A25-BC0FCBD5DBD5}" srcOrd="14" destOrd="0" presId="urn:microsoft.com/office/officeart/2005/8/layout/target3"/>
    <dgm:cxn modelId="{072D0C42-57F8-457B-8ED7-3BAE2E45CF07}" type="presParOf" srcId="{333A1088-737F-45CB-B68E-254E46348037}" destId="{AED2198E-93D5-4001-81B4-73124B309672}" srcOrd="15" destOrd="0" presId="urn:microsoft.com/office/officeart/2005/8/layout/target3"/>
    <dgm:cxn modelId="{B868522F-BD8F-440E-9ABE-8EDB7C0AFEFE}" type="presParOf" srcId="{333A1088-737F-45CB-B68E-254E46348037}" destId="{2BE915AB-18AA-4053-B92C-3BFC9ED204BB}" srcOrd="16" destOrd="0" presId="urn:microsoft.com/office/officeart/2005/8/layout/target3"/>
    <dgm:cxn modelId="{550A5126-3820-4C6F-B4F6-90159344DE07}" type="presParOf" srcId="{333A1088-737F-45CB-B68E-254E46348037}" destId="{6BB5E863-4638-4E1D-BFDE-399D028AC4ED}" srcOrd="17" destOrd="0" presId="urn:microsoft.com/office/officeart/2005/8/layout/target3"/>
    <dgm:cxn modelId="{4443D7EE-5515-42B1-80FA-1706DE1E98EB}" type="presParOf" srcId="{333A1088-737F-45CB-B68E-254E46348037}" destId="{5A5FFA88-C948-4069-8E93-59FA12366E83}" srcOrd="18" destOrd="0" presId="urn:microsoft.com/office/officeart/2005/8/layout/target3"/>
    <dgm:cxn modelId="{DCD84E91-1BB0-4D23-BAB6-C46AAFACCE1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Střední Čechy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95EFA-9057-4E82-B965-36637A454E3C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DC6C0-F7FA-4178-84C8-0AF5BBC45D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666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ADC6C0-F7FA-4178-84C8-0AF5BBC45D8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cs-CZ" baseline="0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ADC6C0-F7FA-4178-84C8-0AF5BBC45D8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ADC6C0-F7FA-4178-84C8-0AF5BBC45D8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smtClean="0"/>
              <a:t>1</a:t>
            </a:r>
            <a:r>
              <a:rPr lang="en-US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ADC6C0-F7FA-4178-84C8-0AF5BBC45D8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Zdroj: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ADC6C0-F7FA-4178-84C8-0AF5BBC45D8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6F3BC82-EF31-4765-9FB3-7CB41EA42AB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09A1004-B817-4109-B3E2-887A3FC503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9796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představení významných míst Středočeského kraje .</a:t>
            </a:r>
          </a:p>
          <a:p>
            <a:r>
              <a:rPr lang="cs-CZ" dirty="0" smtClean="0"/>
              <a:t>Žáci pracují do školního sešitu, na tabuli a ústně.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Střední Čechy - mapa</a:t>
            </a:r>
            <a:endParaRPr lang="cs-CZ" dirty="0"/>
          </a:p>
        </p:txBody>
      </p:sp>
      <p:pic>
        <p:nvPicPr>
          <p:cNvPr id="4" name="Zástupný symbol pro obsah 3" descr="střední čechy.pn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9799" y="1111874"/>
            <a:ext cx="7438349" cy="5746125"/>
          </a:xfrm>
        </p:spPr>
      </p:pic>
      <p:pic>
        <p:nvPicPr>
          <p:cNvPr id="5" name="Obrázek 4" descr="stř čech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214290"/>
            <a:ext cx="857250" cy="1028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Kutná Hora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Kutná Hora - město leží přibližně </a:t>
            </a:r>
            <a:r>
              <a:rPr lang="cs-CZ" dirty="0" smtClean="0">
                <a:solidFill>
                  <a:srgbClr val="00B050"/>
                </a:solidFill>
              </a:rPr>
              <a:t>70 km východně od Prahy</a:t>
            </a:r>
            <a:r>
              <a:rPr lang="cs-CZ" dirty="0" smtClean="0"/>
              <a:t>,</a:t>
            </a:r>
          </a:p>
          <a:p>
            <a:pPr algn="just"/>
            <a:r>
              <a:rPr lang="cs-CZ" dirty="0" smtClean="0"/>
              <a:t>Díky obrovskému množství architektonických památek a pro jejich zachovalost byla Kutná Hora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roce 1995 zapsána do Seznamu kulturního a přírodního dědictví UNESCO</a:t>
            </a:r>
            <a:r>
              <a:rPr lang="cs-CZ" dirty="0" smtClean="0"/>
              <a:t>,</a:t>
            </a:r>
          </a:p>
          <a:p>
            <a:r>
              <a:rPr lang="cs-CZ" dirty="0" smtClean="0"/>
              <a:t>Jak název města naznačuje, souvisí jeho historie s těžbou („kutáním“) 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stříbra a stříbrných rud</a:t>
            </a:r>
            <a:r>
              <a:rPr lang="cs-CZ" dirty="0" smtClean="0"/>
              <a:t>. Ve středověku koncem 13. století poskytoval zdejší revír zhruba </a:t>
            </a:r>
            <a:r>
              <a:rPr lang="cs-CZ" dirty="0" smtClean="0">
                <a:solidFill>
                  <a:srgbClr val="00B0F0"/>
                </a:solidFill>
              </a:rPr>
              <a:t>jednu třetinu produkce stříbra v Evropě</a:t>
            </a:r>
            <a:r>
              <a:rPr lang="cs-CZ" dirty="0"/>
              <a:t>,</a:t>
            </a:r>
            <a:endParaRPr lang="cs-CZ" dirty="0" smtClean="0"/>
          </a:p>
          <a:p>
            <a:r>
              <a:rPr lang="cs-CZ" dirty="0" smtClean="0"/>
              <a:t>Kolem roku 1300 vydal král Václav II. nový horní zákon (</a:t>
            </a:r>
            <a:r>
              <a:rPr lang="cs-CZ" dirty="0" err="1" smtClean="0"/>
              <a:t>Ius</a:t>
            </a:r>
            <a:r>
              <a:rPr lang="cs-CZ" dirty="0" smtClean="0"/>
              <a:t> </a:t>
            </a:r>
            <a:r>
              <a:rPr lang="cs-CZ" dirty="0" err="1" smtClean="0"/>
              <a:t>regale</a:t>
            </a:r>
            <a:r>
              <a:rPr lang="cs-CZ" dirty="0" smtClean="0"/>
              <a:t> </a:t>
            </a:r>
            <a:r>
              <a:rPr lang="cs-CZ" dirty="0" err="1" smtClean="0"/>
              <a:t>montanorum</a:t>
            </a:r>
            <a:r>
              <a:rPr lang="cs-CZ" dirty="0" smtClean="0"/>
              <a:t>), který stanovil královská práva nad těžbou stříbra i mincovnictvím, zavedl jednotnou minci a ražení soustředil v Kutné Hoře, kde se začaly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roku 1300 razit Pražské groše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Kutna Hora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428604"/>
            <a:ext cx="857250" cy="1019175"/>
          </a:xfrm>
          <a:prstGeom prst="rect">
            <a:avLst/>
          </a:prstGeom>
        </p:spPr>
      </p:pic>
      <p:pic>
        <p:nvPicPr>
          <p:cNvPr id="8" name="Obrázek 7" descr="Kutná H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357166"/>
            <a:ext cx="1698831" cy="11382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Chrám Sv. Barbory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Kostnice v Sedlci</a:t>
            </a:r>
          </a:p>
          <a:p>
            <a:endParaRPr lang="cs-CZ" dirty="0"/>
          </a:p>
        </p:txBody>
      </p:sp>
      <p:pic>
        <p:nvPicPr>
          <p:cNvPr id="5" name="Obrázek 4" descr="chrám Sv. Barbor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496" y="285728"/>
            <a:ext cx="1905000" cy="2654300"/>
          </a:xfrm>
          <a:prstGeom prst="rect">
            <a:avLst/>
          </a:prstGeom>
        </p:spPr>
      </p:pic>
      <p:pic>
        <p:nvPicPr>
          <p:cNvPr id="6" name="Obrázek 5" descr="klenb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316394"/>
            <a:ext cx="1857388" cy="2612726"/>
          </a:xfrm>
          <a:prstGeom prst="rect">
            <a:avLst/>
          </a:prstGeom>
        </p:spPr>
      </p:pic>
      <p:pic>
        <p:nvPicPr>
          <p:cNvPr id="7" name="Obrázek 6" descr="kostnice venek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7620" y="3575638"/>
            <a:ext cx="2000264" cy="2758985"/>
          </a:xfrm>
          <a:prstGeom prst="rect">
            <a:avLst/>
          </a:prstGeom>
        </p:spPr>
      </p:pic>
      <p:pic>
        <p:nvPicPr>
          <p:cNvPr id="8" name="Obrázek 7" descr="kostnic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387" y="3357562"/>
            <a:ext cx="2620972" cy="30241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Karlštejn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Karlštejn byl založen českým a římským králem, pozdějším </a:t>
            </a:r>
            <a:r>
              <a:rPr lang="cs-CZ" dirty="0" smtClean="0">
                <a:solidFill>
                  <a:srgbClr val="FF0000"/>
                </a:solidFill>
              </a:rPr>
              <a:t>císařem Karlem IV., </a:t>
            </a:r>
            <a:r>
              <a:rPr lang="cs-CZ" dirty="0" smtClean="0"/>
              <a:t>za účelem uložení a ochrany korunovačních klenotů Svaté říše římské a relikvií (svatých ostatků). Slavnostního zahájení stavby </a:t>
            </a:r>
            <a:r>
              <a:rPr lang="cs-CZ" dirty="0" smtClean="0">
                <a:solidFill>
                  <a:srgbClr val="00B0F0"/>
                </a:solidFill>
              </a:rPr>
              <a:t>dne 10. června 1348 </a:t>
            </a:r>
            <a:r>
              <a:rPr lang="cs-CZ" dirty="0" smtClean="0"/>
              <a:t>se spolu s Karlem IV. účastnil i první pražských arcibiskup Arnošt z Pardubic. Stavba probíhala mezi lety </a:t>
            </a:r>
            <a:r>
              <a:rPr lang="cs-CZ" dirty="0" smtClean="0">
                <a:solidFill>
                  <a:srgbClr val="00B050"/>
                </a:solidFill>
              </a:rPr>
              <a:t>1348–1357</a:t>
            </a:r>
            <a:r>
              <a:rPr lang="cs-CZ" dirty="0" smtClean="0"/>
              <a:t>. Vnitřní výzdoba hradu byla dokončena v roce </a:t>
            </a:r>
            <a:r>
              <a:rPr lang="cs-CZ" dirty="0" smtClean="0">
                <a:solidFill>
                  <a:srgbClr val="7030A0"/>
                </a:solidFill>
              </a:rPr>
              <a:t>1365</a:t>
            </a:r>
            <a:r>
              <a:rPr lang="cs-CZ" dirty="0" smtClean="0"/>
              <a:t>,</a:t>
            </a:r>
          </a:p>
          <a:p>
            <a:pPr algn="just"/>
            <a:r>
              <a:rPr lang="cs-CZ" dirty="0" smtClean="0"/>
              <a:t>V současnosti je hrad významnou národní kulturní památkou a jedním z </a:t>
            </a:r>
            <a:r>
              <a:rPr lang="cs-CZ" dirty="0" smtClean="0">
                <a:solidFill>
                  <a:srgbClr val="FF0000"/>
                </a:solidFill>
              </a:rPr>
              <a:t>nejnavštěvovanějších hradů v Česku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karlštejn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-1"/>
            <a:ext cx="4714876" cy="4081711"/>
          </a:xfrm>
        </p:spPr>
      </p:pic>
      <p:pic>
        <p:nvPicPr>
          <p:cNvPr id="5" name="Obrázek 4" descr="karlštejn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7356" y="4071942"/>
            <a:ext cx="5572164" cy="2786058"/>
          </a:xfrm>
          <a:prstGeom prst="rect">
            <a:avLst/>
          </a:prstGeom>
        </p:spPr>
      </p:pic>
      <p:pic>
        <p:nvPicPr>
          <p:cNvPr id="6" name="Obrázek 5" descr="korun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4876" y="0"/>
            <a:ext cx="4429124" cy="40719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významné historické památky ještě Karel IV. nechal postavit a vytvořit?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Karlova univerzita</a:t>
            </a:r>
          </a:p>
          <a:p>
            <a:r>
              <a:rPr lang="cs-CZ" dirty="0" smtClean="0"/>
              <a:t>Karlův most</a:t>
            </a:r>
          </a:p>
          <a:p>
            <a:r>
              <a:rPr lang="cs-CZ" dirty="0" smtClean="0"/>
              <a:t>Katedrála sv. Víta</a:t>
            </a:r>
          </a:p>
          <a:p>
            <a:r>
              <a:rPr lang="cs-CZ" dirty="0" smtClean="0"/>
              <a:t>Pražský hrad</a:t>
            </a:r>
          </a:p>
          <a:p>
            <a:r>
              <a:rPr lang="cs-CZ" dirty="0" smtClean="0"/>
              <a:t>Korunovační klenoty</a:t>
            </a:r>
          </a:p>
          <a:p>
            <a:r>
              <a:rPr lang="cs-CZ" dirty="0" smtClean="0"/>
              <a:t>Karlštejn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autorem materiálu </a:t>
            </a:r>
            <a:r>
              <a:rPr lang="cs-CZ" dirty="0" smtClean="0"/>
              <a:t>02.10.2011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pPr marL="0" indent="0">
              <a:buNone/>
            </a:pPr>
            <a:r>
              <a:rPr lang="cs-CZ" dirty="0"/>
              <a:t>[1] </a:t>
            </a:r>
            <a:r>
              <a:rPr lang="cs-CZ" dirty="0" smtClean="0"/>
              <a:t>Karlštejn.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</a:t>
            </a:r>
            <a:r>
              <a:rPr lang="cs-CZ" dirty="0" smtClean="0"/>
              <a:t>	San Francisco </a:t>
            </a:r>
            <a:r>
              <a:rPr lang="cs-CZ" dirty="0"/>
              <a:t>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2001-	2011, 2011-09-25 </a:t>
            </a:r>
            <a:r>
              <a:rPr lang="cs-CZ" dirty="0"/>
              <a:t>[cit. </a:t>
            </a:r>
            <a:r>
              <a:rPr lang="cs-CZ" dirty="0" smtClean="0"/>
              <a:t>2011-10-02]. </a:t>
            </a:r>
            <a:r>
              <a:rPr lang="cs-CZ" dirty="0"/>
              <a:t>Dostupné z: </a:t>
            </a:r>
            <a:r>
              <a:rPr lang="cs-CZ" dirty="0" smtClean="0"/>
              <a:t>	http</a:t>
            </a:r>
            <a:r>
              <a:rPr lang="cs-CZ" dirty="0"/>
              <a:t>://cs.wikipedia.org/wiki/Karl%C5%A1tejn</a:t>
            </a:r>
          </a:p>
          <a:p>
            <a:pPr marL="0" indent="0">
              <a:buNone/>
            </a:pPr>
            <a:r>
              <a:rPr lang="cs-CZ" dirty="0" smtClean="0"/>
              <a:t>[</a:t>
            </a:r>
            <a:r>
              <a:rPr lang="cs-CZ" dirty="0"/>
              <a:t>2</a:t>
            </a:r>
            <a:r>
              <a:rPr lang="cs-CZ" dirty="0" smtClean="0"/>
              <a:t>] Kutná Hora.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</a:t>
            </a:r>
            <a:r>
              <a:rPr lang="cs-CZ" dirty="0" smtClean="0"/>
              <a:t>	San Francisco </a:t>
            </a:r>
            <a:r>
              <a:rPr lang="cs-CZ" dirty="0"/>
              <a:t>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</a:t>
            </a:r>
            <a:r>
              <a:rPr lang="cs-CZ" dirty="0" smtClean="0"/>
              <a:t>2001-	2011, 2011-10-03 </a:t>
            </a:r>
            <a:r>
              <a:rPr lang="cs-CZ" dirty="0"/>
              <a:t>[cit. </a:t>
            </a:r>
            <a:r>
              <a:rPr lang="cs-CZ" dirty="0" smtClean="0"/>
              <a:t>2011-10-02]. </a:t>
            </a:r>
            <a:r>
              <a:rPr lang="cs-CZ" dirty="0"/>
              <a:t>Dostupné </a:t>
            </a:r>
            <a:r>
              <a:rPr lang="cs-CZ" dirty="0" smtClean="0"/>
              <a:t>	z:http</a:t>
            </a:r>
            <a:r>
              <a:rPr lang="cs-CZ" dirty="0"/>
              <a:t>://cs.wikipedia.org/wiki/Kutn%C3%A1_Hora </a:t>
            </a:r>
          </a:p>
          <a:p>
            <a:pPr marL="0" indent="0">
              <a:buNone/>
            </a:pPr>
            <a:r>
              <a:rPr lang="cs-CZ" dirty="0" smtClean="0"/>
              <a:t>[3] Střední Čechy.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</a:t>
            </a:r>
            <a:r>
              <a:rPr lang="cs-CZ" dirty="0" smtClean="0"/>
              <a:t>	[</a:t>
            </a:r>
            <a:r>
              <a:rPr lang="cs-CZ" dirty="0"/>
              <a:t>online]. San </a:t>
            </a:r>
            <a:r>
              <a:rPr lang="cs-CZ" dirty="0" smtClean="0"/>
              <a:t>Francisco </a:t>
            </a:r>
            <a:r>
              <a:rPr lang="cs-CZ" dirty="0"/>
              <a:t>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dirty="0" err="1" smtClean="0"/>
              <a:t>Foundation</a:t>
            </a:r>
            <a:r>
              <a:rPr lang="cs-CZ" dirty="0"/>
              <a:t>, </a:t>
            </a:r>
            <a:r>
              <a:rPr lang="cs-CZ" dirty="0" smtClean="0"/>
              <a:t>2001-2011, 2011-10-04 </a:t>
            </a:r>
            <a:r>
              <a:rPr lang="cs-CZ" dirty="0"/>
              <a:t>[cit. </a:t>
            </a:r>
            <a:r>
              <a:rPr lang="cs-CZ" dirty="0" smtClean="0"/>
              <a:t>2011-10-	</a:t>
            </a:r>
            <a:r>
              <a:rPr lang="cs-CZ" dirty="0" smtClean="0"/>
              <a:t>02]. </a:t>
            </a:r>
            <a:r>
              <a:rPr lang="cs-CZ" dirty="0"/>
              <a:t>Dostupné z</a:t>
            </a:r>
            <a:r>
              <a:rPr lang="cs-CZ" dirty="0" smtClean="0"/>
              <a:t>: 	http</a:t>
            </a:r>
            <a:r>
              <a:rPr lang="cs-CZ" dirty="0"/>
              <a:t>://cs.wikipedia.org/wiki/St%C5%99edn%C3%AD_%	</a:t>
            </a:r>
            <a:r>
              <a:rPr lang="cs-CZ" dirty="0" smtClean="0"/>
              <a:t>C4%8Cechy</a:t>
            </a:r>
          </a:p>
          <a:p>
            <a:endParaRPr lang="pl-PL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Nashledanou příště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129</TotalTime>
  <Words>220</Words>
  <Application>Microsoft Office PowerPoint</Application>
  <PresentationFormat>Předvádění na obrazovce (4:3)</PresentationFormat>
  <Paragraphs>52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Anotace:</vt:lpstr>
      <vt:lpstr>Střední Čechy - mapa</vt:lpstr>
      <vt:lpstr>Kutná Hora</vt:lpstr>
      <vt:lpstr>Prezentace aplikace PowerPoint</vt:lpstr>
      <vt:lpstr>Karlštejn</vt:lpstr>
      <vt:lpstr>Prezentace aplikace PowerPoint</vt:lpstr>
      <vt:lpstr>Úkol:</vt:lpstr>
      <vt:lpstr>Řešení: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08CC</cp:lastModifiedBy>
  <cp:revision>24</cp:revision>
  <dcterms:created xsi:type="dcterms:W3CDTF">2011-09-19T11:06:18Z</dcterms:created>
  <dcterms:modified xsi:type="dcterms:W3CDTF">2013-01-08T19:40:14Z</dcterms:modified>
</cp:coreProperties>
</file>