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68" r:id="rId6"/>
    <p:sldId id="259" r:id="rId7"/>
    <p:sldId id="260" r:id="rId8"/>
    <p:sldId id="262" r:id="rId9"/>
    <p:sldId id="266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NÁZEV:VY_32_INOVACE_04: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Východní Čechy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991BF4-BC40-4AD9-A64D-EFA12987810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362E8D-FE1A-495D-8B6A-DC6058F29AB0}" type="presOf" srcId="{B651F6E3-6281-48DB-9319-2AEAFDAE7572}" destId="{6BB5E863-4638-4E1D-BFDE-399D028AC4ED}" srcOrd="1" destOrd="0" presId="urn:microsoft.com/office/officeart/2005/8/layout/target3"/>
    <dgm:cxn modelId="{30F24806-2A91-4A36-A841-07108C06D6D6}" type="presOf" srcId="{D1B46980-6531-4606-95E6-44980827E919}" destId="{6140AFEC-043D-4C43-A2F9-D0F5331DF3A3}" srcOrd="0" destOrd="0" presId="urn:microsoft.com/office/officeart/2005/8/layout/target3"/>
    <dgm:cxn modelId="{87F38C95-39D8-4778-8E2E-54DCD0728430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CCF9D5-E909-4AFC-9F39-7BAA3B150B55}" type="presOf" srcId="{D8197B8C-B260-4A16-BDF4-0947B075E274}" destId="{25B08C86-7E15-44DC-BE7F-FFB55DD49D12}" srcOrd="0" destOrd="0" presId="urn:microsoft.com/office/officeart/2005/8/layout/target3"/>
    <dgm:cxn modelId="{AF900503-025E-496C-8EA9-747C099E764E}" type="presOf" srcId="{D1D4F407-5343-4D3F-B5B9-D407B03CAEB4}" destId="{D005CE8C-CC26-4C3E-AC11-E15060ECD759}" srcOrd="0" destOrd="0" presId="urn:microsoft.com/office/officeart/2005/8/layout/target3"/>
    <dgm:cxn modelId="{F66966BF-97C8-4649-9013-5F1058C2DBFD}" type="presOf" srcId="{4C35D32F-0EAB-4CD7-82EE-45574DC2A586}" destId="{8BEBB6EC-1DAA-4CAC-8A25-BC0FCBD5DBD5}" srcOrd="0" destOrd="0" presId="urn:microsoft.com/office/officeart/2005/8/layout/target3"/>
    <dgm:cxn modelId="{3603A93A-79FE-45B9-BF40-3A961A996ADD}" type="presOf" srcId="{B651F6E3-6281-48DB-9319-2AEAFDAE7572}" destId="{619D679B-A015-4ECF-8348-D1034C574F40}" srcOrd="0" destOrd="0" presId="urn:microsoft.com/office/officeart/2005/8/layout/target3"/>
    <dgm:cxn modelId="{0795E4A4-CB1D-4654-ACD4-1A73AFCC2D0F}" type="presOf" srcId="{757F3AB3-0718-4624-B441-E567A8F0AB56}" destId="{333A1088-737F-45CB-B68E-254E46348037}" srcOrd="0" destOrd="0" presId="urn:microsoft.com/office/officeart/2005/8/layout/target3"/>
    <dgm:cxn modelId="{D40BF1C4-729C-4296-9D79-3FE97A7D5B1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DEC2FD-4DEF-4F0A-8B0C-F6AD22DCF576}" type="presOf" srcId="{D1B46980-6531-4606-95E6-44980827E919}" destId="{2BE915AB-18AA-4053-B92C-3BFC9ED204BB}" srcOrd="1" destOrd="0" presId="urn:microsoft.com/office/officeart/2005/8/layout/target3"/>
    <dgm:cxn modelId="{A9911D2B-483C-48DE-8F34-C9E7B082AD55}" type="presParOf" srcId="{333A1088-737F-45CB-B68E-254E46348037}" destId="{F5ABB229-8D3B-4694-996A-96F23CF14429}" srcOrd="0" destOrd="0" presId="urn:microsoft.com/office/officeart/2005/8/layout/target3"/>
    <dgm:cxn modelId="{AD864815-5BE5-4EBB-BF71-F3A8FAD6F78A}" type="presParOf" srcId="{333A1088-737F-45CB-B68E-254E46348037}" destId="{F41139FD-01EE-4571-8B17-4FB00FC51163}" srcOrd="1" destOrd="0" presId="urn:microsoft.com/office/officeart/2005/8/layout/target3"/>
    <dgm:cxn modelId="{6A0E61B8-297E-41A5-AB9C-B23D9BD7144C}" type="presParOf" srcId="{333A1088-737F-45CB-B68E-254E46348037}" destId="{D005CE8C-CC26-4C3E-AC11-E15060ECD759}" srcOrd="2" destOrd="0" presId="urn:microsoft.com/office/officeart/2005/8/layout/target3"/>
    <dgm:cxn modelId="{3E74D7AA-7A5E-4AE7-A86D-90C85EBF105E}" type="presParOf" srcId="{333A1088-737F-45CB-B68E-254E46348037}" destId="{2C702D82-9B77-49B7-9568-BB8EB47C3372}" srcOrd="3" destOrd="0" presId="urn:microsoft.com/office/officeart/2005/8/layout/target3"/>
    <dgm:cxn modelId="{BC4B0CB6-9AAD-4728-8176-9026BF877686}" type="presParOf" srcId="{333A1088-737F-45CB-B68E-254E46348037}" destId="{A52A0455-90FF-4808-ABD0-F02540D31D5A}" srcOrd="4" destOrd="0" presId="urn:microsoft.com/office/officeart/2005/8/layout/target3"/>
    <dgm:cxn modelId="{6ABFC82F-9901-40B5-9DD4-7E1FE0BCE00B}" type="presParOf" srcId="{333A1088-737F-45CB-B68E-254E46348037}" destId="{6140AFEC-043D-4C43-A2F9-D0F5331DF3A3}" srcOrd="5" destOrd="0" presId="urn:microsoft.com/office/officeart/2005/8/layout/target3"/>
    <dgm:cxn modelId="{CC59418D-40BE-45D4-B14E-DE837BECD3F7}" type="presParOf" srcId="{333A1088-737F-45CB-B68E-254E46348037}" destId="{9358AC05-5D7D-4327-9F80-1AD486AEA664}" srcOrd="6" destOrd="0" presId="urn:microsoft.com/office/officeart/2005/8/layout/target3"/>
    <dgm:cxn modelId="{6BFB9E75-C02C-4605-B352-02B69570BAE1}" type="presParOf" srcId="{333A1088-737F-45CB-B68E-254E46348037}" destId="{313FC574-E1CD-4FB4-B054-0B805CE0447D}" srcOrd="7" destOrd="0" presId="urn:microsoft.com/office/officeart/2005/8/layout/target3"/>
    <dgm:cxn modelId="{147075F7-16EC-4455-B35F-331EC53B0852}" type="presParOf" srcId="{333A1088-737F-45CB-B68E-254E46348037}" destId="{619D679B-A015-4ECF-8348-D1034C574F40}" srcOrd="8" destOrd="0" presId="urn:microsoft.com/office/officeart/2005/8/layout/target3"/>
    <dgm:cxn modelId="{256548E8-BD60-4F5F-93C4-5093FBDF1D25}" type="presParOf" srcId="{333A1088-737F-45CB-B68E-254E46348037}" destId="{322283A8-4A27-4CDA-BAE3-F381106A9174}" srcOrd="9" destOrd="0" presId="urn:microsoft.com/office/officeart/2005/8/layout/target3"/>
    <dgm:cxn modelId="{46533910-AEF9-4366-BE36-5BDFE5B4E15B}" type="presParOf" srcId="{333A1088-737F-45CB-B68E-254E46348037}" destId="{FFC9F71D-1B4F-4AD9-A4A6-86ADEFC8AF5C}" srcOrd="10" destOrd="0" presId="urn:microsoft.com/office/officeart/2005/8/layout/target3"/>
    <dgm:cxn modelId="{7525A80F-9E2D-4E5F-BE34-9FDF3D756B20}" type="presParOf" srcId="{333A1088-737F-45CB-B68E-254E46348037}" destId="{25B08C86-7E15-44DC-BE7F-FFB55DD49D12}" srcOrd="11" destOrd="0" presId="urn:microsoft.com/office/officeart/2005/8/layout/target3"/>
    <dgm:cxn modelId="{3D51A85C-27DA-4E1A-8A3C-95818CF8B8A1}" type="presParOf" srcId="{333A1088-737F-45CB-B68E-254E46348037}" destId="{76644BE8-9D7C-4C09-B250-3D10AF48CBB7}" srcOrd="12" destOrd="0" presId="urn:microsoft.com/office/officeart/2005/8/layout/target3"/>
    <dgm:cxn modelId="{C82D1ACC-CF08-4806-AD28-32859E6C35C3}" type="presParOf" srcId="{333A1088-737F-45CB-B68E-254E46348037}" destId="{EE85B701-7295-41C0-BA7A-34D3756A2AE6}" srcOrd="13" destOrd="0" presId="urn:microsoft.com/office/officeart/2005/8/layout/target3"/>
    <dgm:cxn modelId="{0C949FAB-6578-4C28-B9DB-5E9FEEDAFB25}" type="presParOf" srcId="{333A1088-737F-45CB-B68E-254E46348037}" destId="{8BEBB6EC-1DAA-4CAC-8A25-BC0FCBD5DBD5}" srcOrd="14" destOrd="0" presId="urn:microsoft.com/office/officeart/2005/8/layout/target3"/>
    <dgm:cxn modelId="{EC1B0C58-6D98-4FFD-A446-CF8257EFDA82}" type="presParOf" srcId="{333A1088-737F-45CB-B68E-254E46348037}" destId="{AED2198E-93D5-4001-81B4-73124B309672}" srcOrd="15" destOrd="0" presId="urn:microsoft.com/office/officeart/2005/8/layout/target3"/>
    <dgm:cxn modelId="{B15D763A-58ED-4927-BC6B-2650B7CF91E6}" type="presParOf" srcId="{333A1088-737F-45CB-B68E-254E46348037}" destId="{2BE915AB-18AA-4053-B92C-3BFC9ED204BB}" srcOrd="16" destOrd="0" presId="urn:microsoft.com/office/officeart/2005/8/layout/target3"/>
    <dgm:cxn modelId="{084CADA9-204E-46F1-B1DB-552AF76B9A1F}" type="presParOf" srcId="{333A1088-737F-45CB-B68E-254E46348037}" destId="{6BB5E863-4638-4E1D-BFDE-399D028AC4ED}" srcOrd="17" destOrd="0" presId="urn:microsoft.com/office/officeart/2005/8/layout/target3"/>
    <dgm:cxn modelId="{1A07C2E9-7B66-4B29-BFF1-E94B19FF60BF}" type="presParOf" srcId="{333A1088-737F-45CB-B68E-254E46348037}" destId="{5A5FFA88-C948-4069-8E93-59FA12366E83}" srcOrd="18" destOrd="0" presId="urn:microsoft.com/office/officeart/2005/8/layout/target3"/>
    <dgm:cxn modelId="{78F0D2C7-1693-475D-A638-1F9E36F434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NÁZEV:VY_32_INOVACE_04: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Východní Čechy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BA51ED-91FB-4845-9FB3-6EA273EDE7F6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38896-345B-409A-808C-8EBE125621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633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838896-345B-409A-808C-8EBE125621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838896-345B-409A-808C-8EBE125621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838896-345B-409A-808C-8EBE1256217C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6915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838896-345B-409A-808C-8EBE125621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838896-345B-409A-808C-8EBE1256217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F8C5B6D-806E-4251-919C-3D35F31A3BE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736A63B-6EE6-43B6-8814-BEBCD3D6A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3202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představuje žákům nejznámější místa Východočeského kraje.</a:t>
            </a:r>
          </a:p>
          <a:p>
            <a:r>
              <a:rPr lang="cs-CZ" dirty="0" smtClean="0"/>
              <a:t>Žáci pracují do školního sešitu a ústně.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Vychodoceskykraj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285884"/>
          </a:xfrm>
        </p:spPr>
        <p:txBody>
          <a:bodyPr/>
          <a:lstStyle/>
          <a:p>
            <a:r>
              <a:rPr lang="cs-CZ" dirty="0" smtClean="0"/>
              <a:t>Prachovské skály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5072074"/>
          </a:xfrm>
        </p:spPr>
        <p:txBody>
          <a:bodyPr>
            <a:normAutofit/>
          </a:bodyPr>
          <a:lstStyle/>
          <a:p>
            <a:r>
              <a:rPr lang="cs-CZ" dirty="0" smtClean="0"/>
              <a:t>Přírodní rezervace (261,37 ha, </a:t>
            </a:r>
            <a:r>
              <a:rPr lang="cs-CZ" dirty="0" err="1" smtClean="0"/>
              <a:t>vyhl</a:t>
            </a:r>
            <a:r>
              <a:rPr lang="cs-CZ" dirty="0" smtClean="0"/>
              <a:t>. r.1933). </a:t>
            </a:r>
          </a:p>
          <a:p>
            <a:r>
              <a:rPr lang="cs-CZ" dirty="0" smtClean="0"/>
              <a:t>Skalním městem prochází  hustá síť turisticky značených cest vedoucích roklemi obklopenými pískovcovými stěnami (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Čertova kuchyně, Císařská chodba, Na vodách, Na stájích, Točenice</a:t>
            </a:r>
            <a:r>
              <a:rPr lang="cs-CZ" dirty="0" smtClean="0"/>
              <a:t>) a s krásnými vyhlídkami. </a:t>
            </a:r>
          </a:p>
          <a:p>
            <a:r>
              <a:rPr lang="cs-CZ" dirty="0" smtClean="0"/>
              <a:t>Kromě přírodních pozoruhodností zde jsou i bohaté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prehistorické nálezy </a:t>
            </a:r>
            <a:r>
              <a:rPr lang="cs-CZ" dirty="0" smtClean="0"/>
              <a:t>svědčící o osídlení v 10. až 7. stol. př. n.l.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7038" y="1988840"/>
            <a:ext cx="4906962" cy="48691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285424" cy="477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11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pPr algn="l"/>
            <a:r>
              <a:rPr lang="cs-CZ" dirty="0" smtClean="0"/>
              <a:t>         Trosky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286412"/>
          </a:xfrm>
        </p:spPr>
        <p:txBody>
          <a:bodyPr>
            <a:normAutofit/>
          </a:bodyPr>
          <a:lstStyle/>
          <a:p>
            <a:r>
              <a:rPr lang="cs-CZ" dirty="0" smtClean="0"/>
              <a:t>Pozůstatky hradu </a:t>
            </a:r>
            <a:r>
              <a:rPr lang="cs-CZ" dirty="0" err="1" smtClean="0"/>
              <a:t>Vartenberků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	vystavěného ve 14. stol. na </a:t>
            </a:r>
          </a:p>
          <a:p>
            <a:pPr>
              <a:buNone/>
            </a:pPr>
            <a:r>
              <a:rPr lang="cs-CZ" dirty="0" smtClean="0"/>
              <a:t>	strmé čedičové vyvřelině, jež se rozdělila na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dvě samostatné věže.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/>
              <a:t>Vyšší z nich, čtyřhranná, se nazývá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Panna</a:t>
            </a:r>
            <a:r>
              <a:rPr lang="cs-CZ" dirty="0" smtClean="0"/>
              <a:t>, nižší a robustnější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Baba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Díky obranné kamenné zdi a výhodné strategické poloze hrad dobře čelil všem vojenským útokům. </a:t>
            </a:r>
          </a:p>
          <a:p>
            <a:r>
              <a:rPr lang="cs-CZ" dirty="0" smtClean="0"/>
              <a:t>Od třicetileté války hrad zpustl. Roku 1998 byly Trosky vyhlášeny přírodní památkou.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3475" y="48490"/>
            <a:ext cx="3550526" cy="23723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r>
              <a:rPr lang="cs-CZ" dirty="0" smtClean="0"/>
              <a:t>Hrad, který patří mezi </a:t>
            </a:r>
            <a:r>
              <a:rPr lang="cs-CZ" dirty="0" err="1" smtClean="0"/>
              <a:t>nejzachova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err="1" smtClean="0"/>
              <a:t>lejší</a:t>
            </a:r>
            <a:r>
              <a:rPr lang="cs-CZ" dirty="0" smtClean="0"/>
              <a:t> gotické hrady v Čechách. </a:t>
            </a:r>
          </a:p>
          <a:p>
            <a:r>
              <a:rPr lang="cs-CZ" dirty="0" smtClean="0"/>
              <a:t>Původní skromný hrádek přestavěl po r.1370 do dnešní podoby Petr z </a:t>
            </a:r>
            <a:r>
              <a:rPr lang="cs-CZ" dirty="0" err="1" smtClean="0"/>
              <a:t>Vartemberka</a:t>
            </a:r>
            <a:r>
              <a:rPr lang="cs-CZ" dirty="0" smtClean="0"/>
              <a:t>, vysoký a dobře postavený úředník na dvoře Karla IV. a jeho syna Václava IV. </a:t>
            </a:r>
          </a:p>
          <a:p>
            <a:r>
              <a:rPr lang="cs-CZ" dirty="0" smtClean="0"/>
              <a:t>Výhodou Kosti bylo po staletí to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, že ji nepřátelé vždy spatřili až na poslední chvíli.</a:t>
            </a:r>
            <a:r>
              <a:rPr lang="cs-CZ" dirty="0" smtClean="0"/>
              <a:t> Jiní – třeba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Jan Žižka – ji přehlédli úplně</a:t>
            </a:r>
            <a:r>
              <a:rPr lang="cs-CZ" dirty="0" smtClean="0"/>
              <a:t>. Jméno Kost  znamená „kamenný“ nebo </a:t>
            </a:r>
            <a:r>
              <a:rPr lang="cs-CZ" smtClean="0"/>
              <a:t>„tvrdý.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705" y="12576"/>
            <a:ext cx="3011032" cy="22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Pracujte s mapou a přiřaďte k samosprávným krajům jejich hlavní města a napište, co o jednotlivých městech víte. </a:t>
            </a:r>
          </a:p>
          <a:p>
            <a:pPr lvl="4"/>
            <a:endParaRPr lang="cs-CZ" dirty="0" smtClean="0"/>
          </a:p>
          <a:p>
            <a:pPr lvl="6"/>
            <a:r>
              <a:rPr lang="cs-CZ" sz="2400" dirty="0" smtClean="0"/>
              <a:t>Liberecký kraj</a:t>
            </a:r>
          </a:p>
          <a:p>
            <a:pPr lvl="6"/>
            <a:r>
              <a:rPr lang="cs-CZ" sz="2400" dirty="0" err="1" smtClean="0"/>
              <a:t>Královehradecký</a:t>
            </a:r>
            <a:r>
              <a:rPr lang="cs-CZ" sz="2400" dirty="0" smtClean="0"/>
              <a:t> kraj</a:t>
            </a:r>
          </a:p>
          <a:p>
            <a:pPr lvl="6"/>
            <a:r>
              <a:rPr lang="cs-CZ" sz="2400" dirty="0" smtClean="0"/>
              <a:t>Vysočina</a:t>
            </a:r>
          </a:p>
          <a:p>
            <a:pPr lvl="6"/>
            <a:r>
              <a:rPr lang="cs-CZ" sz="2400" dirty="0" smtClean="0"/>
              <a:t>Pardubický kraj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Liberecký kraj			Liberec</a:t>
            </a:r>
          </a:p>
          <a:p>
            <a:r>
              <a:rPr lang="cs-CZ" dirty="0" err="1" smtClean="0"/>
              <a:t>Královehradecký</a:t>
            </a:r>
            <a:r>
              <a:rPr lang="cs-CZ" dirty="0" smtClean="0"/>
              <a:t> kraj		Hradec Králové</a:t>
            </a:r>
          </a:p>
          <a:p>
            <a:r>
              <a:rPr lang="cs-CZ" dirty="0" smtClean="0"/>
              <a:t>Vysočina				Jihlava</a:t>
            </a:r>
          </a:p>
          <a:p>
            <a:r>
              <a:rPr lang="cs-CZ" dirty="0" smtClean="0"/>
              <a:t>Pardubický kraj			Pardubice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071934" y="1785926"/>
            <a:ext cx="97840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071934" y="2285992"/>
            <a:ext cx="97840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071934" y="2714620"/>
            <a:ext cx="97840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071934" y="3214686"/>
            <a:ext cx="97840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autorem </a:t>
            </a:r>
            <a:r>
              <a:rPr lang="cs-CZ" dirty="0" smtClean="0"/>
              <a:t>materiálu 10.10.2011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en-US" dirty="0" smtClean="0"/>
              <a:t>1</a:t>
            </a:r>
            <a:r>
              <a:rPr lang="cs-CZ" dirty="0" smtClean="0"/>
              <a:t>] </a:t>
            </a:r>
            <a:r>
              <a:rPr lang="en-US" dirty="0" err="1" smtClean="0"/>
              <a:t>Kost</a:t>
            </a:r>
            <a:r>
              <a:rPr lang="cs-CZ" dirty="0" smtClean="0"/>
              <a:t>. </a:t>
            </a:r>
            <a:r>
              <a:rPr lang="en-US" dirty="0" smtClean="0"/>
              <a:t>In</a:t>
            </a:r>
            <a:r>
              <a:rPr lang="en-US" dirty="0"/>
              <a:t>: Wikipedia: the free encyclopedia [online]. San 	Francisco (CA): </a:t>
            </a:r>
            <a:r>
              <a:rPr lang="cs-CZ" dirty="0" smtClean="0"/>
              <a:t>	</a:t>
            </a:r>
            <a:r>
              <a:rPr lang="en-US" dirty="0" smtClean="0"/>
              <a:t>Wikimedia </a:t>
            </a:r>
            <a:r>
              <a:rPr lang="en-US" dirty="0"/>
              <a:t>Foundation, 2001-2011, </a:t>
            </a:r>
            <a:r>
              <a:rPr lang="en-US" dirty="0" smtClean="0"/>
              <a:t>2011-10-0</a:t>
            </a:r>
            <a:r>
              <a:rPr lang="cs-CZ" dirty="0" smtClean="0"/>
              <a:t>8</a:t>
            </a:r>
            <a:r>
              <a:rPr lang="en-US" dirty="0" smtClean="0"/>
              <a:t> </a:t>
            </a:r>
            <a:r>
              <a:rPr lang="en-US" dirty="0"/>
              <a:t>[</a:t>
            </a:r>
            <a:r>
              <a:rPr lang="en-US" dirty="0" smtClean="0"/>
              <a:t>cit.2011-10-10</a:t>
            </a:r>
            <a:r>
              <a:rPr lang="en-US" dirty="0"/>
              <a:t>]. </a:t>
            </a:r>
            <a:r>
              <a:rPr lang="cs-CZ" dirty="0" smtClean="0"/>
              <a:t>	</a:t>
            </a:r>
            <a:r>
              <a:rPr lang="en-US" dirty="0" err="1" smtClean="0"/>
              <a:t>Dostupné</a:t>
            </a:r>
            <a:r>
              <a:rPr lang="en-US" dirty="0" smtClean="0"/>
              <a:t> </a:t>
            </a:r>
            <a:r>
              <a:rPr lang="en-US" dirty="0"/>
              <a:t>	z: http://cs.wikipedia.org/wiki/Kost_(hrad)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[</a:t>
            </a:r>
            <a:r>
              <a:rPr lang="cs-CZ" dirty="0" smtClean="0"/>
              <a:t>2</a:t>
            </a:r>
            <a:r>
              <a:rPr lang="cs-CZ" dirty="0"/>
              <a:t>] </a:t>
            </a:r>
            <a:r>
              <a:rPr lang="cs-CZ" dirty="0" smtClean="0"/>
              <a:t>Prachovské skály </a:t>
            </a:r>
            <a:r>
              <a:rPr lang="en-US" dirty="0"/>
              <a:t>In: Wikipedia: the free 	encyclopedia 	[online]. San Francisco (CA): 	Wikimedia </a:t>
            </a:r>
            <a:r>
              <a:rPr lang="en-US" dirty="0" smtClean="0"/>
              <a:t>Foundation</a:t>
            </a:r>
            <a:r>
              <a:rPr lang="en-US" dirty="0"/>
              <a:t>, </a:t>
            </a:r>
            <a:r>
              <a:rPr lang="cs-CZ" dirty="0" smtClean="0"/>
              <a:t>	</a:t>
            </a:r>
            <a:r>
              <a:rPr lang="en-US" dirty="0" smtClean="0"/>
              <a:t>2001-</a:t>
            </a:r>
            <a:r>
              <a:rPr lang="cs-CZ" dirty="0" smtClean="0"/>
              <a:t>	</a:t>
            </a:r>
            <a:r>
              <a:rPr lang="en-US" dirty="0" smtClean="0"/>
              <a:t>2011</a:t>
            </a:r>
            <a:r>
              <a:rPr lang="en-US" dirty="0"/>
              <a:t>, </a:t>
            </a:r>
            <a:r>
              <a:rPr lang="en-US" dirty="0" smtClean="0"/>
              <a:t>2011-09-2</a:t>
            </a:r>
            <a:r>
              <a:rPr lang="cs-CZ" dirty="0" smtClean="0"/>
              <a:t>9</a:t>
            </a:r>
            <a:r>
              <a:rPr lang="en-US" dirty="0" smtClean="0"/>
              <a:t> [</a:t>
            </a:r>
            <a:r>
              <a:rPr lang="en-US" dirty="0"/>
              <a:t>cit. </a:t>
            </a:r>
            <a:r>
              <a:rPr lang="en-US" dirty="0" smtClean="0"/>
              <a:t>2011-10-10</a:t>
            </a:r>
            <a:r>
              <a:rPr lang="en-US" dirty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</a:t>
            </a:r>
            <a:r>
              <a:rPr lang="cs-CZ" dirty="0" smtClean="0"/>
              <a:t> 	http</a:t>
            </a:r>
            <a:r>
              <a:rPr lang="cs-CZ" dirty="0"/>
              <a:t>://</a:t>
            </a:r>
            <a:r>
              <a:rPr lang="cs-CZ" dirty="0" smtClean="0"/>
              <a:t>cs.wikipedia.org/wiki/Prachovsk%C3%A9_sk%C3%A1l	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[3] </a:t>
            </a:r>
            <a:r>
              <a:rPr lang="cs-CZ" dirty="0" smtClean="0"/>
              <a:t>Trosky </a:t>
            </a:r>
            <a:r>
              <a:rPr lang="en-US" dirty="0"/>
              <a:t>In: Wikipedia: the free </a:t>
            </a:r>
            <a:r>
              <a:rPr lang="en-US" dirty="0" smtClean="0"/>
              <a:t>encyclopedia [</a:t>
            </a:r>
            <a:r>
              <a:rPr lang="en-US" dirty="0"/>
              <a:t>online]. San </a:t>
            </a:r>
            <a:r>
              <a:rPr lang="cs-CZ" dirty="0" smtClean="0"/>
              <a:t>	</a:t>
            </a:r>
            <a:r>
              <a:rPr lang="en-US" dirty="0" smtClean="0"/>
              <a:t>Francisco </a:t>
            </a:r>
            <a:r>
              <a:rPr lang="en-US" dirty="0"/>
              <a:t>(CA): </a:t>
            </a:r>
            <a:r>
              <a:rPr lang="en-US" dirty="0" smtClean="0"/>
              <a:t>Wikimedia Foundation</a:t>
            </a:r>
            <a:r>
              <a:rPr lang="en-US" dirty="0"/>
              <a:t>, 2001-2011, </a:t>
            </a:r>
            <a:r>
              <a:rPr lang="en-US" dirty="0" smtClean="0"/>
              <a:t>2011</a:t>
            </a:r>
            <a:r>
              <a:rPr lang="cs-CZ" dirty="0" smtClean="0"/>
              <a:t>-	10-05 	</a:t>
            </a:r>
            <a:r>
              <a:rPr lang="en-US" dirty="0" smtClean="0"/>
              <a:t>[cit.2011-10-10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	z: </a:t>
            </a:r>
            <a:r>
              <a:rPr lang="cs-CZ" dirty="0" smtClean="0"/>
              <a:t>	</a:t>
            </a:r>
            <a:r>
              <a:rPr lang="en-US" dirty="0" smtClean="0"/>
              <a:t>http</a:t>
            </a:r>
            <a:r>
              <a:rPr lang="en-US" dirty="0"/>
              <a:t>://cs.wikipedia.org/wiki/Trosky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[</a:t>
            </a:r>
            <a:r>
              <a:rPr lang="cs-CZ" dirty="0" smtClean="0"/>
              <a:t>4] Východočeský kraj.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 smtClean="0"/>
              <a:t>encyclopedia</a:t>
            </a:r>
            <a:r>
              <a:rPr lang="cs-CZ" dirty="0" smtClean="0"/>
              <a:t> </a:t>
            </a:r>
            <a:r>
              <a:rPr lang="cs-CZ" dirty="0" smtClean="0"/>
              <a:t>	[</a:t>
            </a:r>
            <a:r>
              <a:rPr lang="cs-CZ" dirty="0"/>
              <a:t>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/>
              <a:t>, </a:t>
            </a:r>
            <a:r>
              <a:rPr lang="cs-CZ" dirty="0" smtClean="0"/>
              <a:t>2001-	2011</a:t>
            </a:r>
            <a:r>
              <a:rPr lang="cs-CZ" dirty="0" smtClean="0"/>
              <a:t>, </a:t>
            </a:r>
            <a:r>
              <a:rPr lang="cs-CZ" dirty="0" smtClean="0"/>
              <a:t>	2011-09-23 [</a:t>
            </a:r>
            <a:r>
              <a:rPr lang="cs-CZ" dirty="0"/>
              <a:t>cit. </a:t>
            </a:r>
            <a:r>
              <a:rPr lang="cs-CZ" dirty="0" smtClean="0"/>
              <a:t>2011-10-10</a:t>
            </a:r>
            <a:r>
              <a:rPr lang="cs-CZ" dirty="0" smtClean="0"/>
              <a:t>]. </a:t>
            </a:r>
            <a:r>
              <a:rPr lang="cs-CZ" dirty="0"/>
              <a:t>Dostupné </a:t>
            </a:r>
            <a:r>
              <a:rPr lang="cs-CZ" dirty="0" smtClean="0"/>
              <a:t>	z: 	http</a:t>
            </a:r>
            <a:r>
              <a:rPr lang="cs-CZ" dirty="0"/>
              <a:t>://cs.wikipedia.org/wiki/V%C3%BDchodn%	C3%AD_%</a:t>
            </a:r>
            <a:r>
              <a:rPr lang="cs-CZ" dirty="0" smtClean="0"/>
              <a:t>C4%8Cechy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Nashledanou příště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195</TotalTime>
  <Words>290</Words>
  <Application>Microsoft Office PowerPoint</Application>
  <PresentationFormat>Předvádění na obrazovce (4:3)</PresentationFormat>
  <Paragraphs>55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Anotace:</vt:lpstr>
      <vt:lpstr>Prezentace aplikace PowerPoint</vt:lpstr>
      <vt:lpstr>Prachovské skály</vt:lpstr>
      <vt:lpstr>Prezentace aplikace PowerPoint</vt:lpstr>
      <vt:lpstr>         Trosky</vt:lpstr>
      <vt:lpstr>Kost</vt:lpstr>
      <vt:lpstr>Úkol:</vt:lpstr>
      <vt:lpstr>Řešení: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31</cp:revision>
  <dcterms:created xsi:type="dcterms:W3CDTF">2011-10-11T09:01:52Z</dcterms:created>
  <dcterms:modified xsi:type="dcterms:W3CDTF">2012-12-12T13:33:12Z</dcterms:modified>
</cp:coreProperties>
</file>