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9" r:id="rId3"/>
    <p:sldId id="258" r:id="rId4"/>
    <p:sldId id="260" r:id="rId5"/>
    <p:sldId id="262" r:id="rId6"/>
    <p:sldId id="263" r:id="rId7"/>
    <p:sldId id="267" r:id="rId8"/>
    <p:sldId id="265" r:id="rId9"/>
    <p:sldId id="266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0066CC"/>
    <a:srgbClr val="FF0066"/>
    <a:srgbClr val="99FF33"/>
    <a:srgbClr val="00FFCC"/>
    <a:srgbClr val="B50BB5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NÁZEV:VY_32_INOVACE_05: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Jižní Čechy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B44915-A04E-4B43-8F93-942CA9312B89}" type="presOf" srcId="{B651F6E3-6281-48DB-9319-2AEAFDAE7572}" destId="{619D679B-A015-4ECF-8348-D1034C574F40}" srcOrd="0" destOrd="0" presId="urn:microsoft.com/office/officeart/2005/8/layout/target3"/>
    <dgm:cxn modelId="{385DE2E7-BB18-4B5F-9D9C-983269ACDAA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7604FA6-31F4-448E-B3E3-DF6D2D5F2700}" type="presOf" srcId="{D1D4F407-5343-4D3F-B5B9-D407B03CAEB4}" destId="{D005CE8C-CC26-4C3E-AC11-E15060ECD759}" srcOrd="0" destOrd="0" presId="urn:microsoft.com/office/officeart/2005/8/layout/target3"/>
    <dgm:cxn modelId="{3DD75366-26DA-4AAE-BC02-FDF64AFB9C97}" type="presOf" srcId="{D1B46980-6531-4606-95E6-44980827E919}" destId="{2BE915AB-18AA-4053-B92C-3BFC9ED204BB}" srcOrd="1" destOrd="0" presId="urn:microsoft.com/office/officeart/2005/8/layout/target3"/>
    <dgm:cxn modelId="{EF3C9FEB-A848-4283-B243-EF225C384B7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C02E75C-B0B4-41D8-AC37-55BEF56CC566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8BB4AB-0D40-49ED-BB94-C5E0290A30AE}" type="presOf" srcId="{D1D4F407-5343-4D3F-B5B9-D407B03CAEB4}" destId="{AED2198E-93D5-4001-81B4-73124B309672}" srcOrd="1" destOrd="0" presId="urn:microsoft.com/office/officeart/2005/8/layout/target3"/>
    <dgm:cxn modelId="{BAFA4E43-75C2-425D-BB9B-89281DC91962}" type="presOf" srcId="{D8197B8C-B260-4A16-BDF4-0947B075E274}" destId="{5A5FFA88-C948-4069-8E93-59FA12366E83}" srcOrd="1" destOrd="0" presId="urn:microsoft.com/office/officeart/2005/8/layout/target3"/>
    <dgm:cxn modelId="{AAFCA294-1706-437B-A424-ACBD1E95DA42}" type="presOf" srcId="{4C35D32F-0EAB-4CD7-82EE-45574DC2A586}" destId="{890E4F0B-2866-4A3F-A3C7-2A14B1797930}" srcOrd="1" destOrd="0" presId="urn:microsoft.com/office/officeart/2005/8/layout/target3"/>
    <dgm:cxn modelId="{6F4A10E6-2B70-40DA-8AB2-76CA9818D58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23B128-E088-4826-A88F-52C218648222}" type="presOf" srcId="{D8197B8C-B260-4A16-BDF4-0947B075E274}" destId="{25B08C86-7E15-44DC-BE7F-FFB55DD49D12}" srcOrd="0" destOrd="0" presId="urn:microsoft.com/office/officeart/2005/8/layout/target3"/>
    <dgm:cxn modelId="{04D35300-5079-4091-90B3-7FC19B085A75}" type="presParOf" srcId="{333A1088-737F-45CB-B68E-254E46348037}" destId="{F5ABB229-8D3B-4694-996A-96F23CF14429}" srcOrd="0" destOrd="0" presId="urn:microsoft.com/office/officeart/2005/8/layout/target3"/>
    <dgm:cxn modelId="{E1464999-5BC1-4E1D-962D-BD69D7411A84}" type="presParOf" srcId="{333A1088-737F-45CB-B68E-254E46348037}" destId="{F41139FD-01EE-4571-8B17-4FB00FC51163}" srcOrd="1" destOrd="0" presId="urn:microsoft.com/office/officeart/2005/8/layout/target3"/>
    <dgm:cxn modelId="{3C589B5C-167A-4BA7-907D-BF8CAA7AF327}" type="presParOf" srcId="{333A1088-737F-45CB-B68E-254E46348037}" destId="{D005CE8C-CC26-4C3E-AC11-E15060ECD759}" srcOrd="2" destOrd="0" presId="urn:microsoft.com/office/officeart/2005/8/layout/target3"/>
    <dgm:cxn modelId="{531299BE-5511-4997-9ED9-B6AED0E6E65F}" type="presParOf" srcId="{333A1088-737F-45CB-B68E-254E46348037}" destId="{2C702D82-9B77-49B7-9568-BB8EB47C3372}" srcOrd="3" destOrd="0" presId="urn:microsoft.com/office/officeart/2005/8/layout/target3"/>
    <dgm:cxn modelId="{E055561A-E14D-4E3B-BD18-95199EDCB30A}" type="presParOf" srcId="{333A1088-737F-45CB-B68E-254E46348037}" destId="{A52A0455-90FF-4808-ABD0-F02540D31D5A}" srcOrd="4" destOrd="0" presId="urn:microsoft.com/office/officeart/2005/8/layout/target3"/>
    <dgm:cxn modelId="{F0ED693D-079B-49A3-A956-F344945F71B3}" type="presParOf" srcId="{333A1088-737F-45CB-B68E-254E46348037}" destId="{6140AFEC-043D-4C43-A2F9-D0F5331DF3A3}" srcOrd="5" destOrd="0" presId="urn:microsoft.com/office/officeart/2005/8/layout/target3"/>
    <dgm:cxn modelId="{F6CAA1DC-986E-47B3-9C1E-1DE32FCC0BA5}" type="presParOf" srcId="{333A1088-737F-45CB-B68E-254E46348037}" destId="{9358AC05-5D7D-4327-9F80-1AD486AEA664}" srcOrd="6" destOrd="0" presId="urn:microsoft.com/office/officeart/2005/8/layout/target3"/>
    <dgm:cxn modelId="{B10500AA-87B5-4D97-855E-70E01C7EF4FC}" type="presParOf" srcId="{333A1088-737F-45CB-B68E-254E46348037}" destId="{313FC574-E1CD-4FB4-B054-0B805CE0447D}" srcOrd="7" destOrd="0" presId="urn:microsoft.com/office/officeart/2005/8/layout/target3"/>
    <dgm:cxn modelId="{EAC25C91-3575-4268-A99E-FD43340D2DC5}" type="presParOf" srcId="{333A1088-737F-45CB-B68E-254E46348037}" destId="{619D679B-A015-4ECF-8348-D1034C574F40}" srcOrd="8" destOrd="0" presId="urn:microsoft.com/office/officeart/2005/8/layout/target3"/>
    <dgm:cxn modelId="{8F822A73-09C2-483A-A6E0-A3A83A5D03B7}" type="presParOf" srcId="{333A1088-737F-45CB-B68E-254E46348037}" destId="{322283A8-4A27-4CDA-BAE3-F381106A9174}" srcOrd="9" destOrd="0" presId="urn:microsoft.com/office/officeart/2005/8/layout/target3"/>
    <dgm:cxn modelId="{EFE8526B-CEA1-437D-A4A9-4FD1DD6AA7C0}" type="presParOf" srcId="{333A1088-737F-45CB-B68E-254E46348037}" destId="{FFC9F71D-1B4F-4AD9-A4A6-86ADEFC8AF5C}" srcOrd="10" destOrd="0" presId="urn:microsoft.com/office/officeart/2005/8/layout/target3"/>
    <dgm:cxn modelId="{708DEFEB-3C34-4E6A-932E-CE7A55190FF9}" type="presParOf" srcId="{333A1088-737F-45CB-B68E-254E46348037}" destId="{25B08C86-7E15-44DC-BE7F-FFB55DD49D12}" srcOrd="11" destOrd="0" presId="urn:microsoft.com/office/officeart/2005/8/layout/target3"/>
    <dgm:cxn modelId="{90E96B06-9D8A-4E03-8198-F8DF64C662B1}" type="presParOf" srcId="{333A1088-737F-45CB-B68E-254E46348037}" destId="{76644BE8-9D7C-4C09-B250-3D10AF48CBB7}" srcOrd="12" destOrd="0" presId="urn:microsoft.com/office/officeart/2005/8/layout/target3"/>
    <dgm:cxn modelId="{9FF48737-111C-40CF-865C-79BF95803356}" type="presParOf" srcId="{333A1088-737F-45CB-B68E-254E46348037}" destId="{EE85B701-7295-41C0-BA7A-34D3756A2AE6}" srcOrd="13" destOrd="0" presId="urn:microsoft.com/office/officeart/2005/8/layout/target3"/>
    <dgm:cxn modelId="{B7F55E10-CE2A-416B-AB1A-EEE055A64891}" type="presParOf" srcId="{333A1088-737F-45CB-B68E-254E46348037}" destId="{8BEBB6EC-1DAA-4CAC-8A25-BC0FCBD5DBD5}" srcOrd="14" destOrd="0" presId="urn:microsoft.com/office/officeart/2005/8/layout/target3"/>
    <dgm:cxn modelId="{CDC43D75-AABA-4E7D-B7FC-F48F0D6A7FCE}" type="presParOf" srcId="{333A1088-737F-45CB-B68E-254E46348037}" destId="{AED2198E-93D5-4001-81B4-73124B309672}" srcOrd="15" destOrd="0" presId="urn:microsoft.com/office/officeart/2005/8/layout/target3"/>
    <dgm:cxn modelId="{ABF41041-8DD5-47F5-A717-344479338502}" type="presParOf" srcId="{333A1088-737F-45CB-B68E-254E46348037}" destId="{2BE915AB-18AA-4053-B92C-3BFC9ED204BB}" srcOrd="16" destOrd="0" presId="urn:microsoft.com/office/officeart/2005/8/layout/target3"/>
    <dgm:cxn modelId="{4122FCA5-3C9C-45CB-A2BC-428E50952B35}" type="presParOf" srcId="{333A1088-737F-45CB-B68E-254E46348037}" destId="{6BB5E863-4638-4E1D-BFDE-399D028AC4ED}" srcOrd="17" destOrd="0" presId="urn:microsoft.com/office/officeart/2005/8/layout/target3"/>
    <dgm:cxn modelId="{68B222D0-3061-485E-AEF7-501D313F4A5B}" type="presParOf" srcId="{333A1088-737F-45CB-B68E-254E46348037}" destId="{5A5FFA88-C948-4069-8E93-59FA12366E83}" srcOrd="18" destOrd="0" presId="urn:microsoft.com/office/officeart/2005/8/layout/target3"/>
    <dgm:cxn modelId="{80A241C4-27B2-4EA4-874A-441553F388E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NÁZEV:VY_32_INOVACE_05: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Jižní Čechy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3B7B3C-E8D0-44D1-AB4F-391C973CA40C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1DF728-BBC2-4853-9823-E7771E52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576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DF728-BBC2-4853-9823-E7771E520F2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3701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</a:t>
            </a:r>
            <a:r>
              <a:rPr lang="en-US" baseline="0" dirty="0" smtClean="0"/>
              <a:t> [2]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DF728-BBC2-4853-9823-E7771E520F2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4153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</a:t>
            </a:r>
            <a:r>
              <a:rPr lang="en-US" baseline="0" dirty="0" smtClean="0"/>
              <a:t> 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DF728-BBC2-4853-9823-E7771E520F2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130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DF728-BBC2-4853-9823-E7771E520F2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655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 [3],[4]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1DF728-BBC2-4853-9823-E7771E520F2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19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C83F439-D5F2-47E5-B21E-C8BEDDEE74E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A93BD5B-6ABC-41CE-82FA-90B373A8388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029852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047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představuje žákům nejznámější místa Jihočeského kraje.</a:t>
            </a:r>
          </a:p>
          <a:p>
            <a:r>
              <a:rPr lang="cs-CZ" dirty="0" smtClean="0"/>
              <a:t>Žáci pracují do školního sešitu a ústně.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333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Český </a:t>
            </a:r>
            <a:r>
              <a:rPr lang="cs-CZ" dirty="0" err="1" smtClean="0"/>
              <a:t>krumlov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Český </a:t>
            </a:r>
            <a:r>
              <a:rPr lang="cs-CZ" dirty="0" smtClean="0"/>
              <a:t>Krumlov se rozkládá </a:t>
            </a:r>
            <a:r>
              <a:rPr lang="cs-CZ" dirty="0"/>
              <a:t>se pod hřebenem Blanského lesa a protéká jím </a:t>
            </a:r>
            <a:r>
              <a:rPr lang="cs-CZ" dirty="0">
                <a:solidFill>
                  <a:srgbClr val="0070C0"/>
                </a:solidFill>
              </a:rPr>
              <a:t>řeka Vltava</a:t>
            </a:r>
            <a:r>
              <a:rPr lang="cs-CZ" dirty="0"/>
              <a:t>. Jedná se o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významné turistické centrum Jižních Čech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Středověké centrum města, které obklopuje meandry Vltavy, je od roku 1963 městskou památkovou rezervací a </a:t>
            </a:r>
            <a:r>
              <a:rPr lang="cs-CZ" dirty="0">
                <a:solidFill>
                  <a:srgbClr val="00B050"/>
                </a:solidFill>
              </a:rPr>
              <a:t>od roku 1992 </a:t>
            </a:r>
            <a:r>
              <a:rPr lang="cs-CZ" dirty="0"/>
              <a:t>je zapsáno na seznamu světového dědictví </a:t>
            </a:r>
            <a:r>
              <a:rPr lang="cs-CZ" dirty="0" smtClean="0">
                <a:solidFill>
                  <a:srgbClr val="7030A0"/>
                </a:solidFill>
              </a:rPr>
              <a:t>UNESCO</a:t>
            </a:r>
            <a:r>
              <a:rPr lang="cs-CZ" dirty="0" smtClean="0"/>
              <a:t>. </a:t>
            </a:r>
          </a:p>
          <a:p>
            <a:r>
              <a:rPr lang="cs-CZ" dirty="0">
                <a:solidFill>
                  <a:srgbClr val="FF0000"/>
                </a:solidFill>
              </a:rPr>
              <a:t>Zámek Český Krumlov </a:t>
            </a:r>
            <a:r>
              <a:rPr lang="cs-CZ" dirty="0"/>
              <a:t>je </a:t>
            </a:r>
            <a:r>
              <a:rPr lang="cs-CZ" dirty="0">
                <a:solidFill>
                  <a:srgbClr val="0070C0"/>
                </a:solidFill>
              </a:rPr>
              <a:t>po Pražském hradě</a:t>
            </a:r>
            <a:r>
              <a:rPr lang="cs-CZ" dirty="0"/>
              <a:t> </a:t>
            </a:r>
            <a:r>
              <a:rPr lang="cs-CZ" dirty="0">
                <a:solidFill>
                  <a:srgbClr val="00B050"/>
                </a:solidFill>
              </a:rPr>
              <a:t>nejrozsáhlejší zámecký areál v </a:t>
            </a:r>
            <a:r>
              <a:rPr lang="cs-CZ" dirty="0" smtClean="0">
                <a:solidFill>
                  <a:srgbClr val="00B050"/>
                </a:solidFill>
              </a:rPr>
              <a:t>ČR</a:t>
            </a:r>
            <a:r>
              <a:rPr lang="cs-CZ" dirty="0" smtClean="0"/>
              <a:t> je to původní </a:t>
            </a:r>
            <a:r>
              <a:rPr lang="cs-CZ" dirty="0"/>
              <a:t>gotický hrad, přestavěn zejm. v renesančním </a:t>
            </a:r>
            <a:r>
              <a:rPr lang="cs-CZ" dirty="0" smtClean="0"/>
              <a:t>slohu.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68"/>
            <a:ext cx="1295845" cy="159820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1339" y="42868"/>
            <a:ext cx="2044639" cy="1369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42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Panorama českého </a:t>
            </a:r>
            <a:r>
              <a:rPr lang="cs-CZ" dirty="0" err="1" smtClean="0"/>
              <a:t>krumlova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9148684" cy="5301209"/>
          </a:xfrm>
        </p:spPr>
      </p:pic>
    </p:spTree>
    <p:extLst>
      <p:ext uri="{BB962C8B-B14F-4D97-AF65-F5344CB8AC3E}">
        <p14:creationId xmlns:p14="http://schemas.microsoft.com/office/powerpoint/2010/main" val="3458994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Boubínský prales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Boubínský prales je </a:t>
            </a:r>
            <a:r>
              <a:rPr lang="cs-CZ" dirty="0">
                <a:solidFill>
                  <a:srgbClr val="FF0000"/>
                </a:solidFill>
              </a:rPr>
              <a:t>národní přírodní </a:t>
            </a:r>
            <a:r>
              <a:rPr lang="cs-CZ" dirty="0" smtClean="0">
                <a:solidFill>
                  <a:srgbClr val="FF0000"/>
                </a:solidFill>
              </a:rPr>
              <a:t>rezervace</a:t>
            </a:r>
            <a:r>
              <a:rPr lang="cs-CZ" dirty="0" smtClean="0"/>
              <a:t>, která </a:t>
            </a:r>
            <a:r>
              <a:rPr lang="cs-CZ" dirty="0"/>
              <a:t>byla vyhlášena již v roce </a:t>
            </a:r>
            <a:r>
              <a:rPr lang="cs-CZ" dirty="0">
                <a:solidFill>
                  <a:srgbClr val="0070C0"/>
                </a:solidFill>
              </a:rPr>
              <a:t>1858</a:t>
            </a:r>
            <a:r>
              <a:rPr lang="cs-CZ" dirty="0"/>
              <a:t>. Jedná se tedy o třetí nejstarší českou přírodní rezervaci, a to o rozloze </a:t>
            </a:r>
            <a:r>
              <a:rPr lang="cs-CZ" dirty="0" smtClean="0">
                <a:solidFill>
                  <a:srgbClr val="FFC000"/>
                </a:solidFill>
              </a:rPr>
              <a:t>685 ha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 </a:t>
            </a:r>
            <a:r>
              <a:rPr lang="cs-CZ" dirty="0"/>
              <a:t>průběhu let byla </a:t>
            </a:r>
            <a:r>
              <a:rPr lang="cs-CZ" dirty="0">
                <a:solidFill>
                  <a:schemeClr val="accent1"/>
                </a:solidFill>
              </a:rPr>
              <a:t>část pralesa poničena povětrnostními vlivy, narůstajícím turismem, kůrovcovou kalamitou i přemnoženou zvěří</a:t>
            </a:r>
            <a:r>
              <a:rPr lang="cs-CZ" dirty="0"/>
              <a:t>. Z toho důvodu byla jádrová část pralesa ohraničena </a:t>
            </a:r>
            <a:r>
              <a:rPr lang="cs-CZ" dirty="0">
                <a:solidFill>
                  <a:srgbClr val="00B050"/>
                </a:solidFill>
              </a:rPr>
              <a:t>plotem</a:t>
            </a:r>
            <a:r>
              <a:rPr lang="cs-CZ" dirty="0"/>
              <a:t>, který zamezuje vstupu turistů a zvěře a tím chrání mladou generaci stromků.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území rezervace se nachází stromy </a:t>
            </a:r>
            <a:r>
              <a:rPr lang="cs-CZ" dirty="0">
                <a:solidFill>
                  <a:srgbClr val="00B050"/>
                </a:solidFill>
              </a:rPr>
              <a:t>staré 400 až 500 let</a:t>
            </a:r>
            <a:r>
              <a:rPr lang="cs-CZ" dirty="0" smtClean="0"/>
              <a:t>, </a:t>
            </a:r>
            <a:r>
              <a:rPr lang="cs-CZ" dirty="0"/>
              <a:t>mezi nejznámější zástupce patřil </a:t>
            </a:r>
            <a:r>
              <a:rPr lang="cs-CZ" dirty="0">
                <a:solidFill>
                  <a:srgbClr val="7030A0"/>
                </a:solidFill>
              </a:rPr>
              <a:t>Král smrků</a:t>
            </a:r>
            <a:r>
              <a:rPr lang="cs-CZ" dirty="0"/>
              <a:t>, jenž byl povalen sněhovou vichřicí v roce 1970.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00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855" y="3573016"/>
            <a:ext cx="4916303" cy="32849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735" y="0"/>
            <a:ext cx="4932677" cy="32959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997" y="414523"/>
            <a:ext cx="4022933" cy="631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16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rybníkářaství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571184" cy="484632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Jeho rozvoj v Česku je nerozlučně spojen s rodem</a:t>
            </a:r>
            <a:r>
              <a:rPr lang="cs-CZ" dirty="0">
                <a:solidFill>
                  <a:srgbClr val="FF0000"/>
                </a:solidFill>
              </a:rPr>
              <a:t> Rožmberků</a:t>
            </a:r>
            <a:r>
              <a:rPr lang="cs-CZ" dirty="0"/>
              <a:t>. Tradičními rybníkářskými oblastmi České republiky </a:t>
            </a:r>
            <a:r>
              <a:rPr lang="cs-CZ" dirty="0">
                <a:solidFill>
                  <a:srgbClr val="00B050"/>
                </a:solidFill>
              </a:rPr>
              <a:t>jsou Třeboňsko, </a:t>
            </a:r>
            <a:r>
              <a:rPr lang="cs-CZ" dirty="0" err="1">
                <a:solidFill>
                  <a:srgbClr val="00B050"/>
                </a:solidFill>
              </a:rPr>
              <a:t>Jindřichohradecko</a:t>
            </a:r>
            <a:r>
              <a:rPr lang="cs-CZ" dirty="0">
                <a:solidFill>
                  <a:srgbClr val="00B050"/>
                </a:solidFill>
              </a:rPr>
              <a:t> a </a:t>
            </a:r>
            <a:r>
              <a:rPr lang="cs-CZ" dirty="0" smtClean="0">
                <a:solidFill>
                  <a:srgbClr val="00B050"/>
                </a:solidFill>
              </a:rPr>
              <a:t>Českobudějovicko</a:t>
            </a:r>
            <a:r>
              <a:rPr lang="cs-CZ" dirty="0" smtClean="0"/>
              <a:t>.</a:t>
            </a:r>
          </a:p>
          <a:p>
            <a:r>
              <a:rPr lang="cs-CZ" dirty="0">
                <a:solidFill>
                  <a:srgbClr val="0070C0"/>
                </a:solidFill>
              </a:rPr>
              <a:t>10 největších rybníků </a:t>
            </a:r>
            <a:r>
              <a:rPr lang="cs-CZ" dirty="0"/>
              <a:t>v Jihočeském kraji podle rozlohy vodní plochy: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Rožmberk</a:t>
            </a:r>
            <a:r>
              <a:rPr lang="cs-CZ" dirty="0" smtClean="0"/>
              <a:t> </a:t>
            </a:r>
            <a:r>
              <a:rPr lang="cs-CZ" dirty="0"/>
              <a:t>489 </a:t>
            </a:r>
            <a:r>
              <a:rPr lang="cs-CZ" dirty="0" smtClean="0"/>
              <a:t>ha		</a:t>
            </a:r>
            <a:r>
              <a:rPr lang="cs-CZ" dirty="0" smtClean="0">
                <a:solidFill>
                  <a:srgbClr val="00FF00"/>
                </a:solidFill>
              </a:rPr>
              <a:t>Horusický </a:t>
            </a:r>
            <a:r>
              <a:rPr lang="cs-CZ" dirty="0">
                <a:solidFill>
                  <a:srgbClr val="00FF00"/>
                </a:solidFill>
              </a:rPr>
              <a:t>rybník </a:t>
            </a:r>
            <a:r>
              <a:rPr lang="cs-CZ" dirty="0" smtClean="0"/>
              <a:t>41	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CC"/>
                </a:solidFill>
              </a:rPr>
              <a:t>Bezdrev</a:t>
            </a:r>
            <a:r>
              <a:rPr lang="cs-CZ" dirty="0" smtClean="0"/>
              <a:t> </a:t>
            </a:r>
            <a:r>
              <a:rPr lang="cs-CZ" dirty="0"/>
              <a:t>394 </a:t>
            </a:r>
            <a:r>
              <a:rPr lang="cs-CZ" dirty="0" smtClean="0"/>
              <a:t>ha		</a:t>
            </a:r>
            <a:r>
              <a:rPr lang="cs-CZ" dirty="0" smtClean="0">
                <a:solidFill>
                  <a:srgbClr val="B50BB5"/>
                </a:solidFill>
              </a:rPr>
              <a:t>Dvořiště</a:t>
            </a:r>
            <a:r>
              <a:rPr lang="cs-CZ" dirty="0" smtClean="0"/>
              <a:t> </a:t>
            </a:r>
            <a:r>
              <a:rPr lang="cs-CZ" dirty="0"/>
              <a:t>337 ha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66"/>
                </a:solidFill>
              </a:rPr>
              <a:t>Velký </a:t>
            </a:r>
            <a:r>
              <a:rPr lang="cs-CZ" dirty="0">
                <a:solidFill>
                  <a:srgbClr val="FF0066"/>
                </a:solidFill>
              </a:rPr>
              <a:t>Tisý </a:t>
            </a:r>
            <a:r>
              <a:rPr lang="cs-CZ" dirty="0"/>
              <a:t>317 </a:t>
            </a:r>
            <a:r>
              <a:rPr lang="cs-CZ" dirty="0" smtClean="0"/>
              <a:t>ha		</a:t>
            </a:r>
            <a:r>
              <a:rPr lang="cs-CZ" dirty="0" smtClean="0">
                <a:solidFill>
                  <a:srgbClr val="00FFCC"/>
                </a:solidFill>
              </a:rPr>
              <a:t>Záblatský </a:t>
            </a:r>
            <a:r>
              <a:rPr lang="cs-CZ" dirty="0">
                <a:solidFill>
                  <a:srgbClr val="00FFCC"/>
                </a:solidFill>
              </a:rPr>
              <a:t>rybník </a:t>
            </a:r>
            <a:r>
              <a:rPr lang="cs-CZ" dirty="0"/>
              <a:t>305 ha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99FF33"/>
                </a:solidFill>
              </a:rPr>
              <a:t>Dehtář</a:t>
            </a:r>
            <a:r>
              <a:rPr lang="cs-CZ" dirty="0" smtClean="0"/>
              <a:t> </a:t>
            </a:r>
            <a:r>
              <a:rPr lang="cs-CZ" dirty="0"/>
              <a:t>246 </a:t>
            </a:r>
            <a:r>
              <a:rPr lang="cs-CZ" dirty="0" smtClean="0"/>
              <a:t>ha		</a:t>
            </a:r>
            <a:r>
              <a:rPr lang="cs-CZ" dirty="0" smtClean="0">
                <a:solidFill>
                  <a:srgbClr val="FF0066"/>
                </a:solidFill>
              </a:rPr>
              <a:t>Staňkovský </a:t>
            </a:r>
            <a:r>
              <a:rPr lang="cs-CZ" dirty="0">
                <a:solidFill>
                  <a:srgbClr val="FF0066"/>
                </a:solidFill>
              </a:rPr>
              <a:t>rybník </a:t>
            </a:r>
            <a:r>
              <a:rPr lang="cs-CZ" dirty="0"/>
              <a:t>241 </a:t>
            </a:r>
            <a:r>
              <a:rPr lang="cs-CZ" dirty="0" smtClean="0"/>
              <a:t>ha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66CC"/>
                </a:solidFill>
              </a:rPr>
              <a:t>Velká </a:t>
            </a:r>
            <a:r>
              <a:rPr lang="cs-CZ" dirty="0" err="1">
                <a:solidFill>
                  <a:srgbClr val="0066CC"/>
                </a:solidFill>
              </a:rPr>
              <a:t>Holná</a:t>
            </a:r>
            <a:r>
              <a:rPr lang="cs-CZ" dirty="0">
                <a:solidFill>
                  <a:srgbClr val="0066CC"/>
                </a:solidFill>
              </a:rPr>
              <a:t> </a:t>
            </a:r>
            <a:r>
              <a:rPr lang="cs-CZ" dirty="0"/>
              <a:t>230 </a:t>
            </a:r>
            <a:r>
              <a:rPr lang="cs-CZ" dirty="0" smtClean="0"/>
              <a:t>ha 	</a:t>
            </a:r>
            <a:r>
              <a:rPr lang="cs-CZ" dirty="0" smtClean="0">
                <a:solidFill>
                  <a:srgbClr val="00FF00"/>
                </a:solidFill>
              </a:rPr>
              <a:t>Svět</a:t>
            </a:r>
            <a:r>
              <a:rPr lang="cs-CZ" dirty="0" smtClean="0"/>
              <a:t> </a:t>
            </a:r>
            <a:r>
              <a:rPr lang="cs-CZ" dirty="0"/>
              <a:t>201,5 ha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26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1)Jaká města se nacházejí v Jihomoravském kraji?</a:t>
            </a:r>
          </a:p>
          <a:p>
            <a:r>
              <a:rPr lang="cs-CZ" dirty="0" smtClean="0"/>
              <a:t>2) Jak se nazývá prales na Šumavě?</a:t>
            </a:r>
            <a:endParaRPr lang="en-US" dirty="0" smtClean="0"/>
          </a:p>
          <a:p>
            <a:r>
              <a:rPr lang="en-US" dirty="0" smtClean="0"/>
              <a:t>3</a:t>
            </a:r>
            <a:r>
              <a:rPr lang="cs-CZ" dirty="0" smtClean="0"/>
              <a:t>) Jmenuj 2 velké rybníky na Třeboňsku.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7741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České Budějovice, Český Krumlov, Tábor,  Písek, Strakonice, Prachatice, Jindřichův Hradec</a:t>
            </a:r>
          </a:p>
          <a:p>
            <a:r>
              <a:rPr lang="cs-CZ" dirty="0" smtClean="0"/>
              <a:t>2)Boubínský prales</a:t>
            </a:r>
          </a:p>
          <a:p>
            <a:r>
              <a:rPr lang="cs-CZ" dirty="0" smtClean="0"/>
              <a:t>3)Rožmberk, </a:t>
            </a:r>
            <a:r>
              <a:rPr lang="cs-CZ" dirty="0" err="1" smtClean="0"/>
              <a:t>Housínský</a:t>
            </a:r>
            <a:r>
              <a:rPr lang="cs-CZ" dirty="0" smtClean="0"/>
              <a:t> rybník, Bezdrev, Dvořiště, Velký Tisý, Záblatský rybník, Dehtář, Staňkovský rybník, Velká </a:t>
            </a:r>
            <a:r>
              <a:rPr lang="cs-CZ" dirty="0" err="1" smtClean="0"/>
              <a:t>Holná</a:t>
            </a:r>
            <a:r>
              <a:rPr lang="cs-CZ" dirty="0" smtClean="0"/>
              <a:t>, Svět</a:t>
            </a:r>
          </a:p>
        </p:txBody>
      </p:sp>
    </p:spTree>
    <p:extLst>
      <p:ext uri="{BB962C8B-B14F-4D97-AF65-F5344CB8AC3E}">
        <p14:creationId xmlns:p14="http://schemas.microsoft.com/office/powerpoint/2010/main" val="244025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</a:t>
            </a:r>
            <a:r>
              <a:rPr lang="cs-CZ" smtClean="0"/>
              <a:t>materiálu 10.10.2011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en-US" dirty="0" smtClean="0"/>
              <a:t>[1]</a:t>
            </a:r>
            <a:r>
              <a:rPr lang="cs-CZ" dirty="0" smtClean="0"/>
              <a:t>Boubínský prales.</a:t>
            </a:r>
            <a:r>
              <a:rPr lang="en-US" dirty="0"/>
              <a:t> In: Wikipedia: the free encyclopedia [online]. San Francisco (CA): Wikimedia Foundation, 2001-2011, </a:t>
            </a:r>
            <a:r>
              <a:rPr lang="en-US" dirty="0" smtClean="0"/>
              <a:t>2011-</a:t>
            </a:r>
            <a:r>
              <a:rPr lang="cs-CZ" dirty="0" smtClean="0"/>
              <a:t>10</a:t>
            </a:r>
            <a:r>
              <a:rPr lang="en-US" dirty="0" smtClean="0"/>
              <a:t>-</a:t>
            </a:r>
            <a:r>
              <a:rPr lang="cs-CZ" dirty="0" smtClean="0"/>
              <a:t>05</a:t>
            </a:r>
            <a:r>
              <a:rPr lang="en-US" dirty="0" smtClean="0"/>
              <a:t> </a:t>
            </a:r>
            <a:r>
              <a:rPr lang="en-US" dirty="0"/>
              <a:t>	[cit. 2011-10-10]. </a:t>
            </a:r>
            <a:r>
              <a:rPr lang="en-US" dirty="0" err="1"/>
              <a:t>Dostupné</a:t>
            </a:r>
            <a:r>
              <a:rPr lang="en-US" dirty="0"/>
              <a:t> z: http://cs.wikipedia.org/wiki/%C4%8Cesk%C3%BD_Krumlov</a:t>
            </a:r>
            <a:endParaRPr lang="cs-CZ" dirty="0"/>
          </a:p>
          <a:p>
            <a:r>
              <a:rPr lang="en-US" dirty="0" smtClean="0"/>
              <a:t>[2]</a:t>
            </a:r>
            <a:r>
              <a:rPr lang="cs-CZ" dirty="0" smtClean="0"/>
              <a:t>Český Krumlov. </a:t>
            </a:r>
            <a:r>
              <a:rPr lang="cs-CZ" dirty="0"/>
              <a:t>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 smtClean="0"/>
              <a:t>encyclopedia</a:t>
            </a:r>
            <a:r>
              <a:rPr lang="cs-CZ" dirty="0" smtClean="0"/>
              <a:t> [</a:t>
            </a:r>
            <a:r>
              <a:rPr lang="cs-CZ" dirty="0"/>
              <a:t>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/>
              <a:t>, 2001-2011, </a:t>
            </a:r>
            <a:r>
              <a:rPr lang="cs-CZ" dirty="0" smtClean="0"/>
              <a:t>2011-09-25 </a:t>
            </a:r>
            <a:r>
              <a:rPr lang="cs-CZ" dirty="0"/>
              <a:t>	[cit. </a:t>
            </a:r>
            <a:r>
              <a:rPr lang="cs-CZ" dirty="0" smtClean="0"/>
              <a:t>2011-10-10</a:t>
            </a:r>
            <a:r>
              <a:rPr lang="cs-CZ" dirty="0"/>
              <a:t>]. Dostupné z</a:t>
            </a:r>
            <a:r>
              <a:rPr lang="cs-CZ" dirty="0" smtClean="0"/>
              <a:t>: http</a:t>
            </a:r>
            <a:r>
              <a:rPr lang="cs-CZ" dirty="0"/>
              <a:t>://cs.wikipedia.org/wiki/%</a:t>
            </a:r>
            <a:r>
              <a:rPr lang="cs-CZ" dirty="0" smtClean="0"/>
              <a:t>C4%8Cesk%C3%BD_Krumlov</a:t>
            </a:r>
          </a:p>
          <a:p>
            <a:r>
              <a:rPr lang="en-US" dirty="0" smtClean="0"/>
              <a:t>[3]</a:t>
            </a:r>
            <a:r>
              <a:rPr lang="cs-CZ" dirty="0" smtClean="0"/>
              <a:t>Jihočeský kraj</a:t>
            </a:r>
            <a:r>
              <a:rPr lang="en-US" dirty="0" smtClean="0"/>
              <a:t>. </a:t>
            </a:r>
            <a:r>
              <a:rPr lang="en-US" dirty="0"/>
              <a:t>In: Wikipedia: the free encyclopedia [online]. San Francisco (CA): Wikimedia Foundation, 2001-2011, </a:t>
            </a:r>
            <a:r>
              <a:rPr lang="en-US" dirty="0" smtClean="0"/>
              <a:t>2011-10-0</a:t>
            </a:r>
            <a:r>
              <a:rPr lang="cs-CZ" dirty="0" smtClean="0"/>
              <a:t>8</a:t>
            </a:r>
            <a:r>
              <a:rPr lang="en-US" dirty="0"/>
              <a:t>	[cit. 2011-10-10].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cs-CZ" dirty="0" smtClean="0"/>
              <a:t>http</a:t>
            </a:r>
            <a:r>
              <a:rPr lang="cs-CZ" dirty="0"/>
              <a:t>://cs.wikipedia.org/wiki/Jiho%C4%8Desk%C3%BD_kraj</a:t>
            </a:r>
            <a:endParaRPr lang="cs-CZ" dirty="0" smtClean="0"/>
          </a:p>
          <a:p>
            <a:r>
              <a:rPr lang="en-US" dirty="0" smtClean="0"/>
              <a:t>[4]</a:t>
            </a:r>
            <a:r>
              <a:rPr lang="cs-CZ" dirty="0" smtClean="0"/>
              <a:t>Rybnikářství</a:t>
            </a:r>
            <a:r>
              <a:rPr lang="en-US" dirty="0" smtClean="0"/>
              <a:t>. </a:t>
            </a:r>
            <a:r>
              <a:rPr lang="en-US" dirty="0"/>
              <a:t>In: Wikipedia: the free encyclopedia [online]. San Francisco (CA): Wikimedia Foundation, 2001-2011, </a:t>
            </a:r>
            <a:r>
              <a:rPr lang="en-US" dirty="0" smtClean="0"/>
              <a:t>2011-</a:t>
            </a:r>
            <a:r>
              <a:rPr lang="cs-CZ" dirty="0" smtClean="0"/>
              <a:t>09-30</a:t>
            </a:r>
            <a:r>
              <a:rPr lang="en-US" dirty="0"/>
              <a:t>	[cit. 2011-10-10].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cs-CZ" dirty="0" smtClean="0"/>
              <a:t>http</a:t>
            </a:r>
            <a:r>
              <a:rPr lang="cs-CZ" dirty="0"/>
              <a:t>://cs.wikipedia.org/wiki/Rybn%C3%ADk%C3%A1%C5%99stv%C3%AD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89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42379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104</TotalTime>
  <Words>414</Words>
  <Application>Microsoft Office PowerPoint</Application>
  <PresentationFormat>Předvádění na obrazovce (4:3)</PresentationFormat>
  <Paragraphs>52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Anotace:</vt:lpstr>
      <vt:lpstr>Český krumlov</vt:lpstr>
      <vt:lpstr>Panorama českého krumlova</vt:lpstr>
      <vt:lpstr>Boubínský prales</vt:lpstr>
      <vt:lpstr>Prezentace aplikace PowerPoint</vt:lpstr>
      <vt:lpstr>rybníkářaství</vt:lpstr>
      <vt:lpstr>Otázky:</vt:lpstr>
      <vt:lpstr>Odpovědi:</vt:lpstr>
      <vt:lpstr>Zdroje:</vt:lpstr>
      <vt:lpstr>Děkuji za pozornost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08CQ</dc:creator>
  <cp:lastModifiedBy>08CQ</cp:lastModifiedBy>
  <cp:revision>11</cp:revision>
  <dcterms:created xsi:type="dcterms:W3CDTF">2012-12-11T12:06:10Z</dcterms:created>
  <dcterms:modified xsi:type="dcterms:W3CDTF">2012-12-12T12:29:06Z</dcterms:modified>
</cp:coreProperties>
</file>