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NÁZEV:VY_32_INOVACE_06: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Moravskoslezský kraj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A76E0F-285D-473F-B22C-4742F3DC85C8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1FE1178-5DD3-4BF4-8095-DE2A0BE11833}" type="presOf" srcId="{D1B46980-6531-4606-95E6-44980827E919}" destId="{2BE915AB-18AA-4053-B92C-3BFC9ED204BB}" srcOrd="1" destOrd="0" presId="urn:microsoft.com/office/officeart/2005/8/layout/target3"/>
    <dgm:cxn modelId="{723B9C1E-7C49-4E46-982F-3008C1BE3BD1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44BA38B-EEAC-4A7B-85F8-15833FF75435}" type="presOf" srcId="{D1B46980-6531-4606-95E6-44980827E919}" destId="{6140AFEC-043D-4C43-A2F9-D0F5331DF3A3}" srcOrd="0" destOrd="0" presId="urn:microsoft.com/office/officeart/2005/8/layout/target3"/>
    <dgm:cxn modelId="{88CE99BA-7F5D-49E4-B6BA-1960A78F1977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99CE725-E0D6-41BB-BF01-C0CE0AD45F5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B7E074-5598-4376-9117-ECA656E6A3CB}" type="presOf" srcId="{4C35D32F-0EAB-4CD7-82EE-45574DC2A586}" destId="{890E4F0B-2866-4A3F-A3C7-2A14B1797930}" srcOrd="1" destOrd="0" presId="urn:microsoft.com/office/officeart/2005/8/layout/target3"/>
    <dgm:cxn modelId="{D89067A8-C66C-4DBB-ACAE-D5FA2845CD55}" type="presOf" srcId="{D8197B8C-B260-4A16-BDF4-0947B075E274}" destId="{5A5FFA88-C948-4069-8E93-59FA12366E83}" srcOrd="1" destOrd="0" presId="urn:microsoft.com/office/officeart/2005/8/layout/target3"/>
    <dgm:cxn modelId="{90505EB9-8528-439A-855B-E403A0322B6A}" type="presOf" srcId="{B651F6E3-6281-48DB-9319-2AEAFDAE7572}" destId="{6BB5E863-4638-4E1D-BFDE-399D028AC4ED}" srcOrd="1" destOrd="0" presId="urn:microsoft.com/office/officeart/2005/8/layout/target3"/>
    <dgm:cxn modelId="{FAD0515A-62FC-474B-B668-347189BD8995}" type="presOf" srcId="{757F3AB3-0718-4624-B441-E567A8F0AB56}" destId="{333A1088-737F-45CB-B68E-254E46348037}" srcOrd="0" destOrd="0" presId="urn:microsoft.com/office/officeart/2005/8/layout/target3"/>
    <dgm:cxn modelId="{AE219B72-975E-4030-8756-484858FE8D43}" type="presOf" srcId="{B651F6E3-6281-48DB-9319-2AEAFDAE7572}" destId="{619D679B-A015-4ECF-8348-D1034C574F40}" srcOrd="0" destOrd="0" presId="urn:microsoft.com/office/officeart/2005/8/layout/target3"/>
    <dgm:cxn modelId="{9106350A-80A9-47F4-9659-99B9BD0CA5CD}" type="presParOf" srcId="{333A1088-737F-45CB-B68E-254E46348037}" destId="{F5ABB229-8D3B-4694-996A-96F23CF14429}" srcOrd="0" destOrd="0" presId="urn:microsoft.com/office/officeart/2005/8/layout/target3"/>
    <dgm:cxn modelId="{4FA415BC-87DD-441C-A951-89DFA976B89E}" type="presParOf" srcId="{333A1088-737F-45CB-B68E-254E46348037}" destId="{F41139FD-01EE-4571-8B17-4FB00FC51163}" srcOrd="1" destOrd="0" presId="urn:microsoft.com/office/officeart/2005/8/layout/target3"/>
    <dgm:cxn modelId="{703EFB42-73FE-4036-A3C4-84BAFA61C667}" type="presParOf" srcId="{333A1088-737F-45CB-B68E-254E46348037}" destId="{D005CE8C-CC26-4C3E-AC11-E15060ECD759}" srcOrd="2" destOrd="0" presId="urn:microsoft.com/office/officeart/2005/8/layout/target3"/>
    <dgm:cxn modelId="{79A6B801-BF92-453A-B5CE-F15C3D982F53}" type="presParOf" srcId="{333A1088-737F-45CB-B68E-254E46348037}" destId="{2C702D82-9B77-49B7-9568-BB8EB47C3372}" srcOrd="3" destOrd="0" presId="urn:microsoft.com/office/officeart/2005/8/layout/target3"/>
    <dgm:cxn modelId="{11EB6DBE-175C-4451-AE16-2C9B4A7DAC87}" type="presParOf" srcId="{333A1088-737F-45CB-B68E-254E46348037}" destId="{A52A0455-90FF-4808-ABD0-F02540D31D5A}" srcOrd="4" destOrd="0" presId="urn:microsoft.com/office/officeart/2005/8/layout/target3"/>
    <dgm:cxn modelId="{AB9DF7C4-9E90-421E-AF75-74447EABE7FE}" type="presParOf" srcId="{333A1088-737F-45CB-B68E-254E46348037}" destId="{6140AFEC-043D-4C43-A2F9-D0F5331DF3A3}" srcOrd="5" destOrd="0" presId="urn:microsoft.com/office/officeart/2005/8/layout/target3"/>
    <dgm:cxn modelId="{1F644A41-68E7-423B-8DC8-2C683B309705}" type="presParOf" srcId="{333A1088-737F-45CB-B68E-254E46348037}" destId="{9358AC05-5D7D-4327-9F80-1AD486AEA664}" srcOrd="6" destOrd="0" presId="urn:microsoft.com/office/officeart/2005/8/layout/target3"/>
    <dgm:cxn modelId="{88D1C4CB-6608-4859-B5A0-8B41B9D872E4}" type="presParOf" srcId="{333A1088-737F-45CB-B68E-254E46348037}" destId="{313FC574-E1CD-4FB4-B054-0B805CE0447D}" srcOrd="7" destOrd="0" presId="urn:microsoft.com/office/officeart/2005/8/layout/target3"/>
    <dgm:cxn modelId="{C319DFF3-3991-4C64-8857-4D0715C35542}" type="presParOf" srcId="{333A1088-737F-45CB-B68E-254E46348037}" destId="{619D679B-A015-4ECF-8348-D1034C574F40}" srcOrd="8" destOrd="0" presId="urn:microsoft.com/office/officeart/2005/8/layout/target3"/>
    <dgm:cxn modelId="{82CE16E5-6303-4437-A9A5-804A0FDBBE9E}" type="presParOf" srcId="{333A1088-737F-45CB-B68E-254E46348037}" destId="{322283A8-4A27-4CDA-BAE3-F381106A9174}" srcOrd="9" destOrd="0" presId="urn:microsoft.com/office/officeart/2005/8/layout/target3"/>
    <dgm:cxn modelId="{B0B528E9-580E-4AA4-BBAF-9600241F1F43}" type="presParOf" srcId="{333A1088-737F-45CB-B68E-254E46348037}" destId="{FFC9F71D-1B4F-4AD9-A4A6-86ADEFC8AF5C}" srcOrd="10" destOrd="0" presId="urn:microsoft.com/office/officeart/2005/8/layout/target3"/>
    <dgm:cxn modelId="{329E3F0F-EAF3-4CEF-BD87-498E4F2CC2BA}" type="presParOf" srcId="{333A1088-737F-45CB-B68E-254E46348037}" destId="{25B08C86-7E15-44DC-BE7F-FFB55DD49D12}" srcOrd="11" destOrd="0" presId="urn:microsoft.com/office/officeart/2005/8/layout/target3"/>
    <dgm:cxn modelId="{D13C5F46-F1BD-48AC-AA1C-6D40D06E7F4E}" type="presParOf" srcId="{333A1088-737F-45CB-B68E-254E46348037}" destId="{76644BE8-9D7C-4C09-B250-3D10AF48CBB7}" srcOrd="12" destOrd="0" presId="urn:microsoft.com/office/officeart/2005/8/layout/target3"/>
    <dgm:cxn modelId="{D2EBA32E-C71D-4674-83A5-142597BE3EB2}" type="presParOf" srcId="{333A1088-737F-45CB-B68E-254E46348037}" destId="{EE85B701-7295-41C0-BA7A-34D3756A2AE6}" srcOrd="13" destOrd="0" presId="urn:microsoft.com/office/officeart/2005/8/layout/target3"/>
    <dgm:cxn modelId="{16375202-BCB8-451F-A29F-D104FD72834E}" type="presParOf" srcId="{333A1088-737F-45CB-B68E-254E46348037}" destId="{8BEBB6EC-1DAA-4CAC-8A25-BC0FCBD5DBD5}" srcOrd="14" destOrd="0" presId="urn:microsoft.com/office/officeart/2005/8/layout/target3"/>
    <dgm:cxn modelId="{14C7FEFC-0C35-4E99-98EE-5888798EE317}" type="presParOf" srcId="{333A1088-737F-45CB-B68E-254E46348037}" destId="{AED2198E-93D5-4001-81B4-73124B309672}" srcOrd="15" destOrd="0" presId="urn:microsoft.com/office/officeart/2005/8/layout/target3"/>
    <dgm:cxn modelId="{9B2640C0-47DA-41B3-AE37-7BB0C85622F3}" type="presParOf" srcId="{333A1088-737F-45CB-B68E-254E46348037}" destId="{2BE915AB-18AA-4053-B92C-3BFC9ED204BB}" srcOrd="16" destOrd="0" presId="urn:microsoft.com/office/officeart/2005/8/layout/target3"/>
    <dgm:cxn modelId="{C30A0B56-3CBF-4F69-BC71-681A00B3D82D}" type="presParOf" srcId="{333A1088-737F-45CB-B68E-254E46348037}" destId="{6BB5E863-4638-4E1D-BFDE-399D028AC4ED}" srcOrd="17" destOrd="0" presId="urn:microsoft.com/office/officeart/2005/8/layout/target3"/>
    <dgm:cxn modelId="{4379AA3A-83D7-44C8-9B41-52C7AB0A389B}" type="presParOf" srcId="{333A1088-737F-45CB-B68E-254E46348037}" destId="{5A5FFA88-C948-4069-8E93-59FA12366E83}" srcOrd="18" destOrd="0" presId="urn:microsoft.com/office/officeart/2005/8/layout/target3"/>
    <dgm:cxn modelId="{AA65232D-75CD-42F5-8E75-6A6015E126E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NÁZEV:VY_32_INOVACE_06: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Moravskoslezský kraj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A6C23E-6B95-4792-9B62-EEEF237450EE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4EBD53-7648-4E7A-8A82-B95763051E1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48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cs-CZ" dirty="0" smtClean="0"/>
              <a:t>:</a:t>
            </a:r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EBD53-7648-4E7A-8A82-B95763051E17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9436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cs-CZ" dirty="0" smtClean="0"/>
              <a:t>:</a:t>
            </a:r>
            <a:r>
              <a:rPr lang="en-US" dirty="0" smtClean="0"/>
              <a:t>[3]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EBD53-7648-4E7A-8A82-B95763051E17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1354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cs-CZ" dirty="0" smtClean="0"/>
              <a:t>:</a:t>
            </a:r>
            <a:r>
              <a:rPr lang="en-US" dirty="0" smtClean="0"/>
              <a:t>[2]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EBD53-7648-4E7A-8A82-B95763051E17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60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FAE52E3-62D5-4497-B6E9-D0C6B903B1C8}" type="datetimeFigureOut">
              <a:rPr lang="cs-CZ"/>
              <a:pPr/>
              <a:t>25.2.2013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4D3457-535F-4778-BDE0-CD751E7E209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0100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917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51845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2932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315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1412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729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4441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F4E7ED"/>
                </a:solidFill>
              </a:rPr>
              <a:pPr/>
              <a:t>25.2.2013</a:t>
            </a:fld>
            <a:endParaRPr lang="cs-CZ" dirty="0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 dirty="0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9009540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3284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32025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FAE52E3-62D5-4497-B6E9-D0C6B903B1C8}" type="datetimeFigureOut">
              <a:rPr lang="cs-CZ"/>
              <a:pPr/>
              <a:t>25.2.2013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4D3457-535F-4778-BDE0-CD751E7E209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01560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79298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90260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77137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59549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06003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7854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7446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F4E7ED"/>
                </a:solidFill>
              </a:rPr>
              <a:pPr/>
              <a:t>25.2.2013</a:t>
            </a:fld>
            <a:endParaRPr lang="cs-CZ" dirty="0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 dirty="0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40410181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63851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3773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3204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FAE52E3-62D5-4497-B6E9-D0C6B903B1C8}" type="datetimeFigureOut">
              <a:rPr lang="cs-CZ" smtClean="0">
                <a:solidFill>
                  <a:srgbClr val="B13F9A"/>
                </a:solidFill>
              </a:rPr>
              <a:pPr/>
              <a:t>25.2.2013</a:t>
            </a:fld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B4D3457-535F-4778-BDE0-CD751E7E209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 dirty="0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0484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03917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65572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představuje žákům nejznámější </a:t>
            </a:r>
            <a:r>
              <a:rPr lang="cs-CZ" smtClean="0"/>
              <a:t>místa Moravskoslezského </a:t>
            </a:r>
            <a:r>
              <a:rPr lang="cs-CZ" dirty="0" smtClean="0"/>
              <a:t>kraje.</a:t>
            </a:r>
          </a:p>
          <a:p>
            <a:r>
              <a:rPr lang="cs-CZ" dirty="0" smtClean="0"/>
              <a:t>Žáci pracují do školního sešitu a ústně.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028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Moravskoslezský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Moravskoslezský kraj </a:t>
            </a:r>
            <a:r>
              <a:rPr lang="cs-CZ" dirty="0" smtClean="0"/>
              <a:t>je </a:t>
            </a:r>
            <a:r>
              <a:rPr lang="cs-CZ" dirty="0"/>
              <a:t>jedním ze 14 vyšších územních samosprávných celků v Česku. </a:t>
            </a:r>
            <a:r>
              <a:rPr lang="cs-CZ" dirty="0" smtClean="0"/>
              <a:t>Na </a:t>
            </a:r>
            <a:r>
              <a:rPr lang="cs-CZ" dirty="0"/>
              <a:t>území kraje se nacházejí čtyři euroregiony – Beskydy, Praděd, Silesia a Těšínské Slezsko</a:t>
            </a:r>
            <a:r>
              <a:rPr lang="cs-CZ" dirty="0" smtClean="0"/>
              <a:t>.</a:t>
            </a:r>
          </a:p>
          <a:p>
            <a:r>
              <a:rPr lang="cs-CZ" dirty="0"/>
              <a:t>Díky ložiskům černého uhlí v ostravsko-karvinské pánvi a na ně vázaným hutním a dalším průmyslem patřila tato část kraje už za Rakousko-Uherska k nejdůležitějším průmyslovým oblastem. </a:t>
            </a:r>
            <a:endParaRPr lang="cs-CZ" dirty="0" smtClean="0"/>
          </a:p>
          <a:p>
            <a:r>
              <a:rPr lang="cs-CZ" dirty="0" smtClean="0"/>
              <a:t>Přes </a:t>
            </a:r>
            <a:r>
              <a:rPr lang="cs-CZ" dirty="0"/>
              <a:t>polovinu území kraje zabírá zemědělská půda, dalších 35 % připadá na lesní plochy (zejména v horských oblastech Jeseníků a Beskyd).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31074" y="0"/>
            <a:ext cx="2195736" cy="263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4796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Ostrava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Ostrava </a:t>
            </a:r>
            <a:r>
              <a:rPr lang="cs-CZ" dirty="0"/>
              <a:t>je statutární město na rozhraní Slezska a Moravy na severovýchodě České republiky, poblíž hranice s Polskem. Ostrava je počtem obyvatel i rozlohou třetí největší město v České republice, druhé největší město na Moravě a největší město v Českém Slezsku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Ostrava je rovněž významným univerzitním a průmyslovým městem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Ostrava leží na soutoku Lučiny, Odry, Opavy a Ostravice. </a:t>
            </a:r>
            <a:endParaRPr lang="cs-CZ" dirty="0" smtClean="0"/>
          </a:p>
          <a:p>
            <a:r>
              <a:rPr lang="cs-CZ" dirty="0" smtClean="0"/>
              <a:t>V Ostravě žije </a:t>
            </a:r>
            <a:r>
              <a:rPr lang="cs-CZ" dirty="0"/>
              <a:t>asi 300 tisíc </a:t>
            </a:r>
            <a:r>
              <a:rPr lang="cs-CZ" dirty="0" smtClean="0"/>
              <a:t>obyvatel.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220" y="-18008"/>
            <a:ext cx="2238524" cy="16788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4601" y="0"/>
            <a:ext cx="1805947" cy="27089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4208" y="5336299"/>
            <a:ext cx="2699792" cy="152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708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Opava </a:t>
            </a:r>
            <a:r>
              <a:rPr lang="cs-CZ" dirty="0" smtClean="0"/>
              <a:t>je </a:t>
            </a:r>
            <a:r>
              <a:rPr lang="cs-CZ" dirty="0"/>
              <a:t>bývalé královské a </a:t>
            </a:r>
            <a:r>
              <a:rPr lang="cs-CZ" dirty="0" smtClean="0"/>
              <a:t>zemské      město od </a:t>
            </a:r>
            <a:r>
              <a:rPr lang="cs-CZ" dirty="0"/>
              <a:t>roku 1850 až do roku 1948, poté opět od roku 1990 statutární město. </a:t>
            </a:r>
          </a:p>
          <a:p>
            <a:r>
              <a:rPr lang="cs-CZ" dirty="0" smtClean="0"/>
              <a:t>Opava </a:t>
            </a:r>
            <a:r>
              <a:rPr lang="cs-CZ" dirty="0"/>
              <a:t>byla od roku 1742 do 30. listopadu 1928 hlavním městem Českého Slezska se zemskými úřady. </a:t>
            </a:r>
            <a:endParaRPr lang="cs-CZ" dirty="0" smtClean="0"/>
          </a:p>
          <a:p>
            <a:r>
              <a:rPr lang="cs-CZ" dirty="0" smtClean="0"/>
              <a:t>Město </a:t>
            </a:r>
            <a:r>
              <a:rPr lang="cs-CZ" dirty="0"/>
              <a:t>Opava má s okolím okolo 70 tisíc obyvatel, samotné město má s městskými částmi skoro 60 tisíc obyvatel.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423223" cy="1628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80658" y="4544503"/>
            <a:ext cx="1542331" cy="23134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2303" y="0"/>
            <a:ext cx="2836363" cy="21328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298165"/>
            <a:ext cx="2339752" cy="1559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853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Jaká zajímavá </a:t>
            </a:r>
            <a:r>
              <a:rPr lang="cs-CZ" dirty="0" smtClean="0"/>
              <a:t>místa v Moravskoslezském kraji znáš?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550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92608" lvl="1" indent="0">
              <a:buNone/>
            </a:pPr>
            <a:endParaRPr lang="cs-CZ" dirty="0" smtClean="0"/>
          </a:p>
          <a:p>
            <a:pPr lvl="1"/>
            <a:r>
              <a:rPr lang="cs-CZ" dirty="0" smtClean="0"/>
              <a:t>Kopřivnice – museum aut Tatra</a:t>
            </a:r>
          </a:p>
          <a:p>
            <a:pPr lvl="1"/>
            <a:r>
              <a:rPr lang="cs-CZ" dirty="0" smtClean="0"/>
              <a:t>Hukvaldy – zřícenina hradu</a:t>
            </a:r>
          </a:p>
          <a:p>
            <a:pPr lvl="1"/>
            <a:r>
              <a:rPr lang="cs-CZ" dirty="0" smtClean="0"/>
              <a:t>Štramberk – Štramberská truba</a:t>
            </a:r>
          </a:p>
          <a:p>
            <a:pPr lvl="1"/>
            <a:r>
              <a:rPr lang="cs-CZ" dirty="0" smtClean="0"/>
              <a:t>Hradec nad Moravicí – zámek</a:t>
            </a:r>
          </a:p>
          <a:p>
            <a:pPr lvl="1"/>
            <a:r>
              <a:rPr lang="cs-CZ" dirty="0" smtClean="0"/>
              <a:t>Opava –nejstarší museum ve střední Evropě</a:t>
            </a:r>
          </a:p>
          <a:p>
            <a:pPr lvl="1"/>
            <a:r>
              <a:rPr lang="cs-CZ" dirty="0" smtClean="0"/>
              <a:t>Ostrava- divadlo Petra Bezruče</a:t>
            </a:r>
          </a:p>
          <a:p>
            <a:pPr lvl="1"/>
            <a:r>
              <a:rPr lang="cs-CZ" dirty="0" smtClean="0"/>
              <a:t>Kravaře - zámek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966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Veškerý text je vytvořen </a:t>
            </a:r>
            <a:r>
              <a:rPr lang="cs-CZ"/>
              <a:t>autorem </a:t>
            </a:r>
            <a:r>
              <a:rPr lang="cs-CZ" smtClean="0"/>
              <a:t>materiálu 29.10.2011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Vlastní zpracování</a:t>
            </a:r>
          </a:p>
          <a:p>
            <a:pPr marL="0" indent="0">
              <a:buNone/>
            </a:pPr>
            <a:r>
              <a:rPr lang="cs-CZ" dirty="0"/>
              <a:t>[1] </a:t>
            </a:r>
            <a:r>
              <a:rPr lang="cs-CZ" dirty="0" smtClean="0"/>
              <a:t>Moravskoslezský kraj. </a:t>
            </a:r>
            <a:r>
              <a:rPr lang="cs-CZ" dirty="0"/>
              <a:t>In: Wikipedia: the free </a:t>
            </a:r>
            <a:r>
              <a:rPr lang="cs-CZ" dirty="0" smtClean="0"/>
              <a:t>	encyclopedia [</a:t>
            </a:r>
            <a:r>
              <a:rPr lang="cs-CZ" dirty="0"/>
              <a:t>online]. San Francisco (CA): </a:t>
            </a:r>
            <a:r>
              <a:rPr lang="cs-CZ" dirty="0" smtClean="0"/>
              <a:t>	Wikimedia Foundation</a:t>
            </a:r>
            <a:r>
              <a:rPr lang="cs-CZ" dirty="0"/>
              <a:t>, </a:t>
            </a:r>
            <a:r>
              <a:rPr lang="cs-CZ" dirty="0" smtClean="0"/>
              <a:t>2001-2011, 2011-10-26	[</a:t>
            </a:r>
            <a:r>
              <a:rPr lang="cs-CZ" dirty="0"/>
              <a:t>cit. </a:t>
            </a:r>
            <a:r>
              <a:rPr lang="cs-CZ" dirty="0" smtClean="0"/>
              <a:t>	2011-10-29]. Dostupné </a:t>
            </a:r>
            <a:r>
              <a:rPr lang="cs-CZ" dirty="0"/>
              <a:t>z</a:t>
            </a:r>
            <a:r>
              <a:rPr lang="cs-CZ" dirty="0" smtClean="0"/>
              <a:t>: 	http</a:t>
            </a:r>
            <a:r>
              <a:rPr lang="cs-CZ" dirty="0"/>
              <a:t>://</a:t>
            </a:r>
            <a:r>
              <a:rPr lang="cs-CZ" dirty="0" smtClean="0"/>
              <a:t>cs.wikipedia.org/wiki/Moravskoslezsk%C3	%</a:t>
            </a:r>
            <a:r>
              <a:rPr lang="cs-CZ" dirty="0"/>
              <a:t>BD_kraj</a:t>
            </a:r>
          </a:p>
          <a:p>
            <a:pPr marL="0" indent="0">
              <a:buNone/>
            </a:pPr>
            <a:r>
              <a:rPr lang="cs-CZ" dirty="0" smtClean="0"/>
              <a:t>[2] Opava. </a:t>
            </a:r>
            <a:r>
              <a:rPr lang="cs-CZ" dirty="0"/>
              <a:t>In: Wikipedia: the free encyclopedia </a:t>
            </a:r>
            <a:r>
              <a:rPr lang="cs-CZ" dirty="0" smtClean="0"/>
              <a:t>	[</a:t>
            </a:r>
            <a:r>
              <a:rPr lang="cs-CZ" dirty="0"/>
              <a:t>online]. San Francisco (CA): Wikimedia </a:t>
            </a:r>
            <a:r>
              <a:rPr lang="cs-CZ" dirty="0" smtClean="0"/>
              <a:t>	Foundation</a:t>
            </a:r>
            <a:r>
              <a:rPr lang="cs-CZ" dirty="0"/>
              <a:t>, </a:t>
            </a:r>
            <a:r>
              <a:rPr lang="cs-CZ" dirty="0" smtClean="0"/>
              <a:t>2001-2011, 2011-10-27 </a:t>
            </a:r>
            <a:r>
              <a:rPr lang="cs-CZ" dirty="0"/>
              <a:t>[cit. </a:t>
            </a:r>
            <a:r>
              <a:rPr lang="cs-CZ" dirty="0" smtClean="0"/>
              <a:t>2011-10-	29].Dostupné </a:t>
            </a:r>
            <a:r>
              <a:rPr lang="cs-CZ" dirty="0"/>
              <a:t>z: http://</a:t>
            </a:r>
            <a:r>
              <a:rPr lang="cs-CZ" dirty="0" smtClean="0"/>
              <a:t>cs.wikipedia.org/wiki/Opava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[3] Ostrava. </a:t>
            </a:r>
            <a:r>
              <a:rPr lang="cs-CZ" dirty="0"/>
              <a:t>In: Wikipedia: the free encyclopedia [online]. </a:t>
            </a:r>
            <a:r>
              <a:rPr lang="cs-CZ" dirty="0" smtClean="0"/>
              <a:t>	San </a:t>
            </a:r>
            <a:r>
              <a:rPr lang="cs-CZ" dirty="0"/>
              <a:t>Francisco (CA): Wikimedia Foundation, </a:t>
            </a:r>
            <a:r>
              <a:rPr lang="cs-CZ" dirty="0" smtClean="0"/>
              <a:t>2001-	2011, 2011-09-29 </a:t>
            </a:r>
            <a:r>
              <a:rPr lang="cs-CZ" dirty="0"/>
              <a:t>[cit. </a:t>
            </a:r>
            <a:r>
              <a:rPr lang="cs-CZ" dirty="0" smtClean="0"/>
              <a:t>2011-10-29</a:t>
            </a:r>
            <a:r>
              <a:rPr lang="cs-CZ" dirty="0"/>
              <a:t>].Dostupné z: </a:t>
            </a:r>
            <a:r>
              <a:rPr lang="cs-CZ" dirty="0" smtClean="0"/>
              <a:t>	http</a:t>
            </a:r>
            <a:r>
              <a:rPr lang="cs-CZ" dirty="0"/>
              <a:t>://</a:t>
            </a:r>
            <a:r>
              <a:rPr lang="cs-CZ" dirty="0" smtClean="0"/>
              <a:t>cs.wikipedia.org/wiki/Ostrava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789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Nashledanou příště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352</Words>
  <Application>Microsoft Office PowerPoint</Application>
  <PresentationFormat>Předvádění na obrazovce (4:3)</PresentationFormat>
  <Paragraphs>48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Bohatý</vt:lpstr>
      <vt:lpstr>1_Bohatý</vt:lpstr>
      <vt:lpstr>Snímek 1</vt:lpstr>
      <vt:lpstr>Anotace:</vt:lpstr>
      <vt:lpstr>Moravskoslezský kraj</vt:lpstr>
      <vt:lpstr>Ostrava</vt:lpstr>
      <vt:lpstr>opava</vt:lpstr>
      <vt:lpstr>Otázky:</vt:lpstr>
      <vt:lpstr>Odpovědi:</vt:lpstr>
      <vt:lpstr>Zdroje: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08CQ</dc:creator>
  <cp:lastModifiedBy>Škola</cp:lastModifiedBy>
  <cp:revision>15</cp:revision>
  <dcterms:created xsi:type="dcterms:W3CDTF">2012-03-29T15:53:21Z</dcterms:created>
  <dcterms:modified xsi:type="dcterms:W3CDTF">2013-02-25T09:23:40Z</dcterms:modified>
</cp:coreProperties>
</file>