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62" r:id="rId4"/>
    <p:sldId id="263" r:id="rId5"/>
    <p:sldId id="261" r:id="rId6"/>
    <p:sldId id="260" r:id="rId7"/>
    <p:sldId id="264" r:id="rId8"/>
    <p:sldId id="265" r:id="rId9"/>
    <p:sldId id="258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66FF33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NÁZEV:VY_32_INOVACE_07: Vlastivěda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 Malíková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Jihomoravský kraj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A9E62A0-E848-42C2-89EE-E9A5DD02ADBF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20DBA74-247C-4C7C-84B3-4A175CD39699}" type="presOf" srcId="{757F3AB3-0718-4624-B441-E567A8F0AB56}" destId="{333A1088-737F-45CB-B68E-254E46348037}" srcOrd="0" destOrd="0" presId="urn:microsoft.com/office/officeart/2005/8/layout/target3"/>
    <dgm:cxn modelId="{E7DE7A35-C566-45B4-A69E-CEB8FE70BEDE}" type="presOf" srcId="{B651F6E3-6281-48DB-9319-2AEAFDAE7572}" destId="{619D679B-A015-4ECF-8348-D1034C574F40}" srcOrd="0" destOrd="0" presId="urn:microsoft.com/office/officeart/2005/8/layout/target3"/>
    <dgm:cxn modelId="{FC9B0CFA-624A-4118-B740-0165C65B044F}" type="presOf" srcId="{D8197B8C-B260-4A16-BDF4-0947B075E274}" destId="{5A5FFA88-C948-4069-8E93-59FA12366E83}" srcOrd="1" destOrd="0" presId="urn:microsoft.com/office/officeart/2005/8/layout/target3"/>
    <dgm:cxn modelId="{F61A9274-4EF4-4D9C-ADD5-05FBEBFB6FB6}" type="presOf" srcId="{D1B46980-6531-4606-95E6-44980827E919}" destId="{6140AFEC-043D-4C43-A2F9-D0F5331DF3A3}" srcOrd="0" destOrd="0" presId="urn:microsoft.com/office/officeart/2005/8/layout/target3"/>
    <dgm:cxn modelId="{377806F5-F5EC-4957-94CC-A78E2EC7AEC0}" type="presOf" srcId="{4C35D32F-0EAB-4CD7-82EE-45574DC2A586}" destId="{8BEBB6EC-1DAA-4CAC-8A25-BC0FCBD5DBD5}" srcOrd="0" destOrd="0" presId="urn:microsoft.com/office/officeart/2005/8/layout/target3"/>
    <dgm:cxn modelId="{79239E14-35C8-4517-B6D3-952C5B56FF7F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0C5518C-2197-4EC3-AA6F-DC41FD8AC6A0}" type="presOf" srcId="{D1D4F407-5343-4D3F-B5B9-D407B03CAEB4}" destId="{AED2198E-93D5-4001-81B4-73124B309672}" srcOrd="1" destOrd="0" presId="urn:microsoft.com/office/officeart/2005/8/layout/target3"/>
    <dgm:cxn modelId="{B864DFCA-A80C-4DE2-94D7-96C37E72DEAB}" type="presOf" srcId="{B651F6E3-6281-48DB-9319-2AEAFDAE7572}" destId="{6BB5E863-4638-4E1D-BFDE-399D028AC4ED}" srcOrd="1" destOrd="0" presId="urn:microsoft.com/office/officeart/2005/8/layout/target3"/>
    <dgm:cxn modelId="{13B54190-BBF7-4A8D-8B31-45D7551E4F61}" type="presOf" srcId="{4C35D32F-0EAB-4CD7-82EE-45574DC2A586}" destId="{890E4F0B-2866-4A3F-A3C7-2A14B1797930}" srcOrd="1" destOrd="0" presId="urn:microsoft.com/office/officeart/2005/8/layout/target3"/>
    <dgm:cxn modelId="{CBB373DC-959E-44D6-B90B-F2025C14E3D4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2BEFD6B-CD62-4210-9CE0-078662FA8FBC}" type="presParOf" srcId="{333A1088-737F-45CB-B68E-254E46348037}" destId="{F5ABB229-8D3B-4694-996A-96F23CF14429}" srcOrd="0" destOrd="0" presId="urn:microsoft.com/office/officeart/2005/8/layout/target3"/>
    <dgm:cxn modelId="{90E44F7D-8EA1-4ADE-8EC1-9C2225F75749}" type="presParOf" srcId="{333A1088-737F-45CB-B68E-254E46348037}" destId="{F41139FD-01EE-4571-8B17-4FB00FC51163}" srcOrd="1" destOrd="0" presId="urn:microsoft.com/office/officeart/2005/8/layout/target3"/>
    <dgm:cxn modelId="{18596774-0BDC-485E-BEE0-85BCDE08E8B3}" type="presParOf" srcId="{333A1088-737F-45CB-B68E-254E46348037}" destId="{D005CE8C-CC26-4C3E-AC11-E15060ECD759}" srcOrd="2" destOrd="0" presId="urn:microsoft.com/office/officeart/2005/8/layout/target3"/>
    <dgm:cxn modelId="{CC65F51E-0A21-4AC0-B97A-CA512A368266}" type="presParOf" srcId="{333A1088-737F-45CB-B68E-254E46348037}" destId="{2C702D82-9B77-49B7-9568-BB8EB47C3372}" srcOrd="3" destOrd="0" presId="urn:microsoft.com/office/officeart/2005/8/layout/target3"/>
    <dgm:cxn modelId="{B095118D-2114-4615-8C01-0621994901F3}" type="presParOf" srcId="{333A1088-737F-45CB-B68E-254E46348037}" destId="{A52A0455-90FF-4808-ABD0-F02540D31D5A}" srcOrd="4" destOrd="0" presId="urn:microsoft.com/office/officeart/2005/8/layout/target3"/>
    <dgm:cxn modelId="{70352369-5A95-40A0-A49C-0C546FEF3A12}" type="presParOf" srcId="{333A1088-737F-45CB-B68E-254E46348037}" destId="{6140AFEC-043D-4C43-A2F9-D0F5331DF3A3}" srcOrd="5" destOrd="0" presId="urn:microsoft.com/office/officeart/2005/8/layout/target3"/>
    <dgm:cxn modelId="{E8E39DB0-E74C-4834-84CD-838648B4442C}" type="presParOf" srcId="{333A1088-737F-45CB-B68E-254E46348037}" destId="{9358AC05-5D7D-4327-9F80-1AD486AEA664}" srcOrd="6" destOrd="0" presId="urn:microsoft.com/office/officeart/2005/8/layout/target3"/>
    <dgm:cxn modelId="{988AEF8A-E43E-481D-B09F-D7F8ED92B550}" type="presParOf" srcId="{333A1088-737F-45CB-B68E-254E46348037}" destId="{313FC574-E1CD-4FB4-B054-0B805CE0447D}" srcOrd="7" destOrd="0" presId="urn:microsoft.com/office/officeart/2005/8/layout/target3"/>
    <dgm:cxn modelId="{31EF6E87-B1B5-450B-8001-7F690380C0EC}" type="presParOf" srcId="{333A1088-737F-45CB-B68E-254E46348037}" destId="{619D679B-A015-4ECF-8348-D1034C574F40}" srcOrd="8" destOrd="0" presId="urn:microsoft.com/office/officeart/2005/8/layout/target3"/>
    <dgm:cxn modelId="{8ED6E1A8-6ADE-4FF6-9BF5-9373B2CFC183}" type="presParOf" srcId="{333A1088-737F-45CB-B68E-254E46348037}" destId="{322283A8-4A27-4CDA-BAE3-F381106A9174}" srcOrd="9" destOrd="0" presId="urn:microsoft.com/office/officeart/2005/8/layout/target3"/>
    <dgm:cxn modelId="{514BFC96-1B84-45E5-BE5F-CD731E1D4113}" type="presParOf" srcId="{333A1088-737F-45CB-B68E-254E46348037}" destId="{FFC9F71D-1B4F-4AD9-A4A6-86ADEFC8AF5C}" srcOrd="10" destOrd="0" presId="urn:microsoft.com/office/officeart/2005/8/layout/target3"/>
    <dgm:cxn modelId="{6473AE1E-D45D-46BA-9874-11B8F9754265}" type="presParOf" srcId="{333A1088-737F-45CB-B68E-254E46348037}" destId="{25B08C86-7E15-44DC-BE7F-FFB55DD49D12}" srcOrd="11" destOrd="0" presId="urn:microsoft.com/office/officeart/2005/8/layout/target3"/>
    <dgm:cxn modelId="{85ED5760-AE54-4F19-9979-3B7F381794D8}" type="presParOf" srcId="{333A1088-737F-45CB-B68E-254E46348037}" destId="{76644BE8-9D7C-4C09-B250-3D10AF48CBB7}" srcOrd="12" destOrd="0" presId="urn:microsoft.com/office/officeart/2005/8/layout/target3"/>
    <dgm:cxn modelId="{1FD20551-77EC-46EA-8C19-E5BE1FA1A68C}" type="presParOf" srcId="{333A1088-737F-45CB-B68E-254E46348037}" destId="{EE85B701-7295-41C0-BA7A-34D3756A2AE6}" srcOrd="13" destOrd="0" presId="urn:microsoft.com/office/officeart/2005/8/layout/target3"/>
    <dgm:cxn modelId="{82AD05C8-BF3A-4391-85AF-3E6E305CD688}" type="presParOf" srcId="{333A1088-737F-45CB-B68E-254E46348037}" destId="{8BEBB6EC-1DAA-4CAC-8A25-BC0FCBD5DBD5}" srcOrd="14" destOrd="0" presId="urn:microsoft.com/office/officeart/2005/8/layout/target3"/>
    <dgm:cxn modelId="{B7CB9C0F-8F4D-4564-9D34-5BDB1F8DC74F}" type="presParOf" srcId="{333A1088-737F-45CB-B68E-254E46348037}" destId="{AED2198E-93D5-4001-81B4-73124B309672}" srcOrd="15" destOrd="0" presId="urn:microsoft.com/office/officeart/2005/8/layout/target3"/>
    <dgm:cxn modelId="{0D100AFF-23BE-48F3-8A96-CEEB13A19C2F}" type="presParOf" srcId="{333A1088-737F-45CB-B68E-254E46348037}" destId="{2BE915AB-18AA-4053-B92C-3BFC9ED204BB}" srcOrd="16" destOrd="0" presId="urn:microsoft.com/office/officeart/2005/8/layout/target3"/>
    <dgm:cxn modelId="{F884E273-7788-44E2-B460-E4F3B44ABEC7}" type="presParOf" srcId="{333A1088-737F-45CB-B68E-254E46348037}" destId="{6BB5E863-4638-4E1D-BFDE-399D028AC4ED}" srcOrd="17" destOrd="0" presId="urn:microsoft.com/office/officeart/2005/8/layout/target3"/>
    <dgm:cxn modelId="{7B18C73F-6C8E-4121-A10C-2E8C0C1DAC9E}" type="presParOf" srcId="{333A1088-737F-45CB-B68E-254E46348037}" destId="{5A5FFA88-C948-4069-8E93-59FA12366E83}" srcOrd="18" destOrd="0" presId="urn:microsoft.com/office/officeart/2005/8/layout/target3"/>
    <dgm:cxn modelId="{41A5FADC-AEDE-4128-B334-CD9422BD52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 Malíková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NÁZEV:VY_32_INOVACE_07: Vlastivěda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Jihomoravský kraj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F865A6-9FCB-4195-B631-E94066ECD7C4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EAAF28-8483-430C-9AB6-96873D7948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32597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en-US" dirty="0" smtClean="0"/>
              <a:t>:[1]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AAF28-8483-430C-9AB6-96873D79487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1552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en-US" dirty="0" smtClean="0"/>
              <a:t>:[1]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AAF28-8483-430C-9AB6-96873D79487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9506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en-US" dirty="0" smtClean="0"/>
              <a:t>:[3]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AAF28-8483-430C-9AB6-96873D79487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5323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en-US" dirty="0" smtClean="0"/>
              <a:t>:[2]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AAF28-8483-430C-9AB6-96873D79487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228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520BC11-AF14-4339-87C9-0C78C3A94C6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DA97DF6-D8AB-4C6C-AA1B-DF0026664DE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20BC11-AF14-4339-87C9-0C78C3A94C6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A97DF6-D8AB-4C6C-AA1B-DF0026664D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520BC11-AF14-4339-87C9-0C78C3A94C6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DA97DF6-D8AB-4C6C-AA1B-DF0026664DE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20BC11-AF14-4339-87C9-0C78C3A94C6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A97DF6-D8AB-4C6C-AA1B-DF0026664D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20BC11-AF14-4339-87C9-0C78C3A94C6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A97DF6-D8AB-4C6C-AA1B-DF0026664D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20BC11-AF14-4339-87C9-0C78C3A94C6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A97DF6-D8AB-4C6C-AA1B-DF0026664D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520BC11-AF14-4339-87C9-0C78C3A94C6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A97DF6-D8AB-4C6C-AA1B-DF0026664D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20BC11-AF14-4339-87C9-0C78C3A94C6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A97DF6-D8AB-4C6C-AA1B-DF0026664D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20BC11-AF14-4339-87C9-0C78C3A94C6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A97DF6-D8AB-4C6C-AA1B-DF0026664DE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20BC11-AF14-4339-87C9-0C78C3A94C6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A97DF6-D8AB-4C6C-AA1B-DF0026664D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520BC11-AF14-4339-87C9-0C78C3A94C6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DA97DF6-D8AB-4C6C-AA1B-DF0026664D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520BC11-AF14-4339-87C9-0C78C3A94C6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DA97DF6-D8AB-4C6C-AA1B-DF0026664DE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025806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165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představuje žákům nejznámější místa Jihomoravského kraje.</a:t>
            </a:r>
          </a:p>
          <a:p>
            <a:r>
              <a:rPr lang="cs-CZ" dirty="0" smtClean="0"/>
              <a:t>Žáci pracují do školního sešitu a ústně.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2771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Jihomoravský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Hlavním městem je Brno</a:t>
            </a:r>
          </a:p>
          <a:p>
            <a:r>
              <a:rPr lang="cs-CZ" dirty="0" smtClean="0"/>
              <a:t>V </a:t>
            </a:r>
            <a:r>
              <a:rPr lang="cs-CZ" dirty="0"/>
              <a:t>Jihomoravském kraji je řada chráněných přírodních </a:t>
            </a:r>
            <a:r>
              <a:rPr lang="cs-CZ" dirty="0" smtClean="0"/>
              <a:t>oblastí: </a:t>
            </a:r>
            <a:r>
              <a:rPr lang="cs-CZ" dirty="0">
                <a:solidFill>
                  <a:srgbClr val="FFC000"/>
                </a:solidFill>
              </a:rPr>
              <a:t>Bílé Karpaty</a:t>
            </a:r>
            <a:r>
              <a:rPr lang="cs-CZ" dirty="0"/>
              <a:t>, </a:t>
            </a:r>
            <a:r>
              <a:rPr lang="cs-CZ" dirty="0">
                <a:solidFill>
                  <a:srgbClr val="0070C0"/>
                </a:solidFill>
              </a:rPr>
              <a:t>Moravský kras </a:t>
            </a:r>
            <a:r>
              <a:rPr lang="cs-CZ" dirty="0"/>
              <a:t>se známou jeskyní a </a:t>
            </a:r>
            <a:r>
              <a:rPr lang="cs-CZ" dirty="0">
                <a:solidFill>
                  <a:srgbClr val="00B050"/>
                </a:solidFill>
              </a:rPr>
              <a:t>propastí Macochou</a:t>
            </a:r>
            <a:r>
              <a:rPr lang="cs-CZ" dirty="0"/>
              <a:t>,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Pálava</a:t>
            </a:r>
            <a:r>
              <a:rPr lang="cs-CZ" dirty="0"/>
              <a:t> a zejména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Národní park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Podyjí</a:t>
            </a:r>
          </a:p>
          <a:p>
            <a:r>
              <a:rPr lang="cs-CZ" dirty="0"/>
              <a:t>Jednou ze světově nejproslulejších </a:t>
            </a:r>
            <a:r>
              <a:rPr lang="cs-CZ" dirty="0" smtClean="0"/>
              <a:t>událostí </a:t>
            </a:r>
            <a:r>
              <a:rPr lang="cs-CZ" dirty="0"/>
              <a:t>je také bitva </a:t>
            </a:r>
            <a:r>
              <a:rPr lang="cs-CZ" dirty="0">
                <a:solidFill>
                  <a:srgbClr val="FF0000"/>
                </a:solidFill>
              </a:rPr>
              <a:t>tří císařů </a:t>
            </a:r>
            <a:r>
              <a:rPr lang="cs-CZ" dirty="0"/>
              <a:t>u Slavkova </a:t>
            </a:r>
            <a:r>
              <a:rPr lang="cs-CZ" dirty="0" smtClean="0"/>
              <a:t>-             2</a:t>
            </a:r>
            <a:r>
              <a:rPr lang="cs-CZ" dirty="0"/>
              <a:t>. prosince 1805, v níž francouzský císař </a:t>
            </a:r>
            <a:r>
              <a:rPr lang="cs-CZ" dirty="0">
                <a:solidFill>
                  <a:srgbClr val="FF00FF"/>
                </a:solidFill>
              </a:rPr>
              <a:t>Napoleon</a:t>
            </a:r>
            <a:r>
              <a:rPr lang="cs-CZ" dirty="0"/>
              <a:t> porazil spojená vojska rakouského </a:t>
            </a:r>
            <a:r>
              <a:rPr lang="cs-CZ" dirty="0">
                <a:solidFill>
                  <a:srgbClr val="FF0000"/>
                </a:solidFill>
              </a:rPr>
              <a:t>císaře Františka </a:t>
            </a:r>
            <a:r>
              <a:rPr lang="cs-CZ" dirty="0"/>
              <a:t>a ruského </a:t>
            </a:r>
            <a:r>
              <a:rPr lang="cs-CZ" dirty="0">
                <a:solidFill>
                  <a:srgbClr val="FF0000"/>
                </a:solidFill>
              </a:rPr>
              <a:t>cara </a:t>
            </a:r>
            <a:r>
              <a:rPr lang="cs-CZ" dirty="0" smtClean="0">
                <a:solidFill>
                  <a:srgbClr val="FF0000"/>
                </a:solidFill>
              </a:rPr>
              <a:t>Alexandra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8613" y="0"/>
            <a:ext cx="2671367" cy="1772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722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236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znojmo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Znojmo je </a:t>
            </a:r>
            <a:r>
              <a:rPr lang="cs-CZ" dirty="0"/>
              <a:t>město v</a:t>
            </a:r>
            <a:r>
              <a:rPr lang="cs-CZ" dirty="0" smtClean="0"/>
              <a:t> </a:t>
            </a:r>
            <a:r>
              <a:rPr lang="cs-CZ" dirty="0"/>
              <a:t>Jihomoravském kraji na levém břehu řeky </a:t>
            </a:r>
            <a:r>
              <a:rPr lang="cs-CZ" dirty="0" smtClean="0"/>
              <a:t>Dyje</a:t>
            </a:r>
            <a:r>
              <a:rPr lang="cs-CZ" dirty="0"/>
              <a:t>.</a:t>
            </a:r>
            <a:r>
              <a:rPr lang="cs-CZ" dirty="0" smtClean="0"/>
              <a:t> </a:t>
            </a:r>
            <a:r>
              <a:rPr lang="cs-CZ" dirty="0"/>
              <a:t>Hranice Rakouska probíhá osm km od města. </a:t>
            </a:r>
            <a:endParaRPr lang="cs-CZ" dirty="0" smtClean="0"/>
          </a:p>
          <a:p>
            <a:r>
              <a:rPr lang="cs-CZ" dirty="0"/>
              <a:t>Díky </a:t>
            </a:r>
            <a:r>
              <a:rPr lang="cs-CZ" dirty="0">
                <a:solidFill>
                  <a:srgbClr val="FFC000"/>
                </a:solidFill>
              </a:rPr>
              <a:t>příhodným klimatickým podmínkám </a:t>
            </a:r>
            <a:r>
              <a:rPr lang="cs-CZ" dirty="0"/>
              <a:t>se ve městě daří </a:t>
            </a:r>
            <a:r>
              <a:rPr lang="cs-CZ" dirty="0">
                <a:solidFill>
                  <a:srgbClr val="FF0000"/>
                </a:solidFill>
              </a:rPr>
              <a:t>vinařství </a:t>
            </a:r>
            <a:r>
              <a:rPr lang="cs-CZ" dirty="0"/>
              <a:t>a </a:t>
            </a:r>
            <a:r>
              <a:rPr lang="cs-CZ" dirty="0">
                <a:solidFill>
                  <a:srgbClr val="FF0000"/>
                </a:solidFill>
              </a:rPr>
              <a:t>ovocnářství</a:t>
            </a:r>
            <a:r>
              <a:rPr lang="cs-CZ" dirty="0"/>
              <a:t>. Znojmo se stalo proslulé rovněž </a:t>
            </a:r>
            <a:r>
              <a:rPr lang="cs-CZ" dirty="0" smtClean="0">
                <a:solidFill>
                  <a:srgbClr val="66FF33"/>
                </a:solidFill>
              </a:rPr>
              <a:t>okurkami</a:t>
            </a:r>
            <a:r>
              <a:rPr lang="cs-CZ" dirty="0" smtClean="0"/>
              <a:t>.           Dnes </a:t>
            </a:r>
            <a:r>
              <a:rPr lang="cs-CZ" dirty="0"/>
              <a:t>se město stalo opětovně centrem </a:t>
            </a:r>
            <a:r>
              <a:rPr lang="cs-CZ" dirty="0">
                <a:solidFill>
                  <a:srgbClr val="7030A0"/>
                </a:solidFill>
              </a:rPr>
              <a:t>vinařství </a:t>
            </a:r>
            <a:r>
              <a:rPr lang="cs-CZ" dirty="0"/>
              <a:t>a cílovým místem milovníků </a:t>
            </a:r>
            <a:r>
              <a:rPr lang="cs-CZ" dirty="0" smtClean="0"/>
              <a:t>    přírody </a:t>
            </a:r>
            <a:r>
              <a:rPr lang="cs-CZ" dirty="0"/>
              <a:t>a to zejména zásluhou nově vzniklého </a:t>
            </a:r>
            <a:r>
              <a:rPr lang="cs-CZ" dirty="0">
                <a:solidFill>
                  <a:srgbClr val="00B050"/>
                </a:solidFill>
              </a:rPr>
              <a:t>Národního parku Podyjí</a:t>
            </a:r>
            <a:r>
              <a:rPr lang="cs-CZ" dirty="0"/>
              <a:t>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2700" y="0"/>
            <a:ext cx="2216096" cy="148478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03648" cy="163758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5000" y="3620779"/>
            <a:ext cx="2159000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929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Lednicko-valtický areál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Lednicko-valtický areál je krajinný celek o </a:t>
            </a:r>
            <a:r>
              <a:rPr lang="cs-CZ" dirty="0" smtClean="0"/>
              <a:t>rozloze 283,09 </a:t>
            </a:r>
            <a:r>
              <a:rPr lang="cs-CZ" dirty="0"/>
              <a:t>km2 v okrese Břeclav</a:t>
            </a:r>
            <a:r>
              <a:rPr lang="cs-CZ" dirty="0" smtClean="0"/>
              <a:t>. </a:t>
            </a:r>
            <a:r>
              <a:rPr lang="cs-CZ" dirty="0"/>
              <a:t>V prosinci 1996 byl zapsán do Seznamu světového kulturního dědictví UNESCO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Tato </a:t>
            </a:r>
            <a:r>
              <a:rPr lang="cs-CZ" dirty="0" smtClean="0"/>
              <a:t>oblast </a:t>
            </a:r>
            <a:r>
              <a:rPr lang="cs-CZ" dirty="0"/>
              <a:t>byla v průběhu 18. a 19. století knížecím rodem </a:t>
            </a:r>
            <a:r>
              <a:rPr lang="cs-CZ" dirty="0" err="1"/>
              <a:t>Lichtenštejnů</a:t>
            </a:r>
            <a:r>
              <a:rPr lang="cs-CZ" dirty="0"/>
              <a:t> zformována do podoby přírodního </a:t>
            </a:r>
            <a:r>
              <a:rPr lang="cs-CZ" dirty="0" smtClean="0"/>
              <a:t>parku.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4416962"/>
            <a:ext cx="3707904" cy="244103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581127"/>
            <a:ext cx="3491880" cy="227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086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</a:t>
            </a:r>
            <a:r>
              <a:rPr lang="cs-CZ" dirty="0" err="1" smtClean="0"/>
              <a:t>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1)Jaká významná bitva se uskutečnila na území Jihomoravského kraje?</a:t>
            </a:r>
          </a:p>
          <a:p>
            <a:r>
              <a:rPr lang="cs-CZ" dirty="0" smtClean="0"/>
              <a:t>2)Co se pěstuje na Jižní Moravě? Které plodiny jsou pro ni typické?</a:t>
            </a:r>
          </a:p>
          <a:p>
            <a:r>
              <a:rPr lang="cs-CZ" dirty="0"/>
              <a:t>3) Jak se nazývá přírodní park ležící v okolí Břeclavi?</a:t>
            </a:r>
          </a:p>
        </p:txBody>
      </p:sp>
    </p:spTree>
    <p:extLst>
      <p:ext uri="{BB962C8B-B14F-4D97-AF65-F5344CB8AC3E}">
        <p14:creationId xmlns:p14="http://schemas.microsoft.com/office/powerpoint/2010/main" val="101809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Bitva tří císařů</a:t>
            </a:r>
          </a:p>
          <a:p>
            <a:r>
              <a:rPr lang="cs-CZ" dirty="0" smtClean="0"/>
              <a:t>2)Vinná réva, okurky, meruňky, švestky</a:t>
            </a:r>
          </a:p>
          <a:p>
            <a:r>
              <a:rPr lang="cs-CZ" dirty="0" smtClean="0"/>
              <a:t>3) Lednicko- Valtický areál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3627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Veškerý text je vytvořen </a:t>
            </a:r>
            <a:r>
              <a:rPr lang="cs-CZ" smtClean="0"/>
              <a:t>autorem </a:t>
            </a:r>
            <a:r>
              <a:rPr lang="cs-CZ" smtClean="0"/>
              <a:t>materiálu 30.10.2011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Vlastní zpracování</a:t>
            </a:r>
          </a:p>
          <a:p>
            <a:r>
              <a:rPr lang="en-US" dirty="0" smtClean="0"/>
              <a:t>[1]</a:t>
            </a:r>
            <a:r>
              <a:rPr lang="cs-CZ" dirty="0" smtClean="0"/>
              <a:t>Jihomoravský kraj. </a:t>
            </a:r>
            <a:r>
              <a:rPr lang="en-US" dirty="0"/>
              <a:t>In: Wikipedia: the free </a:t>
            </a:r>
            <a:r>
              <a:rPr lang="en-US" dirty="0" smtClean="0"/>
              <a:t>encyclopedia </a:t>
            </a:r>
            <a:r>
              <a:rPr lang="en-US" dirty="0"/>
              <a:t>[online]. San Francisco (CA): 	Wikimedia Foundation, 2001-2011, </a:t>
            </a:r>
            <a:r>
              <a:rPr lang="en-US" dirty="0" smtClean="0"/>
              <a:t>2011-</a:t>
            </a:r>
            <a:r>
              <a:rPr lang="cs-CZ" dirty="0" smtClean="0"/>
              <a:t>10</a:t>
            </a:r>
            <a:r>
              <a:rPr lang="en-US" dirty="0" smtClean="0"/>
              <a:t>-2</a:t>
            </a:r>
            <a:r>
              <a:rPr lang="cs-CZ" dirty="0"/>
              <a:t>5</a:t>
            </a:r>
            <a:r>
              <a:rPr lang="en-US" dirty="0" smtClean="0"/>
              <a:t>[cit.2011-</a:t>
            </a:r>
            <a:r>
              <a:rPr lang="cs-CZ" dirty="0" smtClean="0"/>
              <a:t>10</a:t>
            </a:r>
            <a:r>
              <a:rPr lang="en-US" dirty="0" smtClean="0"/>
              <a:t>-</a:t>
            </a:r>
            <a:r>
              <a:rPr lang="cs-CZ" dirty="0" smtClean="0"/>
              <a:t>30</a:t>
            </a:r>
            <a:r>
              <a:rPr lang="en-US" dirty="0" smtClean="0"/>
              <a:t>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cs-CZ" dirty="0" smtClean="0"/>
              <a:t>http</a:t>
            </a:r>
            <a:r>
              <a:rPr lang="cs-CZ" dirty="0"/>
              <a:t>://cs.wikipedia.org/wiki/Jihomoravsk%C3%BD_kraj</a:t>
            </a:r>
            <a:endParaRPr lang="cs-CZ" dirty="0" smtClean="0"/>
          </a:p>
          <a:p>
            <a:r>
              <a:rPr lang="en-US" dirty="0" smtClean="0"/>
              <a:t>[2]</a:t>
            </a:r>
            <a:r>
              <a:rPr lang="cs-CZ" dirty="0" smtClean="0"/>
              <a:t>Lednicko-Valtický areál. </a:t>
            </a:r>
            <a:r>
              <a:rPr lang="en-US" dirty="0"/>
              <a:t>In: Wikipedia: the free </a:t>
            </a:r>
            <a:r>
              <a:rPr lang="en-US" dirty="0" smtClean="0"/>
              <a:t>encyclopedia </a:t>
            </a:r>
            <a:r>
              <a:rPr lang="en-US" dirty="0"/>
              <a:t>[online]. San Francisco (CA): 	Wikimedia Foundation, 2001-2011, </a:t>
            </a:r>
            <a:r>
              <a:rPr lang="en-US" dirty="0" smtClean="0"/>
              <a:t>2011-</a:t>
            </a:r>
            <a:r>
              <a:rPr lang="cs-CZ" dirty="0" smtClean="0"/>
              <a:t>10</a:t>
            </a:r>
            <a:r>
              <a:rPr lang="en-US" dirty="0" smtClean="0"/>
              <a:t>-2</a:t>
            </a:r>
            <a:r>
              <a:rPr lang="cs-CZ" dirty="0" smtClean="0"/>
              <a:t>0</a:t>
            </a:r>
            <a:r>
              <a:rPr lang="en-US" dirty="0" smtClean="0"/>
              <a:t>[cit.2011-</a:t>
            </a:r>
            <a:r>
              <a:rPr lang="cs-CZ" dirty="0" smtClean="0"/>
              <a:t>10</a:t>
            </a:r>
            <a:r>
              <a:rPr lang="en-US" dirty="0" smtClean="0"/>
              <a:t>-</a:t>
            </a:r>
            <a:r>
              <a:rPr lang="cs-CZ" dirty="0" smtClean="0"/>
              <a:t>30</a:t>
            </a:r>
            <a:r>
              <a:rPr lang="en-US" dirty="0" smtClean="0"/>
              <a:t>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cs.wikipedia.org/wiki/Lednicko-valtick%C3%BD_are%C3%A1l</a:t>
            </a:r>
          </a:p>
          <a:p>
            <a:r>
              <a:rPr lang="en-US" dirty="0" smtClean="0"/>
              <a:t>[3]</a:t>
            </a:r>
            <a:r>
              <a:rPr lang="cs-CZ" dirty="0" smtClean="0"/>
              <a:t>Znojmo. </a:t>
            </a:r>
            <a:r>
              <a:rPr lang="en-US" dirty="0"/>
              <a:t>In: Wikipedia: the free </a:t>
            </a:r>
            <a:r>
              <a:rPr lang="en-US" dirty="0" smtClean="0"/>
              <a:t>encyclopedia </a:t>
            </a:r>
            <a:r>
              <a:rPr lang="en-US" dirty="0"/>
              <a:t>[online]. San Francisco (CA): </a:t>
            </a:r>
            <a:r>
              <a:rPr lang="en-US" dirty="0" smtClean="0"/>
              <a:t>Wikimedia </a:t>
            </a:r>
            <a:r>
              <a:rPr lang="en-US" dirty="0"/>
              <a:t>Foundation, 2001-2011, </a:t>
            </a:r>
            <a:r>
              <a:rPr lang="en-US" dirty="0" smtClean="0"/>
              <a:t>2011-</a:t>
            </a:r>
            <a:r>
              <a:rPr lang="cs-CZ" dirty="0" smtClean="0"/>
              <a:t>10</a:t>
            </a:r>
            <a:r>
              <a:rPr lang="en-US" dirty="0" smtClean="0"/>
              <a:t>-</a:t>
            </a:r>
            <a:r>
              <a:rPr lang="cs-CZ" dirty="0" smtClean="0"/>
              <a:t>15 </a:t>
            </a:r>
            <a:r>
              <a:rPr lang="en-US" dirty="0" smtClean="0"/>
              <a:t>[cit</a:t>
            </a:r>
            <a:r>
              <a:rPr lang="en-US" dirty="0"/>
              <a:t>. </a:t>
            </a:r>
            <a:r>
              <a:rPr lang="en-US" dirty="0" smtClean="0"/>
              <a:t>2011-</a:t>
            </a:r>
            <a:r>
              <a:rPr lang="cs-CZ" dirty="0" smtClean="0"/>
              <a:t>10</a:t>
            </a:r>
            <a:r>
              <a:rPr lang="en-US" dirty="0" smtClean="0"/>
              <a:t>-</a:t>
            </a:r>
            <a:r>
              <a:rPr lang="cs-CZ" dirty="0" smtClean="0"/>
              <a:t>30</a:t>
            </a:r>
            <a:r>
              <a:rPr lang="en-US" dirty="0" smtClean="0"/>
              <a:t>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cs-CZ" dirty="0" smtClean="0"/>
              <a:t>http</a:t>
            </a:r>
            <a:r>
              <a:rPr lang="cs-CZ" dirty="0"/>
              <a:t>://cs.wikipedia.org/wiki/Znojmo#Znojemsk.C3.A9_vinobran.C3.AD</a:t>
            </a:r>
          </a:p>
        </p:txBody>
      </p:sp>
    </p:spTree>
    <p:extLst>
      <p:ext uri="{BB962C8B-B14F-4D97-AF65-F5344CB8AC3E}">
        <p14:creationId xmlns:p14="http://schemas.microsoft.com/office/powerpoint/2010/main" val="3486501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Nashledanou</a:t>
            </a:r>
            <a:r>
              <a:rPr lang="cs-CZ" dirty="0" smtClean="0"/>
              <a:t> příště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72375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55</TotalTime>
  <Words>332</Words>
  <Application>Microsoft Office PowerPoint</Application>
  <PresentationFormat>Předvádění na obrazovce (4:3)</PresentationFormat>
  <Paragraphs>42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Anotace:</vt:lpstr>
      <vt:lpstr>       Jihomoravský kraj</vt:lpstr>
      <vt:lpstr>Prezentace aplikace PowerPoint</vt:lpstr>
      <vt:lpstr>znojmo</vt:lpstr>
      <vt:lpstr>Lednicko-valtický areál</vt:lpstr>
      <vt:lpstr>Otázky</vt:lpstr>
      <vt:lpstr>Odpovědi:</vt:lpstr>
      <vt:lpstr>Zdroje:</vt:lpstr>
      <vt:lpstr>Děkuji za pozornost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08CQ</dc:creator>
  <cp:lastModifiedBy>08CQ</cp:lastModifiedBy>
  <cp:revision>8</cp:revision>
  <dcterms:created xsi:type="dcterms:W3CDTF">2012-12-11T14:13:49Z</dcterms:created>
  <dcterms:modified xsi:type="dcterms:W3CDTF">2012-12-12T12:30:09Z</dcterms:modified>
</cp:coreProperties>
</file>