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NÁZEV:VY_32_INOVACE_11: Vlastivěda 5.ročník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Dolní Benešov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Alena  Malíková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Německo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343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 custLinFactNeighborX="-1522" custLinFactNeighborY="1219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DA4ADE0-306F-470B-8CD8-70AC37BFC6D4}" type="presOf" srcId="{D1B46980-6531-4606-95E6-44980827E919}" destId="{2BE915AB-18AA-4053-B92C-3BFC9ED204BB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7474FF5C-3D63-4D73-AC0C-1D655FCE1FAC}" type="presOf" srcId="{B651F6E3-6281-48DB-9319-2AEAFDAE7572}" destId="{619D679B-A015-4ECF-8348-D1034C574F40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F6956B7B-F84C-4FF6-85E3-05B30F7608F4}" type="presOf" srcId="{D1B46980-6531-4606-95E6-44980827E919}" destId="{6140AFEC-043D-4C43-A2F9-D0F5331DF3A3}" srcOrd="0" destOrd="0" presId="urn:microsoft.com/office/officeart/2005/8/layout/target3"/>
    <dgm:cxn modelId="{350ACC56-280A-463E-9D96-1BF77C7ABCEB}" type="presOf" srcId="{757F3AB3-0718-4624-B441-E567A8F0AB56}" destId="{333A1088-737F-45CB-B68E-254E46348037}" srcOrd="0" destOrd="0" presId="urn:microsoft.com/office/officeart/2005/8/layout/target3"/>
    <dgm:cxn modelId="{F821F97B-C7BF-4D56-82DF-E90B1585DD14}" type="presOf" srcId="{4C35D32F-0EAB-4CD7-82EE-45574DC2A586}" destId="{8BEBB6EC-1DAA-4CAC-8A25-BC0FCBD5DBD5}" srcOrd="0" destOrd="0" presId="urn:microsoft.com/office/officeart/2005/8/layout/target3"/>
    <dgm:cxn modelId="{8DB93467-F36C-4B14-84D4-0E98F3176603}" type="presOf" srcId="{D1D4F407-5343-4D3F-B5B9-D407B03CAEB4}" destId="{AED2198E-93D5-4001-81B4-73124B309672}" srcOrd="1" destOrd="0" presId="urn:microsoft.com/office/officeart/2005/8/layout/target3"/>
    <dgm:cxn modelId="{CB34725B-B056-418C-B825-C6D53EE54350}" type="presOf" srcId="{B651F6E3-6281-48DB-9319-2AEAFDAE7572}" destId="{6BB5E863-4638-4E1D-BFDE-399D028AC4ED}" srcOrd="1" destOrd="0" presId="urn:microsoft.com/office/officeart/2005/8/layout/target3"/>
    <dgm:cxn modelId="{DA120A12-1952-4524-87E3-353537E90E07}" type="presOf" srcId="{D8197B8C-B260-4A16-BDF4-0947B075E274}" destId="{25B08C86-7E15-44DC-BE7F-FFB55DD49D12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2EED2874-BA67-4A4C-A023-D958AAD932AC}" type="presOf" srcId="{D1D4F407-5343-4D3F-B5B9-D407B03CAEB4}" destId="{D005CE8C-CC26-4C3E-AC11-E15060ECD759}" srcOrd="0" destOrd="0" presId="urn:microsoft.com/office/officeart/2005/8/layout/target3"/>
    <dgm:cxn modelId="{6D936483-5AE5-49E4-A87C-EA3E467388EF}" type="presOf" srcId="{4C35D32F-0EAB-4CD7-82EE-45574DC2A586}" destId="{890E4F0B-2866-4A3F-A3C7-2A14B1797930}" srcOrd="1" destOrd="0" presId="urn:microsoft.com/office/officeart/2005/8/layout/target3"/>
    <dgm:cxn modelId="{326FEC6F-F107-4DD0-ACB7-830673B69288}" type="presOf" srcId="{D8197B8C-B260-4A16-BDF4-0947B075E274}" destId="{5A5FFA88-C948-4069-8E93-59FA12366E83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5A537894-9AD5-4DCA-BAEE-741308B85F3E}" type="presParOf" srcId="{333A1088-737F-45CB-B68E-254E46348037}" destId="{F5ABB229-8D3B-4694-996A-96F23CF14429}" srcOrd="0" destOrd="0" presId="urn:microsoft.com/office/officeart/2005/8/layout/target3"/>
    <dgm:cxn modelId="{80F045F9-053A-4F5C-A65F-E70969D54E85}" type="presParOf" srcId="{333A1088-737F-45CB-B68E-254E46348037}" destId="{F41139FD-01EE-4571-8B17-4FB00FC51163}" srcOrd="1" destOrd="0" presId="urn:microsoft.com/office/officeart/2005/8/layout/target3"/>
    <dgm:cxn modelId="{001DE827-43D5-4630-ABD2-FDEC476DF3BD}" type="presParOf" srcId="{333A1088-737F-45CB-B68E-254E46348037}" destId="{D005CE8C-CC26-4C3E-AC11-E15060ECD759}" srcOrd="2" destOrd="0" presId="urn:microsoft.com/office/officeart/2005/8/layout/target3"/>
    <dgm:cxn modelId="{C46248C3-C107-423B-AE79-5690EC8A57E8}" type="presParOf" srcId="{333A1088-737F-45CB-B68E-254E46348037}" destId="{2C702D82-9B77-49B7-9568-BB8EB47C3372}" srcOrd="3" destOrd="0" presId="urn:microsoft.com/office/officeart/2005/8/layout/target3"/>
    <dgm:cxn modelId="{2CD5113E-0744-4ECC-8BEC-D08065274626}" type="presParOf" srcId="{333A1088-737F-45CB-B68E-254E46348037}" destId="{A52A0455-90FF-4808-ABD0-F02540D31D5A}" srcOrd="4" destOrd="0" presId="urn:microsoft.com/office/officeart/2005/8/layout/target3"/>
    <dgm:cxn modelId="{FDFDAD23-F26D-4E9B-98D2-3E3A7CE0DE5F}" type="presParOf" srcId="{333A1088-737F-45CB-B68E-254E46348037}" destId="{6140AFEC-043D-4C43-A2F9-D0F5331DF3A3}" srcOrd="5" destOrd="0" presId="urn:microsoft.com/office/officeart/2005/8/layout/target3"/>
    <dgm:cxn modelId="{70CA9239-A596-4D34-9FA0-9060F9A966A0}" type="presParOf" srcId="{333A1088-737F-45CB-B68E-254E46348037}" destId="{9358AC05-5D7D-4327-9F80-1AD486AEA664}" srcOrd="6" destOrd="0" presId="urn:microsoft.com/office/officeart/2005/8/layout/target3"/>
    <dgm:cxn modelId="{627A9AD2-4A0B-40F3-A9B1-5C4F8DAF383E}" type="presParOf" srcId="{333A1088-737F-45CB-B68E-254E46348037}" destId="{313FC574-E1CD-4FB4-B054-0B805CE0447D}" srcOrd="7" destOrd="0" presId="urn:microsoft.com/office/officeart/2005/8/layout/target3"/>
    <dgm:cxn modelId="{E73A12DB-4AAA-41DC-A7EB-03DDACBA2D9B}" type="presParOf" srcId="{333A1088-737F-45CB-B68E-254E46348037}" destId="{619D679B-A015-4ECF-8348-D1034C574F40}" srcOrd="8" destOrd="0" presId="urn:microsoft.com/office/officeart/2005/8/layout/target3"/>
    <dgm:cxn modelId="{73AA802B-2BE4-4FF7-917C-965128670B2C}" type="presParOf" srcId="{333A1088-737F-45CB-B68E-254E46348037}" destId="{322283A8-4A27-4CDA-BAE3-F381106A9174}" srcOrd="9" destOrd="0" presId="urn:microsoft.com/office/officeart/2005/8/layout/target3"/>
    <dgm:cxn modelId="{93789E69-6A2F-4CC7-8622-B7D5A0EEC682}" type="presParOf" srcId="{333A1088-737F-45CB-B68E-254E46348037}" destId="{FFC9F71D-1B4F-4AD9-A4A6-86ADEFC8AF5C}" srcOrd="10" destOrd="0" presId="urn:microsoft.com/office/officeart/2005/8/layout/target3"/>
    <dgm:cxn modelId="{3A4A7CD7-2490-4329-850E-D4E8A1639C4B}" type="presParOf" srcId="{333A1088-737F-45CB-B68E-254E46348037}" destId="{25B08C86-7E15-44DC-BE7F-FFB55DD49D12}" srcOrd="11" destOrd="0" presId="urn:microsoft.com/office/officeart/2005/8/layout/target3"/>
    <dgm:cxn modelId="{CED1C30D-BEB8-496F-81DF-B0336774FE59}" type="presParOf" srcId="{333A1088-737F-45CB-B68E-254E46348037}" destId="{76644BE8-9D7C-4C09-B250-3D10AF48CBB7}" srcOrd="12" destOrd="0" presId="urn:microsoft.com/office/officeart/2005/8/layout/target3"/>
    <dgm:cxn modelId="{998375A4-64EF-478F-A0B8-0BFBFAD5207A}" type="presParOf" srcId="{333A1088-737F-45CB-B68E-254E46348037}" destId="{EE85B701-7295-41C0-BA7A-34D3756A2AE6}" srcOrd="13" destOrd="0" presId="urn:microsoft.com/office/officeart/2005/8/layout/target3"/>
    <dgm:cxn modelId="{9C47DF23-B3F6-4398-BAC6-CC735C91AFAE}" type="presParOf" srcId="{333A1088-737F-45CB-B68E-254E46348037}" destId="{8BEBB6EC-1DAA-4CAC-8A25-BC0FCBD5DBD5}" srcOrd="14" destOrd="0" presId="urn:microsoft.com/office/officeart/2005/8/layout/target3"/>
    <dgm:cxn modelId="{EB7E9397-79B5-4F87-BFEE-226A53857B8C}" type="presParOf" srcId="{333A1088-737F-45CB-B68E-254E46348037}" destId="{AED2198E-93D5-4001-81B4-73124B309672}" srcOrd="15" destOrd="0" presId="urn:microsoft.com/office/officeart/2005/8/layout/target3"/>
    <dgm:cxn modelId="{05E7E371-BAA6-4C9A-B43C-47C876C88B48}" type="presParOf" srcId="{333A1088-737F-45CB-B68E-254E46348037}" destId="{2BE915AB-18AA-4053-B92C-3BFC9ED204BB}" srcOrd="16" destOrd="0" presId="urn:microsoft.com/office/officeart/2005/8/layout/target3"/>
    <dgm:cxn modelId="{CBE09EF9-3859-4DE0-A9FE-4ED81D03FDC2}" type="presParOf" srcId="{333A1088-737F-45CB-B68E-254E46348037}" destId="{6BB5E863-4638-4E1D-BFDE-399D028AC4ED}" srcOrd="17" destOrd="0" presId="urn:microsoft.com/office/officeart/2005/8/layout/target3"/>
    <dgm:cxn modelId="{BB03D049-EC4A-4E85-8D7F-F8567A1ABAD6}" type="presParOf" srcId="{333A1088-737F-45CB-B68E-254E46348037}" destId="{5A5FFA88-C948-4069-8E93-59FA12366E83}" srcOrd="18" destOrd="0" presId="urn:microsoft.com/office/officeart/2005/8/layout/target3"/>
    <dgm:cxn modelId="{1B08B5FA-6C05-4158-8C45-28D292FBB986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Dolní Benešov</a:t>
          </a:r>
          <a:endParaRPr lang="cs-CZ" sz="2000" kern="1200" dirty="0"/>
        </a:p>
      </dsp:txBody>
      <dsp:txXfrm>
        <a:off x="1273857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Alena  Malíková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NÁZEV:VY_32_INOVACE_11: Vlastivěda 5.ročník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174949" y="1234393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Německo</a:t>
          </a:r>
          <a:endParaRPr lang="cs-CZ" sz="2000" kern="1200" dirty="0"/>
        </a:p>
      </dsp:txBody>
      <dsp:txXfrm>
        <a:off x="1174949" y="1234393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8F01AA-C317-40AE-89BE-69AA3D2EFDA7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099D97-296B-46D7-AD12-BA06230EC43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13768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Zdroj:</a:t>
            </a:r>
            <a:r>
              <a:rPr lang="en-US" dirty="0" smtClean="0"/>
              <a:t>[</a:t>
            </a:r>
            <a:r>
              <a:rPr lang="cs-CZ" dirty="0" smtClean="0"/>
              <a:t>4</a:t>
            </a:r>
            <a:r>
              <a:rPr lang="en-US" dirty="0" smtClean="0"/>
              <a:t>]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099D97-296B-46D7-AD12-BA06230EC43D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Zdroj</a:t>
            </a:r>
            <a:r>
              <a:rPr lang="en-US" dirty="0" smtClean="0"/>
              <a:t>:[</a:t>
            </a:r>
            <a:r>
              <a:rPr lang="cs-CZ" dirty="0" smtClean="0"/>
              <a:t>1</a:t>
            </a:r>
            <a:r>
              <a:rPr lang="en-US" dirty="0" smtClean="0"/>
              <a:t>]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099D97-296B-46D7-AD12-BA06230EC43D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Zdroj</a:t>
            </a:r>
            <a:r>
              <a:rPr lang="en-US" dirty="0" smtClean="0"/>
              <a:t>:[</a:t>
            </a:r>
            <a:r>
              <a:rPr lang="cs-CZ" dirty="0" smtClean="0"/>
              <a:t>2</a:t>
            </a:r>
            <a:r>
              <a:rPr lang="en-US" dirty="0" smtClean="0"/>
              <a:t>]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099D97-296B-46D7-AD12-BA06230EC43D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Zdroj</a:t>
            </a:r>
            <a:r>
              <a:rPr lang="en-US" dirty="0" smtClean="0"/>
              <a:t>:[</a:t>
            </a:r>
            <a:r>
              <a:rPr lang="cs-CZ" dirty="0" smtClean="0"/>
              <a:t>3</a:t>
            </a:r>
            <a:r>
              <a:rPr lang="en-US" dirty="0" smtClean="0"/>
              <a:t>]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099D97-296B-46D7-AD12-BA06230EC43D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099D97-296B-46D7-AD12-BA06230EC43D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15150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F0BE9EFB-C972-4C05-A23E-62A4056239BD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E8D4D555-F7AB-4E01-BDC5-BD3456E5359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0BE9EFB-C972-4C05-A23E-62A4056239BD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D4D555-F7AB-4E01-BDC5-BD3456E5359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F0BE9EFB-C972-4C05-A23E-62A4056239BD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E8D4D555-F7AB-4E01-BDC5-BD3456E5359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0BE9EFB-C972-4C05-A23E-62A4056239BD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D4D555-F7AB-4E01-BDC5-BD3456E5359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0BE9EFB-C972-4C05-A23E-62A4056239BD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D4D555-F7AB-4E01-BDC5-BD3456E5359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0BE9EFB-C972-4C05-A23E-62A4056239BD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D4D555-F7AB-4E01-BDC5-BD3456E5359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F0BE9EFB-C972-4C05-A23E-62A4056239BD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D4D555-F7AB-4E01-BDC5-BD3456E5359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0BE9EFB-C972-4C05-A23E-62A4056239BD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D4D555-F7AB-4E01-BDC5-BD3456E5359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0BE9EFB-C972-4C05-A23E-62A4056239BD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D4D555-F7AB-4E01-BDC5-BD3456E5359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0BE9EFB-C972-4C05-A23E-62A4056239BD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D4D555-F7AB-4E01-BDC5-BD3456E5359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F0BE9EFB-C972-4C05-A23E-62A4056239BD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E8D4D555-F7AB-4E01-BDC5-BD3456E5359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F0BE9EFB-C972-4C05-A23E-62A4056239BD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E8D4D555-F7AB-4E01-BDC5-BD3456E5359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631519628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obsahuje doplňující informace k učivu o Německu.</a:t>
            </a:r>
          </a:p>
          <a:p>
            <a:r>
              <a:rPr lang="cs-CZ" dirty="0" smtClean="0"/>
              <a:t>Žáci pracují do školního sešitu a ústně.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Německo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b="1" dirty="0" smtClean="0"/>
              <a:t>Německo</a:t>
            </a:r>
            <a:r>
              <a:rPr lang="cs-CZ" dirty="0" smtClean="0"/>
              <a:t> (oficiální název </a:t>
            </a:r>
            <a:r>
              <a:rPr lang="cs-CZ" b="1" dirty="0" smtClean="0"/>
              <a:t>Spolková republika Německo</a:t>
            </a:r>
            <a:r>
              <a:rPr lang="cs-CZ" dirty="0" smtClean="0"/>
              <a:t>, zkratka </a:t>
            </a:r>
            <a:r>
              <a:rPr lang="cs-CZ" b="1" dirty="0" smtClean="0"/>
              <a:t>SRN</a:t>
            </a:r>
            <a:r>
              <a:rPr lang="cs-CZ" dirty="0" smtClean="0"/>
              <a:t>) je středoevropský stát. </a:t>
            </a:r>
          </a:p>
          <a:p>
            <a:r>
              <a:rPr lang="cs-CZ" dirty="0" smtClean="0"/>
              <a:t>Rozloha Německa je 357 021 km</a:t>
            </a:r>
            <a:r>
              <a:rPr lang="cs-CZ" baseline="30000" dirty="0" smtClean="0"/>
              <a:t>2</a:t>
            </a:r>
            <a:r>
              <a:rPr lang="cs-CZ" dirty="0" smtClean="0"/>
              <a:t>, přičemž území státu se nachází v mírném podnebném pásu. Německo má necelých 82 milionů obyvatel, což z něj činí nejlidnatější stát Evropské unie.</a:t>
            </a:r>
          </a:p>
          <a:p>
            <a:r>
              <a:rPr lang="cs-CZ" dirty="0" smtClean="0"/>
              <a:t>Český název Německa je odvozen od slova „němý“ z příčin nerozumění jazyku cizinců.</a:t>
            </a:r>
          </a:p>
          <a:p>
            <a:r>
              <a:rPr lang="cs-CZ" dirty="0" smtClean="0"/>
              <a:t>Německo je federativní demokratickou parlamentní republikou tvořenou šestnácti spolkovými zeměmi. Hlavním a zároveň i největším městem je Berlín.</a:t>
            </a:r>
            <a:endParaRPr lang="cs-CZ" dirty="0"/>
          </a:p>
        </p:txBody>
      </p:sp>
      <p:pic>
        <p:nvPicPr>
          <p:cNvPr id="4" name="Obrázek 3" descr="vlajka německ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"/>
            <a:ext cx="2714612" cy="1628767"/>
          </a:xfrm>
          <a:prstGeom prst="rect">
            <a:avLst/>
          </a:prstGeom>
        </p:spPr>
      </p:pic>
      <p:pic>
        <p:nvPicPr>
          <p:cNvPr id="5" name="Obrázek 4" descr="znak německo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15140" y="0"/>
            <a:ext cx="1500192" cy="19502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Berlin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dirty="0" smtClean="0"/>
              <a:t>Berlín</a:t>
            </a:r>
            <a:r>
              <a:rPr lang="cs-CZ" dirty="0" smtClean="0"/>
              <a:t> je hlavní město a zároveň i spolková země Spolkové republiky Německo. Hlavním městem Německa se stal roku 1991 a od sjednocení Německa (a tím i obou částí města) patří Berlín k největším městům v Evropě a je druhým největším městem Evropské unie.</a:t>
            </a:r>
          </a:p>
          <a:p>
            <a:r>
              <a:rPr lang="cs-CZ" dirty="0" smtClean="0"/>
              <a:t>Berlín se stal obětí své polohy a trpí silnými vlivy hospodářsky zaostalých tzv. nových spolkových zemí, jež se dodnes nacházejí</a:t>
            </a:r>
          </a:p>
          <a:p>
            <a:pPr>
              <a:buNone/>
            </a:pPr>
            <a:r>
              <a:rPr lang="cs-CZ" dirty="0" smtClean="0"/>
              <a:t>	 na seznamech podprůměrně vyvinutých regionů Evropské unie.</a:t>
            </a:r>
          </a:p>
          <a:p>
            <a:endParaRPr lang="cs-CZ" dirty="0"/>
          </a:p>
        </p:txBody>
      </p:sp>
      <p:pic>
        <p:nvPicPr>
          <p:cNvPr id="5" name="Obrázek 4" descr="Braniborská brán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86578" y="0"/>
            <a:ext cx="2357422" cy="1682342"/>
          </a:xfrm>
          <a:prstGeom prst="rect">
            <a:avLst/>
          </a:prstGeom>
        </p:spPr>
      </p:pic>
      <p:pic>
        <p:nvPicPr>
          <p:cNvPr id="6" name="Obrázek 5" descr="TV věž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85000" y="3975100"/>
            <a:ext cx="2159000" cy="2882900"/>
          </a:xfrm>
          <a:prstGeom prst="rect">
            <a:avLst/>
          </a:prstGeom>
        </p:spPr>
      </p:pic>
      <p:pic>
        <p:nvPicPr>
          <p:cNvPr id="7" name="Obrázek 6" descr="radnice Berlin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2143108" cy="1704745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1142976" y="0"/>
            <a:ext cx="10021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Radnice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Hamburk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200" b="1" dirty="0" smtClean="0"/>
              <a:t>Hamburk</a:t>
            </a:r>
            <a:r>
              <a:rPr lang="cs-CZ" sz="2200" dirty="0" smtClean="0"/>
              <a:t> je druhé největší město Německa, jeho největší přístav a jedna z městských spolkových zemí Německa a má 1,74 mil. obyvatel.</a:t>
            </a:r>
          </a:p>
          <a:p>
            <a:r>
              <a:rPr lang="cs-CZ" sz="2200" dirty="0" smtClean="0"/>
              <a:t>Hamburk leží na severu Německa na dolním toku Labe při ústí do Severního moře a má 2 428 mostů (2001) a s tímto počtem se řadí na první místo v Evropě.</a:t>
            </a:r>
          </a:p>
          <a:p>
            <a:r>
              <a:rPr lang="cs-CZ" sz="2200" dirty="0" smtClean="0"/>
              <a:t>Pro svůj význam v námořní dopravě a obchodě bývá nazýván „</a:t>
            </a:r>
            <a:r>
              <a:rPr lang="cs-CZ" sz="2200" i="1" dirty="0" smtClean="0"/>
              <a:t>Tor </a:t>
            </a:r>
            <a:r>
              <a:rPr lang="cs-CZ" sz="2200" i="1" dirty="0" err="1" smtClean="0"/>
              <a:t>zur</a:t>
            </a:r>
            <a:r>
              <a:rPr lang="cs-CZ" sz="2200" i="1" dirty="0" smtClean="0"/>
              <a:t> </a:t>
            </a:r>
            <a:r>
              <a:rPr lang="cs-CZ" sz="2200" i="1" dirty="0" err="1" smtClean="0"/>
              <a:t>Welt</a:t>
            </a:r>
            <a:r>
              <a:rPr lang="cs-CZ" sz="2200" dirty="0" smtClean="0"/>
              <a:t>“, tj. „Brána do světa“.</a:t>
            </a:r>
          </a:p>
          <a:p>
            <a:endParaRPr lang="cs-CZ" dirty="0"/>
          </a:p>
        </p:txBody>
      </p:sp>
      <p:pic>
        <p:nvPicPr>
          <p:cNvPr id="5" name="Obrázek 4" descr="Panoram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937754"/>
            <a:ext cx="9144000" cy="1920247"/>
          </a:xfrm>
          <a:prstGeom prst="rect">
            <a:avLst/>
          </a:prstGeom>
        </p:spPr>
      </p:pic>
      <p:pic>
        <p:nvPicPr>
          <p:cNvPr id="6" name="Obrázek 5" descr="Radnice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00958" y="0"/>
            <a:ext cx="1643042" cy="2474962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6500826" y="0"/>
            <a:ext cx="10021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Radnice</a:t>
            </a:r>
          </a:p>
        </p:txBody>
      </p:sp>
      <p:pic>
        <p:nvPicPr>
          <p:cNvPr id="8" name="Obrázek 7" descr="přístav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2285984" cy="1714488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2214546" y="0"/>
            <a:ext cx="8883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Přístav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Mnichov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Město </a:t>
            </a:r>
            <a:r>
              <a:rPr lang="cs-CZ" b="1" dirty="0" smtClean="0"/>
              <a:t>Mnichov</a:t>
            </a:r>
            <a:r>
              <a:rPr lang="cs-CZ" dirty="0" smtClean="0"/>
              <a:t> je hlavní město </a:t>
            </a:r>
          </a:p>
          <a:p>
            <a:pPr>
              <a:buNone/>
            </a:pPr>
            <a:r>
              <a:rPr lang="cs-CZ" dirty="0" smtClean="0"/>
              <a:t>	Bavorska, které leží v podhůří Alp na řece </a:t>
            </a:r>
            <a:r>
              <a:rPr lang="cs-CZ" dirty="0" err="1" smtClean="0"/>
              <a:t>Isar</a:t>
            </a:r>
            <a:r>
              <a:rPr lang="cs-CZ" dirty="0" smtClean="0"/>
              <a:t> a s 1,3 miliony obyvatel jde o třetí největší město v Německu.</a:t>
            </a:r>
          </a:p>
          <a:p>
            <a:r>
              <a:rPr lang="cs-CZ" dirty="0" smtClean="0"/>
              <a:t>V roce 1972 se v Mnichově konaly</a:t>
            </a:r>
          </a:p>
          <a:p>
            <a:pPr>
              <a:buNone/>
            </a:pPr>
            <a:r>
              <a:rPr lang="cs-CZ" dirty="0" smtClean="0"/>
              <a:t>	sedmnácté letní olympijské hry.</a:t>
            </a:r>
          </a:p>
          <a:p>
            <a:r>
              <a:rPr lang="cs-CZ" dirty="0" smtClean="0"/>
              <a:t>Nejvíce je Mnichov znám</a:t>
            </a:r>
          </a:p>
          <a:p>
            <a:pPr>
              <a:buNone/>
            </a:pPr>
            <a:r>
              <a:rPr lang="cs-CZ" dirty="0" smtClean="0"/>
              <a:t>	každoročními pivními slavnostmi- </a:t>
            </a:r>
          </a:p>
          <a:p>
            <a:pPr>
              <a:buNone/>
            </a:pPr>
            <a:r>
              <a:rPr lang="cs-CZ" dirty="0" smtClean="0"/>
              <a:t>	tzv. </a:t>
            </a:r>
            <a:r>
              <a:rPr lang="cs-CZ" dirty="0" err="1" smtClean="0"/>
              <a:t>Octoberfest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4" name="Obrázek 3" descr="mnicho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"/>
            <a:ext cx="2571736" cy="1728207"/>
          </a:xfrm>
          <a:prstGeom prst="rect">
            <a:avLst/>
          </a:prstGeom>
        </p:spPr>
      </p:pic>
      <p:pic>
        <p:nvPicPr>
          <p:cNvPr id="5" name="Obrázek 4" descr="BMW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50000" y="0"/>
            <a:ext cx="2794000" cy="20193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7215206" y="0"/>
            <a:ext cx="14879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Budova BMW</a:t>
            </a:r>
            <a:endParaRPr lang="cs-CZ" dirty="0"/>
          </a:p>
        </p:txBody>
      </p:sp>
      <p:pic>
        <p:nvPicPr>
          <p:cNvPr id="7" name="Obrázek 6" descr="radnice Mnichov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40209" y="2857496"/>
            <a:ext cx="3003791" cy="4000504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7215206" y="2571744"/>
            <a:ext cx="10021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Radnice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3200" dirty="0" smtClean="0"/>
              <a:t>Znáte ještě nějaká jiná místa a města v Německu? </a:t>
            </a:r>
          </a:p>
          <a:p>
            <a:r>
              <a:rPr lang="cs-CZ" sz="3200" dirty="0" smtClean="0"/>
              <a:t>Navštívili jste nějaká z nich a kam byste se rádi podívali?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cs-CZ" dirty="0" smtClean="0"/>
              <a:t>Veškerý text je vytvořen autorem materiálu </a:t>
            </a:r>
            <a:r>
              <a:rPr lang="cs-CZ" dirty="0" smtClean="0"/>
              <a:t>05.02.2012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Vlastní zpracování</a:t>
            </a:r>
          </a:p>
          <a:p>
            <a:pPr marL="0" indent="0">
              <a:buNone/>
            </a:pPr>
            <a:r>
              <a:rPr lang="cs-CZ" dirty="0"/>
              <a:t>[1] </a:t>
            </a:r>
            <a:r>
              <a:rPr lang="cs-CZ" dirty="0" err="1" smtClean="0"/>
              <a:t>Berlin</a:t>
            </a:r>
            <a:r>
              <a:rPr lang="cs-CZ" dirty="0" smtClean="0"/>
              <a:t>. </a:t>
            </a:r>
            <a:r>
              <a:rPr lang="cs-CZ" dirty="0"/>
              <a:t>In: </a:t>
            </a:r>
            <a:r>
              <a:rPr lang="cs-CZ" dirty="0" err="1"/>
              <a:t>Wikipedia</a:t>
            </a:r>
            <a:r>
              <a:rPr lang="cs-CZ" dirty="0"/>
              <a:t>: </a:t>
            </a:r>
            <a:r>
              <a:rPr lang="cs-CZ" dirty="0" err="1"/>
              <a:t>the</a:t>
            </a:r>
            <a:r>
              <a:rPr lang="cs-CZ" dirty="0"/>
              <a:t> free </a:t>
            </a:r>
            <a:r>
              <a:rPr lang="cs-CZ" dirty="0" err="1"/>
              <a:t>encyclopedia</a:t>
            </a:r>
            <a:r>
              <a:rPr lang="cs-CZ" dirty="0"/>
              <a:t> [online]. San </a:t>
            </a:r>
            <a:r>
              <a:rPr lang="cs-CZ" dirty="0" smtClean="0"/>
              <a:t>		Francisco </a:t>
            </a:r>
            <a:r>
              <a:rPr lang="cs-CZ" dirty="0"/>
              <a:t>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2001-2012, </a:t>
            </a:r>
            <a:r>
              <a:rPr lang="cs-CZ" dirty="0" smtClean="0"/>
              <a:t>2012-	02-02 </a:t>
            </a:r>
            <a:r>
              <a:rPr lang="cs-CZ" dirty="0"/>
              <a:t>[cit. </a:t>
            </a:r>
            <a:r>
              <a:rPr lang="cs-CZ" dirty="0" smtClean="0"/>
              <a:t>2012-02-05]. </a:t>
            </a:r>
            <a:r>
              <a:rPr lang="cs-CZ" dirty="0"/>
              <a:t>Dostupné z</a:t>
            </a:r>
            <a:r>
              <a:rPr lang="cs-CZ" dirty="0" smtClean="0"/>
              <a:t>: 	http</a:t>
            </a:r>
            <a:r>
              <a:rPr lang="cs-CZ" dirty="0"/>
              <a:t>://cs.wikipedia.org/wiki/Berlin </a:t>
            </a:r>
          </a:p>
          <a:p>
            <a:pPr marL="0" indent="0">
              <a:buNone/>
            </a:pPr>
            <a:r>
              <a:rPr lang="cs-CZ" dirty="0" smtClean="0"/>
              <a:t>[2] Hamburk. </a:t>
            </a:r>
            <a:r>
              <a:rPr lang="cs-CZ" dirty="0"/>
              <a:t>In: </a:t>
            </a:r>
            <a:r>
              <a:rPr lang="cs-CZ" dirty="0" err="1"/>
              <a:t>Wikipedia</a:t>
            </a:r>
            <a:r>
              <a:rPr lang="cs-CZ" dirty="0"/>
              <a:t>: </a:t>
            </a:r>
            <a:r>
              <a:rPr lang="cs-CZ" dirty="0" err="1"/>
              <a:t>the</a:t>
            </a:r>
            <a:r>
              <a:rPr lang="cs-CZ" dirty="0"/>
              <a:t> free </a:t>
            </a:r>
            <a:r>
              <a:rPr lang="cs-CZ" dirty="0" err="1"/>
              <a:t>encyclopedia</a:t>
            </a:r>
            <a:r>
              <a:rPr lang="cs-CZ" dirty="0"/>
              <a:t> [online]. San </a:t>
            </a:r>
            <a:r>
              <a:rPr lang="cs-CZ" dirty="0" smtClean="0"/>
              <a:t>	Francisco </a:t>
            </a:r>
            <a:r>
              <a:rPr lang="cs-CZ" dirty="0"/>
              <a:t>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2001-2012, </a:t>
            </a:r>
            <a:r>
              <a:rPr lang="cs-CZ" dirty="0" smtClean="0"/>
              <a:t>2012-	02-01 </a:t>
            </a:r>
            <a:r>
              <a:rPr lang="cs-CZ" dirty="0"/>
              <a:t>[cit. </a:t>
            </a:r>
            <a:r>
              <a:rPr lang="cs-CZ" dirty="0" smtClean="0"/>
              <a:t>2012-02-05]. </a:t>
            </a:r>
            <a:r>
              <a:rPr lang="cs-CZ" dirty="0"/>
              <a:t>Dostupné z</a:t>
            </a:r>
            <a:r>
              <a:rPr lang="cs-CZ" dirty="0" smtClean="0"/>
              <a:t>: 	http</a:t>
            </a:r>
            <a:r>
              <a:rPr lang="cs-CZ" dirty="0"/>
              <a:t>://cs.wikipedia.org/wiki/Hamburk  </a:t>
            </a:r>
          </a:p>
          <a:p>
            <a:pPr marL="0" indent="0">
              <a:buNone/>
            </a:pPr>
            <a:r>
              <a:rPr lang="cs-CZ" dirty="0" smtClean="0"/>
              <a:t>[3] Mnichov. </a:t>
            </a:r>
            <a:r>
              <a:rPr lang="cs-CZ" dirty="0"/>
              <a:t>In: </a:t>
            </a:r>
            <a:r>
              <a:rPr lang="cs-CZ" dirty="0" err="1"/>
              <a:t>Wikipedia</a:t>
            </a:r>
            <a:r>
              <a:rPr lang="cs-CZ" dirty="0"/>
              <a:t>: </a:t>
            </a:r>
            <a:r>
              <a:rPr lang="cs-CZ" dirty="0" err="1"/>
              <a:t>the</a:t>
            </a:r>
            <a:r>
              <a:rPr lang="cs-CZ" dirty="0"/>
              <a:t> free </a:t>
            </a:r>
            <a:r>
              <a:rPr lang="cs-CZ" dirty="0" err="1"/>
              <a:t>encyclopedia</a:t>
            </a:r>
            <a:r>
              <a:rPr lang="cs-CZ" dirty="0"/>
              <a:t> [online]. San </a:t>
            </a:r>
            <a:r>
              <a:rPr lang="cs-CZ" dirty="0" smtClean="0"/>
              <a:t>	Francisco </a:t>
            </a:r>
            <a:r>
              <a:rPr lang="cs-CZ" dirty="0"/>
              <a:t>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2001-2012, </a:t>
            </a:r>
            <a:r>
              <a:rPr lang="cs-CZ" dirty="0" smtClean="0"/>
              <a:t>2012-	01-27 [cit</a:t>
            </a:r>
            <a:r>
              <a:rPr lang="cs-CZ" dirty="0"/>
              <a:t>. </a:t>
            </a:r>
            <a:r>
              <a:rPr lang="cs-CZ" dirty="0" smtClean="0"/>
              <a:t>2012-02-05]. </a:t>
            </a:r>
            <a:r>
              <a:rPr lang="cs-CZ" dirty="0"/>
              <a:t>Dostupné z: </a:t>
            </a:r>
            <a:r>
              <a:rPr lang="cs-CZ" dirty="0" smtClean="0"/>
              <a:t>	http</a:t>
            </a:r>
            <a:r>
              <a:rPr lang="cs-CZ" dirty="0"/>
              <a:t>://cs.wikipedia.org/wiki/Mnichov </a:t>
            </a:r>
          </a:p>
          <a:p>
            <a:pPr marL="0" indent="0">
              <a:buNone/>
            </a:pPr>
            <a:r>
              <a:rPr lang="cs-CZ" dirty="0" smtClean="0"/>
              <a:t>[4] Německo. </a:t>
            </a:r>
            <a:r>
              <a:rPr lang="cs-CZ" dirty="0"/>
              <a:t>In: </a:t>
            </a:r>
            <a:r>
              <a:rPr lang="cs-CZ" dirty="0" err="1"/>
              <a:t>Wikipedia</a:t>
            </a:r>
            <a:r>
              <a:rPr lang="cs-CZ" dirty="0"/>
              <a:t>: </a:t>
            </a:r>
            <a:r>
              <a:rPr lang="cs-CZ" dirty="0" err="1"/>
              <a:t>the</a:t>
            </a:r>
            <a:r>
              <a:rPr lang="cs-CZ" dirty="0"/>
              <a:t> free </a:t>
            </a:r>
            <a:r>
              <a:rPr lang="cs-CZ" dirty="0" err="1"/>
              <a:t>encyclopedia</a:t>
            </a:r>
            <a:r>
              <a:rPr lang="cs-CZ" dirty="0"/>
              <a:t> [online]. San </a:t>
            </a:r>
            <a:r>
              <a:rPr lang="cs-CZ" dirty="0" smtClean="0"/>
              <a:t>	Francisco </a:t>
            </a:r>
            <a:r>
              <a:rPr lang="cs-CZ" dirty="0"/>
              <a:t>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2001-2012, </a:t>
            </a:r>
            <a:r>
              <a:rPr lang="cs-CZ" dirty="0" smtClean="0"/>
              <a:t>2012-	02-03 </a:t>
            </a:r>
            <a:r>
              <a:rPr lang="cs-CZ" dirty="0"/>
              <a:t>[cit. </a:t>
            </a:r>
            <a:r>
              <a:rPr lang="cs-CZ" dirty="0" smtClean="0"/>
              <a:t>2012-02-05]. </a:t>
            </a:r>
            <a:r>
              <a:rPr lang="cs-CZ" dirty="0"/>
              <a:t>Dostupné z: </a:t>
            </a:r>
            <a:r>
              <a:rPr lang="cs-CZ" dirty="0" smtClean="0"/>
              <a:t>	http</a:t>
            </a:r>
            <a:r>
              <a:rPr lang="cs-CZ" dirty="0"/>
              <a:t>://</a:t>
            </a:r>
            <a:r>
              <a:rPr lang="cs-CZ" dirty="0" smtClean="0"/>
              <a:t>cs.wikipedia.org/wiki/N%C4%9Bmecko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/>
            <a:endParaRPr lang="cs-CZ" dirty="0" smtClean="0"/>
          </a:p>
          <a:p>
            <a:pPr marL="0" indent="0"/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Děkuji za pozornost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smtClean="0"/>
              <a:t>Nashledanou příště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79</TotalTime>
  <Words>308</Words>
  <Application>Microsoft Office PowerPoint</Application>
  <PresentationFormat>Předvádění na obrazovce (4:3)</PresentationFormat>
  <Paragraphs>59</Paragraphs>
  <Slides>9</Slides>
  <Notes>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Bohatý</vt:lpstr>
      <vt:lpstr>Prezentace aplikace PowerPoint</vt:lpstr>
      <vt:lpstr>Anotace:</vt:lpstr>
      <vt:lpstr>Německo</vt:lpstr>
      <vt:lpstr>Berlin</vt:lpstr>
      <vt:lpstr>Hamburk</vt:lpstr>
      <vt:lpstr>Mnichov</vt:lpstr>
      <vt:lpstr>Otázky:</vt:lpstr>
      <vt:lpstr>Zdroje:</vt:lpstr>
      <vt:lpstr>Děkuji za pozornost</vt:lpstr>
    </vt:vector>
  </TitlesOfParts>
  <Company>Malice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Zuzana Malíková</dc:creator>
  <cp:lastModifiedBy>08CC</cp:lastModifiedBy>
  <cp:revision>17</cp:revision>
  <dcterms:created xsi:type="dcterms:W3CDTF">2012-03-15T17:42:10Z</dcterms:created>
  <dcterms:modified xsi:type="dcterms:W3CDTF">2013-01-08T19:44:46Z</dcterms:modified>
</cp:coreProperties>
</file>