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6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NÁZEV:VY_32_INOVACE_12: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Rakousko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07536B-5B2E-4339-AF11-4D36CB41D45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C79644C-E61C-4EC9-A652-BED63161E90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636D731-267B-4D2C-B1BA-DC720DD4BC36}" type="presOf" srcId="{D1B46980-6531-4606-95E6-44980827E919}" destId="{2BE915AB-18AA-4053-B92C-3BFC9ED204BB}" srcOrd="1" destOrd="0" presId="urn:microsoft.com/office/officeart/2005/8/layout/target3"/>
    <dgm:cxn modelId="{43A56182-4AD5-48E8-B435-F25874FA77A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EB4843-DC7F-4AFD-9863-5E5C6935817B}" type="presOf" srcId="{757F3AB3-0718-4624-B441-E567A8F0AB56}" destId="{333A1088-737F-45CB-B68E-254E46348037}" srcOrd="0" destOrd="0" presId="urn:microsoft.com/office/officeart/2005/8/layout/target3"/>
    <dgm:cxn modelId="{58E21A03-F94A-45EE-9E23-FDDA30A197C4}" type="presOf" srcId="{B651F6E3-6281-48DB-9319-2AEAFDAE7572}" destId="{6BB5E863-4638-4E1D-BFDE-399D028AC4ED}" srcOrd="1" destOrd="0" presId="urn:microsoft.com/office/officeart/2005/8/layout/target3"/>
    <dgm:cxn modelId="{7892A655-56E2-4FCC-82EE-C691E154481B}" type="presOf" srcId="{4C35D32F-0EAB-4CD7-82EE-45574DC2A586}" destId="{890E4F0B-2866-4A3F-A3C7-2A14B1797930}" srcOrd="1" destOrd="0" presId="urn:microsoft.com/office/officeart/2005/8/layout/target3"/>
    <dgm:cxn modelId="{6F71A391-BD41-44E5-AD8E-A41BAF6ABEEA}" type="presOf" srcId="{4C35D32F-0EAB-4CD7-82EE-45574DC2A586}" destId="{8BEBB6EC-1DAA-4CAC-8A25-BC0FCBD5DBD5}" srcOrd="0" destOrd="0" presId="urn:microsoft.com/office/officeart/2005/8/layout/target3"/>
    <dgm:cxn modelId="{FB20B756-3859-4C63-A608-08D354A80631}" type="presOf" srcId="{B651F6E3-6281-48DB-9319-2AEAFDAE7572}" destId="{619D679B-A015-4ECF-8348-D1034C574F40}" srcOrd="0" destOrd="0" presId="urn:microsoft.com/office/officeart/2005/8/layout/target3"/>
    <dgm:cxn modelId="{DC42B4FF-83B2-4EBA-8C4B-A8C34173024F}" type="presOf" srcId="{D8197B8C-B260-4A16-BDF4-0947B075E274}" destId="{25B08C86-7E15-44DC-BE7F-FFB55DD49D12}" srcOrd="0" destOrd="0" presId="urn:microsoft.com/office/officeart/2005/8/layout/target3"/>
    <dgm:cxn modelId="{B172CA19-C3AF-4861-9341-2494028815B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41993C-A02B-4BF4-85C0-AAB07565E70D}" type="presParOf" srcId="{333A1088-737F-45CB-B68E-254E46348037}" destId="{F5ABB229-8D3B-4694-996A-96F23CF14429}" srcOrd="0" destOrd="0" presId="urn:microsoft.com/office/officeart/2005/8/layout/target3"/>
    <dgm:cxn modelId="{15F62A82-BAA5-4E22-BE46-BBF5000F466D}" type="presParOf" srcId="{333A1088-737F-45CB-B68E-254E46348037}" destId="{F41139FD-01EE-4571-8B17-4FB00FC51163}" srcOrd="1" destOrd="0" presId="urn:microsoft.com/office/officeart/2005/8/layout/target3"/>
    <dgm:cxn modelId="{7EA57E8F-0081-4D36-93D8-1E330F6C922D}" type="presParOf" srcId="{333A1088-737F-45CB-B68E-254E46348037}" destId="{D005CE8C-CC26-4C3E-AC11-E15060ECD759}" srcOrd="2" destOrd="0" presId="urn:microsoft.com/office/officeart/2005/8/layout/target3"/>
    <dgm:cxn modelId="{E836C1E9-443C-4A12-ADF1-0F27E824949B}" type="presParOf" srcId="{333A1088-737F-45CB-B68E-254E46348037}" destId="{2C702D82-9B77-49B7-9568-BB8EB47C3372}" srcOrd="3" destOrd="0" presId="urn:microsoft.com/office/officeart/2005/8/layout/target3"/>
    <dgm:cxn modelId="{57FA1BAF-E7FB-43DB-8FCA-231921724DB9}" type="presParOf" srcId="{333A1088-737F-45CB-B68E-254E46348037}" destId="{A52A0455-90FF-4808-ABD0-F02540D31D5A}" srcOrd="4" destOrd="0" presId="urn:microsoft.com/office/officeart/2005/8/layout/target3"/>
    <dgm:cxn modelId="{69C420EC-5ED5-4167-A65F-CDB7A5F5E312}" type="presParOf" srcId="{333A1088-737F-45CB-B68E-254E46348037}" destId="{6140AFEC-043D-4C43-A2F9-D0F5331DF3A3}" srcOrd="5" destOrd="0" presId="urn:microsoft.com/office/officeart/2005/8/layout/target3"/>
    <dgm:cxn modelId="{AE66D07C-8FEB-4885-8D37-558D6E53D0E4}" type="presParOf" srcId="{333A1088-737F-45CB-B68E-254E46348037}" destId="{9358AC05-5D7D-4327-9F80-1AD486AEA664}" srcOrd="6" destOrd="0" presId="urn:microsoft.com/office/officeart/2005/8/layout/target3"/>
    <dgm:cxn modelId="{E91EA934-12AE-4D82-91A7-DF74F20135DE}" type="presParOf" srcId="{333A1088-737F-45CB-B68E-254E46348037}" destId="{313FC574-E1CD-4FB4-B054-0B805CE0447D}" srcOrd="7" destOrd="0" presId="urn:microsoft.com/office/officeart/2005/8/layout/target3"/>
    <dgm:cxn modelId="{D03350FD-0F40-4EE5-8B71-4DC7E1DDBEE7}" type="presParOf" srcId="{333A1088-737F-45CB-B68E-254E46348037}" destId="{619D679B-A015-4ECF-8348-D1034C574F40}" srcOrd="8" destOrd="0" presId="urn:microsoft.com/office/officeart/2005/8/layout/target3"/>
    <dgm:cxn modelId="{067ADE4C-F388-48D5-AEBB-F6E2D9EE33A8}" type="presParOf" srcId="{333A1088-737F-45CB-B68E-254E46348037}" destId="{322283A8-4A27-4CDA-BAE3-F381106A9174}" srcOrd="9" destOrd="0" presId="urn:microsoft.com/office/officeart/2005/8/layout/target3"/>
    <dgm:cxn modelId="{3681A26B-915E-4E95-896B-6E127899BB85}" type="presParOf" srcId="{333A1088-737F-45CB-B68E-254E46348037}" destId="{FFC9F71D-1B4F-4AD9-A4A6-86ADEFC8AF5C}" srcOrd="10" destOrd="0" presId="urn:microsoft.com/office/officeart/2005/8/layout/target3"/>
    <dgm:cxn modelId="{BB589A78-2F8D-4E6B-837A-7AC1234A98F2}" type="presParOf" srcId="{333A1088-737F-45CB-B68E-254E46348037}" destId="{25B08C86-7E15-44DC-BE7F-FFB55DD49D12}" srcOrd="11" destOrd="0" presId="urn:microsoft.com/office/officeart/2005/8/layout/target3"/>
    <dgm:cxn modelId="{05619DBE-7C53-47EB-A507-19E94DF0B22F}" type="presParOf" srcId="{333A1088-737F-45CB-B68E-254E46348037}" destId="{76644BE8-9D7C-4C09-B250-3D10AF48CBB7}" srcOrd="12" destOrd="0" presId="urn:microsoft.com/office/officeart/2005/8/layout/target3"/>
    <dgm:cxn modelId="{9465D4FE-AE5C-4489-A899-511CE0E9455D}" type="presParOf" srcId="{333A1088-737F-45CB-B68E-254E46348037}" destId="{EE85B701-7295-41C0-BA7A-34D3756A2AE6}" srcOrd="13" destOrd="0" presId="urn:microsoft.com/office/officeart/2005/8/layout/target3"/>
    <dgm:cxn modelId="{99AB4D36-8F37-4976-9BBD-869FF996340A}" type="presParOf" srcId="{333A1088-737F-45CB-B68E-254E46348037}" destId="{8BEBB6EC-1DAA-4CAC-8A25-BC0FCBD5DBD5}" srcOrd="14" destOrd="0" presId="urn:microsoft.com/office/officeart/2005/8/layout/target3"/>
    <dgm:cxn modelId="{F09CF8CA-5AA2-4897-A2FC-68878B181447}" type="presParOf" srcId="{333A1088-737F-45CB-B68E-254E46348037}" destId="{AED2198E-93D5-4001-81B4-73124B309672}" srcOrd="15" destOrd="0" presId="urn:microsoft.com/office/officeart/2005/8/layout/target3"/>
    <dgm:cxn modelId="{D9FD7D82-20E3-457A-8E83-39728F0F8AEE}" type="presParOf" srcId="{333A1088-737F-45CB-B68E-254E46348037}" destId="{2BE915AB-18AA-4053-B92C-3BFC9ED204BB}" srcOrd="16" destOrd="0" presId="urn:microsoft.com/office/officeart/2005/8/layout/target3"/>
    <dgm:cxn modelId="{F2F7B04E-323A-437D-BB16-EE0D7F757FE9}" type="presParOf" srcId="{333A1088-737F-45CB-B68E-254E46348037}" destId="{6BB5E863-4638-4E1D-BFDE-399D028AC4ED}" srcOrd="17" destOrd="0" presId="urn:microsoft.com/office/officeart/2005/8/layout/target3"/>
    <dgm:cxn modelId="{4C0750EA-790B-4225-B42E-E441D48DA0E7}" type="presParOf" srcId="{333A1088-737F-45CB-B68E-254E46348037}" destId="{5A5FFA88-C948-4069-8E93-59FA12366E83}" srcOrd="18" destOrd="0" presId="urn:microsoft.com/office/officeart/2005/8/layout/target3"/>
    <dgm:cxn modelId="{328430D8-6AB1-415D-9029-A642B52720C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NÁZEV:VY_32_INOVACE_12: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Rakousko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7B6F8-7F27-4610-9C56-BB4B7EF95264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EB143E-45C7-4845-9258-B9397C0BF0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11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B143E-45C7-4845-9258-B9397C0BF03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B143E-45C7-4845-9258-B9397C0BF03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[3</a:t>
            </a:r>
            <a:r>
              <a:rPr lang="en-US" smtClean="0"/>
              <a:t>],</a:t>
            </a:r>
            <a:r>
              <a:rPr lang="en-US" baseline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EB143E-45C7-4845-9258-B9397C0BF03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7620715-978A-4673-A0AF-C5478A29AADA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B6EE63-9A37-4CCE-BB38-E4E2C33E1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30495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žákům pro rozšíření učiva týkajícího se Rakouska v souvislosti s učivem.</a:t>
            </a:r>
          </a:p>
          <a:p>
            <a:r>
              <a:rPr lang="cs-CZ" dirty="0" smtClean="0"/>
              <a:t>Žáci pracují do školního sešitu </a:t>
            </a:r>
            <a:r>
              <a:rPr lang="cs-CZ" smtClean="0"/>
              <a:t>a ústně.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pPr algn="ctr"/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7239000" cy="5169876"/>
          </a:xfrm>
        </p:spPr>
        <p:txBody>
          <a:bodyPr>
            <a:normAutofit/>
          </a:bodyPr>
          <a:lstStyle/>
          <a:p>
            <a:r>
              <a:rPr lang="cs-CZ" b="1" dirty="0" smtClean="0"/>
              <a:t>Rakousko</a:t>
            </a:r>
            <a:r>
              <a:rPr lang="cs-CZ" dirty="0" smtClean="0"/>
              <a:t> (oficiální název zní </a:t>
            </a:r>
            <a:r>
              <a:rPr lang="cs-CZ" b="1" dirty="0" smtClean="0"/>
              <a:t>Republika Rakousko</a:t>
            </a:r>
            <a:r>
              <a:rPr lang="cs-CZ" dirty="0" smtClean="0"/>
              <a:t>, německy </a:t>
            </a:r>
            <a:r>
              <a:rPr lang="cs-CZ" b="1" dirty="0" smtClean="0"/>
              <a:t>Republik </a:t>
            </a:r>
            <a:r>
              <a:rPr lang="cs-CZ" b="1" dirty="0" err="1" smtClean="0"/>
              <a:t>Österreich</a:t>
            </a:r>
            <a:r>
              <a:rPr lang="cs-CZ" dirty="0" smtClean="0"/>
              <a:t>) je vnitrozemská federativní republika ležící ve střední Evropě. </a:t>
            </a:r>
          </a:p>
          <a:p>
            <a:r>
              <a:rPr lang="cs-CZ" dirty="0" smtClean="0"/>
              <a:t>Skládá se z 9 spolkových zemí.</a:t>
            </a:r>
          </a:p>
          <a:p>
            <a:r>
              <a:rPr lang="cs-CZ" dirty="0" smtClean="0"/>
              <a:t> Hraničí s Lichtenštejnskem </a:t>
            </a:r>
            <a:r>
              <a:rPr lang="cs-CZ" sz="1800" i="1" dirty="0" smtClean="0"/>
              <a:t>(délka hranice 35 km)</a:t>
            </a:r>
            <a:r>
              <a:rPr lang="cs-CZ" dirty="0" smtClean="0"/>
              <a:t>  Švýcarskem </a:t>
            </a:r>
            <a:r>
              <a:rPr lang="cs-CZ" sz="1800" i="1" dirty="0" smtClean="0"/>
              <a:t>(164 km) </a:t>
            </a:r>
            <a:r>
              <a:rPr lang="cs-CZ" dirty="0" smtClean="0"/>
              <a:t>na </a:t>
            </a:r>
            <a:r>
              <a:rPr lang="cs-CZ" b="1" u="sng" dirty="0" smtClean="0">
                <a:solidFill>
                  <a:srgbClr val="FF0000"/>
                </a:solidFill>
              </a:rPr>
              <a:t>Z</a:t>
            </a:r>
          </a:p>
          <a:p>
            <a:pPr>
              <a:buNone/>
            </a:pPr>
            <a:r>
              <a:rPr lang="cs-CZ" dirty="0" smtClean="0"/>
              <a:t>	s Itálií </a:t>
            </a:r>
            <a:r>
              <a:rPr lang="cs-CZ" sz="1800" i="1" dirty="0" smtClean="0"/>
              <a:t>(430 km) </a:t>
            </a:r>
            <a:r>
              <a:rPr lang="cs-CZ" dirty="0" smtClean="0"/>
              <a:t>a Slovinskem </a:t>
            </a:r>
            <a:r>
              <a:rPr lang="cs-CZ" sz="1800" i="1" dirty="0" smtClean="0"/>
              <a:t>(330 km) </a:t>
            </a:r>
            <a:r>
              <a:rPr lang="cs-CZ" dirty="0" smtClean="0"/>
              <a:t>na </a:t>
            </a:r>
            <a:r>
              <a:rPr lang="cs-CZ" b="1" u="sng" dirty="0" smtClean="0">
                <a:solidFill>
                  <a:srgbClr val="FF0000"/>
                </a:solidFill>
              </a:rPr>
              <a:t>J</a:t>
            </a:r>
          </a:p>
          <a:p>
            <a:pPr>
              <a:buNone/>
            </a:pPr>
            <a:r>
              <a:rPr lang="cs-CZ" dirty="0" smtClean="0"/>
              <a:t>	s Maďarskem </a:t>
            </a:r>
            <a:r>
              <a:rPr lang="cs-CZ" sz="1800" i="1" dirty="0" smtClean="0"/>
              <a:t>(366 km) </a:t>
            </a:r>
            <a:r>
              <a:rPr lang="cs-CZ" dirty="0" smtClean="0"/>
              <a:t>a Slovenskem </a:t>
            </a:r>
            <a:r>
              <a:rPr lang="cs-CZ" sz="1800" i="1" dirty="0" smtClean="0"/>
              <a:t>(91 km) </a:t>
            </a:r>
            <a:r>
              <a:rPr lang="cs-CZ" dirty="0" smtClean="0"/>
              <a:t>na </a:t>
            </a:r>
            <a:r>
              <a:rPr lang="cs-CZ" b="1" u="sng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   s Českem </a:t>
            </a:r>
            <a:r>
              <a:rPr lang="cs-CZ" sz="1800" i="1" dirty="0" smtClean="0"/>
              <a:t>(466,1 km) </a:t>
            </a:r>
            <a:r>
              <a:rPr lang="cs-CZ" dirty="0" smtClean="0"/>
              <a:t>a Německem </a:t>
            </a:r>
            <a:r>
              <a:rPr lang="cs-CZ" sz="1800" u="sng" dirty="0" smtClean="0"/>
              <a:t>(784 km) </a:t>
            </a:r>
            <a:r>
              <a:rPr lang="cs-CZ" dirty="0" smtClean="0"/>
              <a:t>na </a:t>
            </a:r>
            <a:r>
              <a:rPr lang="cs-CZ" b="1" u="sng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</a:p>
          <a:p>
            <a:r>
              <a:rPr lang="cs-CZ" sz="2400" i="1" dirty="0" smtClean="0"/>
              <a:t>Rakousko je členem OSN, Rady Evropy, EU, </a:t>
            </a:r>
            <a:r>
              <a:rPr lang="cs-CZ" sz="2400" i="1" dirty="0" err="1" smtClean="0"/>
              <a:t>Schengenského</a:t>
            </a:r>
            <a:r>
              <a:rPr lang="cs-CZ" sz="2400" i="1" dirty="0" smtClean="0"/>
              <a:t> prostoru a </a:t>
            </a:r>
            <a:r>
              <a:rPr lang="cs-CZ" sz="2400" i="1" dirty="0" err="1" smtClean="0"/>
              <a:t>Eurozóny</a:t>
            </a:r>
            <a:r>
              <a:rPr lang="cs-CZ" sz="2400" i="1" dirty="0" smtClean="0"/>
              <a:t>. </a:t>
            </a:r>
            <a:endParaRPr lang="cs-CZ" sz="2400" i="1" dirty="0"/>
          </a:p>
        </p:txBody>
      </p:sp>
      <p:pic>
        <p:nvPicPr>
          <p:cNvPr id="4" name="Obrázek 3" descr="valjka Rakousk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8" y="128344"/>
            <a:ext cx="1500198" cy="995586"/>
          </a:xfrm>
          <a:prstGeom prst="rect">
            <a:avLst/>
          </a:prstGeom>
        </p:spPr>
      </p:pic>
      <p:pic>
        <p:nvPicPr>
          <p:cNvPr id="5" name="Obrázek 4" descr="znak Rakousk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074" y="142852"/>
            <a:ext cx="1143008" cy="12065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Vídeň</a:t>
            </a:r>
            <a:r>
              <a:rPr lang="cs-CZ" dirty="0" smtClean="0"/>
              <a:t> (německy </a:t>
            </a:r>
            <a:r>
              <a:rPr lang="de-DE" i="1" dirty="0" smtClean="0"/>
              <a:t>Wien</a:t>
            </a:r>
            <a:r>
              <a:rPr lang="cs-CZ" dirty="0" smtClean="0"/>
              <a:t>) je hlavní město Rakouska, současně také statutární město a zároveň od 1. ledna 1922 jedna z </a:t>
            </a:r>
            <a:r>
              <a:rPr lang="cs-CZ" dirty="0" err="1" smtClean="0"/>
              <a:t>jeh</a:t>
            </a:r>
            <a:r>
              <a:rPr lang="cs-CZ" dirty="0" smtClean="0"/>
              <a:t> spolkových zemí,</a:t>
            </a:r>
          </a:p>
          <a:p>
            <a:r>
              <a:rPr lang="cs-CZ" dirty="0" smtClean="0"/>
              <a:t>Leží na řece Dunaj a se svými 1,7 miliony obyvatel je největším rakouským městem a současně nejvýznamnějším kulturním, politickým a hospodářským centrem země. Historické centrum Vídně bylo v roce 2001 zapsáno na Seznam světového dědictví UNESCO. </a:t>
            </a:r>
          </a:p>
        </p:txBody>
      </p:sp>
      <p:pic>
        <p:nvPicPr>
          <p:cNvPr id="10" name="Obrázek 9" descr="Vídeň museu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095500" cy="1647825"/>
          </a:xfrm>
          <a:prstGeom prst="rect">
            <a:avLst/>
          </a:prstGeom>
        </p:spPr>
      </p:pic>
      <p:pic>
        <p:nvPicPr>
          <p:cNvPr id="11" name="Obrázek 10" descr="vídeňský říze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46" y="0"/>
            <a:ext cx="2365372" cy="173102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071670" y="0"/>
            <a:ext cx="7457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Museum</a:t>
            </a:r>
            <a:endParaRPr lang="cs-CZ" sz="1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0"/>
            <a:ext cx="11785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Vídeňský řízek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               </a:t>
            </a:r>
            <a:r>
              <a:rPr lang="cs-CZ" sz="3600" dirty="0" err="1" smtClean="0"/>
              <a:t>Zell</a:t>
            </a:r>
            <a:r>
              <a:rPr lang="cs-CZ" sz="3600" dirty="0" smtClean="0"/>
              <a:t> </a:t>
            </a:r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see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err="1" smtClean="0"/>
              <a:t>Zell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jsou hlavní město stejnojmenného okresu rakouské spolkové země </a:t>
            </a:r>
            <a:r>
              <a:rPr lang="cs-CZ" dirty="0" err="1" smtClean="0"/>
              <a:t>Salcbursko</a:t>
            </a:r>
            <a:r>
              <a:rPr lang="cs-CZ" dirty="0" smtClean="0"/>
              <a:t>. </a:t>
            </a:r>
          </a:p>
          <a:p>
            <a:r>
              <a:rPr lang="cs-CZ" dirty="0" smtClean="0"/>
              <a:t>Ačkoliv </a:t>
            </a:r>
            <a:r>
              <a:rPr lang="cs-CZ" dirty="0" err="1" smtClean="0"/>
              <a:t>Zell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obývá standardně pouhých 10 000 obyvatel, jedná se o významné turistické centrum Rakouska. Zimní sezona láká lyžaře do nedalekých středisek </a:t>
            </a:r>
            <a:r>
              <a:rPr lang="cs-CZ" dirty="0" err="1" smtClean="0"/>
              <a:t>Kaprun</a:t>
            </a:r>
            <a:r>
              <a:rPr lang="cs-CZ" dirty="0" smtClean="0"/>
              <a:t> nebo </a:t>
            </a:r>
            <a:r>
              <a:rPr lang="cs-CZ" dirty="0" err="1" smtClean="0"/>
              <a:t>Saalbach</a:t>
            </a:r>
            <a:r>
              <a:rPr lang="cs-CZ" dirty="0" smtClean="0"/>
              <a:t> .V letních měsících zde jsou perfektní cyklostezky, které se táhnou napříč celým regionem </a:t>
            </a:r>
            <a:r>
              <a:rPr lang="cs-CZ" dirty="0" err="1" smtClean="0"/>
              <a:t>Tauernských</a:t>
            </a:r>
            <a:r>
              <a:rPr lang="cs-CZ" dirty="0" smtClean="0"/>
              <a:t> Alp.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Zell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také žil známý </a:t>
            </a:r>
            <a:r>
              <a:rPr lang="cs-CZ" dirty="0" smtClean="0">
                <a:solidFill>
                  <a:srgbClr val="FF0000"/>
                </a:solidFill>
              </a:rPr>
              <a:t>Ferdinand Porsche </a:t>
            </a:r>
            <a:r>
              <a:rPr lang="cs-CZ" dirty="0" smtClean="0"/>
              <a:t>- zakladatel automobilky </a:t>
            </a:r>
            <a:r>
              <a:rPr lang="cs-CZ" dirty="0" smtClean="0">
                <a:solidFill>
                  <a:srgbClr val="FF0000"/>
                </a:solidFill>
              </a:rPr>
              <a:t>Porsche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-342900"/>
            <a:ext cx="3361765" cy="2514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Znáte ještě nějaká jiná turistická, či jiná místa v Rakousku? </a:t>
            </a:r>
          </a:p>
          <a:p>
            <a:r>
              <a:rPr lang="cs-CZ" dirty="0" smtClean="0"/>
              <a:t>Navštívili jste někdy Rakousko nebo projížděli jste někdy Rakouskem?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autorem materiálu </a:t>
            </a:r>
            <a:r>
              <a:rPr lang="cs-CZ" dirty="0" smtClean="0"/>
              <a:t>15.02.2012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pPr>
              <a:buNone/>
            </a:pPr>
            <a:r>
              <a:rPr lang="en-US" dirty="0" smtClean="0"/>
              <a:t>[1]</a:t>
            </a:r>
            <a:r>
              <a:rPr lang="cs-CZ" dirty="0"/>
              <a:t> Rakousko.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2012-02-12 </a:t>
            </a:r>
            <a:r>
              <a:rPr lang="cs-CZ" dirty="0"/>
              <a:t>[cit. </a:t>
            </a:r>
            <a:r>
              <a:rPr lang="cs-CZ" dirty="0" smtClean="0"/>
              <a:t>2012-02-15]. </a:t>
            </a:r>
            <a:r>
              <a:rPr lang="cs-CZ" dirty="0"/>
              <a:t>Dostupné z: http://cs.wikipedia.org/wiki/Rakousko </a:t>
            </a:r>
          </a:p>
          <a:p>
            <a:pPr>
              <a:buNone/>
            </a:pPr>
            <a:r>
              <a:rPr lang="cs-CZ" dirty="0" smtClean="0"/>
              <a:t>[</a:t>
            </a:r>
            <a:r>
              <a:rPr lang="cs-CZ" dirty="0"/>
              <a:t>2</a:t>
            </a:r>
            <a:r>
              <a:rPr lang="cs-CZ" dirty="0" smtClean="0"/>
              <a:t>] Vídeň.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2012-02-14 </a:t>
            </a:r>
            <a:r>
              <a:rPr lang="cs-CZ" dirty="0"/>
              <a:t>[cit. </a:t>
            </a:r>
            <a:r>
              <a:rPr lang="cs-CZ" dirty="0" smtClean="0"/>
              <a:t>2012-02-15]. </a:t>
            </a:r>
            <a:r>
              <a:rPr lang="cs-CZ" dirty="0"/>
              <a:t>Dostupné z</a:t>
            </a:r>
            <a:r>
              <a:rPr lang="cs-CZ" dirty="0" smtClean="0"/>
              <a:t>: http</a:t>
            </a:r>
            <a:r>
              <a:rPr lang="cs-CZ" dirty="0"/>
              <a:t>://cs.wikipedia.org/wiki/V%C3%ADde%C5%88</a:t>
            </a:r>
          </a:p>
          <a:p>
            <a:pPr>
              <a:buNone/>
            </a:pPr>
            <a:r>
              <a:rPr lang="cs-CZ" dirty="0" smtClean="0"/>
              <a:t>[3] </a:t>
            </a:r>
            <a:r>
              <a:rPr lang="cs-CZ" dirty="0" err="1" smtClean="0"/>
              <a:t>Zell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2012-02-11 </a:t>
            </a:r>
            <a:r>
              <a:rPr lang="cs-CZ" dirty="0"/>
              <a:t>[cit. </a:t>
            </a:r>
            <a:r>
              <a:rPr lang="cs-CZ" dirty="0" smtClean="0"/>
              <a:t>2012-02-15]. </a:t>
            </a:r>
            <a:r>
              <a:rPr lang="cs-CZ" dirty="0"/>
              <a:t>Dostupné z: http://</a:t>
            </a:r>
            <a:r>
              <a:rPr lang="cs-CZ" dirty="0" smtClean="0"/>
              <a:t>cs.wikipedia.org/wiki/Zell_am_See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Nashledanou příště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202</TotalTime>
  <Words>349</Words>
  <Application>Microsoft Office PowerPoint</Application>
  <PresentationFormat>Předvádění na obrazovce (4:3)</PresentationFormat>
  <Paragraphs>43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Anotace:</vt:lpstr>
      <vt:lpstr>Rakousko</vt:lpstr>
      <vt:lpstr>Vídeň</vt:lpstr>
      <vt:lpstr>                Zell am see</vt:lpstr>
      <vt:lpstr>Otázky: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08CC</cp:lastModifiedBy>
  <cp:revision>26</cp:revision>
  <dcterms:created xsi:type="dcterms:W3CDTF">2012-03-12T11:40:23Z</dcterms:created>
  <dcterms:modified xsi:type="dcterms:W3CDTF">2013-01-08T19:46:21Z</dcterms:modified>
</cp:coreProperties>
</file>