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3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6" r:id="rId10"/>
    <p:sldId id="265" r:id="rId11"/>
    <p:sldId id="267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5659" autoAdjust="0"/>
  </p:normalViewPr>
  <p:slideViewPr>
    <p:cSldViewPr>
      <p:cViewPr varScale="1">
        <p:scale>
          <a:sx n="70" d="100"/>
          <a:sy n="70" d="100"/>
        </p:scale>
        <p:origin x="-138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smtClean="0"/>
            <a:t>NÁZEV:VY_32_INOVACE_14: </a:t>
          </a:r>
          <a:r>
            <a:rPr lang="cs-CZ" sz="2000" dirty="0" smtClean="0"/>
            <a:t>Vlastivěda 5.ročník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Dolní 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Alena  Malíková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</a:t>
          </a:r>
          <a:r>
            <a:rPr lang="cs-CZ" sz="2000" smtClean="0"/>
            <a:t>: Polsko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343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2C50790-6AA4-40D3-BFA9-25674C83EA5A}" type="presOf" srcId="{D1B46980-6531-4606-95E6-44980827E919}" destId="{6140AFEC-043D-4C43-A2F9-D0F5331DF3A3}" srcOrd="0" destOrd="0" presId="urn:microsoft.com/office/officeart/2005/8/layout/target3"/>
    <dgm:cxn modelId="{A1ABE16E-B327-42D8-8A89-8351E9405E98}" type="presOf" srcId="{D8197B8C-B260-4A16-BDF4-0947B075E274}" destId="{25B08C86-7E15-44DC-BE7F-FFB55DD49D12}" srcOrd="0" destOrd="0" presId="urn:microsoft.com/office/officeart/2005/8/layout/target3"/>
    <dgm:cxn modelId="{3A48EE0B-7C6C-4313-A187-57E051EBF8D3}" type="presOf" srcId="{B651F6E3-6281-48DB-9319-2AEAFDAE7572}" destId="{619D679B-A015-4ECF-8348-D1034C574F40}" srcOrd="0" destOrd="0" presId="urn:microsoft.com/office/officeart/2005/8/layout/target3"/>
    <dgm:cxn modelId="{48085AA9-D88C-41B9-B5C8-FD933A13DC54}" type="presOf" srcId="{D1B46980-6531-4606-95E6-44980827E919}" destId="{2BE915AB-18AA-4053-B92C-3BFC9ED204BB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17C8CFFC-1C1E-49DC-A932-898A2858E8C4}" type="presOf" srcId="{D1D4F407-5343-4D3F-B5B9-D407B03CAEB4}" destId="{AED2198E-93D5-4001-81B4-73124B309672}" srcOrd="1" destOrd="0" presId="urn:microsoft.com/office/officeart/2005/8/layout/target3"/>
    <dgm:cxn modelId="{E44FFE14-ABB0-4A53-A8B7-C4A2F409399B}" type="presOf" srcId="{B651F6E3-6281-48DB-9319-2AEAFDAE7572}" destId="{6BB5E863-4638-4E1D-BFDE-399D028AC4ED}" srcOrd="1" destOrd="0" presId="urn:microsoft.com/office/officeart/2005/8/layout/target3"/>
    <dgm:cxn modelId="{82ED6A1F-2B03-4125-9535-BEEE5F3E2DEA}" type="presOf" srcId="{D1D4F407-5343-4D3F-B5B9-D407B03CAEB4}" destId="{D005CE8C-CC26-4C3E-AC11-E15060ECD759}" srcOrd="0" destOrd="0" presId="urn:microsoft.com/office/officeart/2005/8/layout/target3"/>
    <dgm:cxn modelId="{49D87777-078E-466C-8AD5-014CAA14A1AE}" type="presOf" srcId="{4C35D32F-0EAB-4CD7-82EE-45574DC2A586}" destId="{890E4F0B-2866-4A3F-A3C7-2A14B1797930}" srcOrd="1" destOrd="0" presId="urn:microsoft.com/office/officeart/2005/8/layout/target3"/>
    <dgm:cxn modelId="{9DD14E88-9485-4CAC-BF70-DA6C35530898}" type="presOf" srcId="{757F3AB3-0718-4624-B441-E567A8F0AB56}" destId="{333A1088-737F-45CB-B68E-254E46348037}" srcOrd="0" destOrd="0" presId="urn:microsoft.com/office/officeart/2005/8/layout/target3"/>
    <dgm:cxn modelId="{9304E161-09AF-4797-8EDB-5305CD7B30C9}" type="presOf" srcId="{D8197B8C-B260-4A16-BDF4-0947B075E274}" destId="{5A5FFA88-C948-4069-8E93-59FA12366E83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BF7323EA-C5DA-4DDA-80F8-EB75F8566ADD}" type="presOf" srcId="{4C35D32F-0EAB-4CD7-82EE-45574DC2A586}" destId="{8BEBB6EC-1DAA-4CAC-8A25-BC0FCBD5DBD5}" srcOrd="0" destOrd="0" presId="urn:microsoft.com/office/officeart/2005/8/layout/target3"/>
    <dgm:cxn modelId="{A29166DF-3D85-40AC-B796-D14E62100E19}" type="presParOf" srcId="{333A1088-737F-45CB-B68E-254E46348037}" destId="{F5ABB229-8D3B-4694-996A-96F23CF14429}" srcOrd="0" destOrd="0" presId="urn:microsoft.com/office/officeart/2005/8/layout/target3"/>
    <dgm:cxn modelId="{AEB3CB96-4156-47A4-B6CC-578C8C419626}" type="presParOf" srcId="{333A1088-737F-45CB-B68E-254E46348037}" destId="{F41139FD-01EE-4571-8B17-4FB00FC51163}" srcOrd="1" destOrd="0" presId="urn:microsoft.com/office/officeart/2005/8/layout/target3"/>
    <dgm:cxn modelId="{180330C4-3E66-40AE-B967-834FF4F52C7A}" type="presParOf" srcId="{333A1088-737F-45CB-B68E-254E46348037}" destId="{D005CE8C-CC26-4C3E-AC11-E15060ECD759}" srcOrd="2" destOrd="0" presId="urn:microsoft.com/office/officeart/2005/8/layout/target3"/>
    <dgm:cxn modelId="{42D08319-6CA5-46CC-846C-03274FE762D1}" type="presParOf" srcId="{333A1088-737F-45CB-B68E-254E46348037}" destId="{2C702D82-9B77-49B7-9568-BB8EB47C3372}" srcOrd="3" destOrd="0" presId="urn:microsoft.com/office/officeart/2005/8/layout/target3"/>
    <dgm:cxn modelId="{9FA6B379-E151-457C-A9B3-580E55DE918C}" type="presParOf" srcId="{333A1088-737F-45CB-B68E-254E46348037}" destId="{A52A0455-90FF-4808-ABD0-F02540D31D5A}" srcOrd="4" destOrd="0" presId="urn:microsoft.com/office/officeart/2005/8/layout/target3"/>
    <dgm:cxn modelId="{590ECF46-E6D2-43FC-BE93-1FF9A832D056}" type="presParOf" srcId="{333A1088-737F-45CB-B68E-254E46348037}" destId="{6140AFEC-043D-4C43-A2F9-D0F5331DF3A3}" srcOrd="5" destOrd="0" presId="urn:microsoft.com/office/officeart/2005/8/layout/target3"/>
    <dgm:cxn modelId="{385B1461-DCF6-4906-AF0E-764241D91867}" type="presParOf" srcId="{333A1088-737F-45CB-B68E-254E46348037}" destId="{9358AC05-5D7D-4327-9F80-1AD486AEA664}" srcOrd="6" destOrd="0" presId="urn:microsoft.com/office/officeart/2005/8/layout/target3"/>
    <dgm:cxn modelId="{46BC0E22-80C9-49EE-B7DE-EAED3EF0816A}" type="presParOf" srcId="{333A1088-737F-45CB-B68E-254E46348037}" destId="{313FC574-E1CD-4FB4-B054-0B805CE0447D}" srcOrd="7" destOrd="0" presId="urn:microsoft.com/office/officeart/2005/8/layout/target3"/>
    <dgm:cxn modelId="{E0D15A20-8EAF-4E5A-B231-90FE70B1B72F}" type="presParOf" srcId="{333A1088-737F-45CB-B68E-254E46348037}" destId="{619D679B-A015-4ECF-8348-D1034C574F40}" srcOrd="8" destOrd="0" presId="urn:microsoft.com/office/officeart/2005/8/layout/target3"/>
    <dgm:cxn modelId="{9EB7CC20-51F7-4E67-A893-BC37EAE85802}" type="presParOf" srcId="{333A1088-737F-45CB-B68E-254E46348037}" destId="{322283A8-4A27-4CDA-BAE3-F381106A9174}" srcOrd="9" destOrd="0" presId="urn:microsoft.com/office/officeart/2005/8/layout/target3"/>
    <dgm:cxn modelId="{D5BA83C1-146C-48F5-91A0-A2D859A2ED32}" type="presParOf" srcId="{333A1088-737F-45CB-B68E-254E46348037}" destId="{FFC9F71D-1B4F-4AD9-A4A6-86ADEFC8AF5C}" srcOrd="10" destOrd="0" presId="urn:microsoft.com/office/officeart/2005/8/layout/target3"/>
    <dgm:cxn modelId="{DAE96114-DA83-4C8D-93FD-5D5FE06CD274}" type="presParOf" srcId="{333A1088-737F-45CB-B68E-254E46348037}" destId="{25B08C86-7E15-44DC-BE7F-FFB55DD49D12}" srcOrd="11" destOrd="0" presId="urn:microsoft.com/office/officeart/2005/8/layout/target3"/>
    <dgm:cxn modelId="{6F65C1F4-6BA7-48A6-979C-E63DAAD15CC4}" type="presParOf" srcId="{333A1088-737F-45CB-B68E-254E46348037}" destId="{76644BE8-9D7C-4C09-B250-3D10AF48CBB7}" srcOrd="12" destOrd="0" presId="urn:microsoft.com/office/officeart/2005/8/layout/target3"/>
    <dgm:cxn modelId="{FCAE8C47-B88F-40B1-ADB0-61E6CC20428B}" type="presParOf" srcId="{333A1088-737F-45CB-B68E-254E46348037}" destId="{EE85B701-7295-41C0-BA7A-34D3756A2AE6}" srcOrd="13" destOrd="0" presId="urn:microsoft.com/office/officeart/2005/8/layout/target3"/>
    <dgm:cxn modelId="{ED7A26C9-F4E4-4D39-8DB2-105F3A45AE6C}" type="presParOf" srcId="{333A1088-737F-45CB-B68E-254E46348037}" destId="{8BEBB6EC-1DAA-4CAC-8A25-BC0FCBD5DBD5}" srcOrd="14" destOrd="0" presId="urn:microsoft.com/office/officeart/2005/8/layout/target3"/>
    <dgm:cxn modelId="{F0AD287D-3424-4058-9BEA-8BE6BAAD5969}" type="presParOf" srcId="{333A1088-737F-45CB-B68E-254E46348037}" destId="{AED2198E-93D5-4001-81B4-73124B309672}" srcOrd="15" destOrd="0" presId="urn:microsoft.com/office/officeart/2005/8/layout/target3"/>
    <dgm:cxn modelId="{48868586-10B9-452C-B0E7-53B7C47D2805}" type="presParOf" srcId="{333A1088-737F-45CB-B68E-254E46348037}" destId="{2BE915AB-18AA-4053-B92C-3BFC9ED204BB}" srcOrd="16" destOrd="0" presId="urn:microsoft.com/office/officeart/2005/8/layout/target3"/>
    <dgm:cxn modelId="{F3D9D93F-0478-497C-9F0F-A0E28FBE3EA9}" type="presParOf" srcId="{333A1088-737F-45CB-B68E-254E46348037}" destId="{6BB5E863-4638-4E1D-BFDE-399D028AC4ED}" srcOrd="17" destOrd="0" presId="urn:microsoft.com/office/officeart/2005/8/layout/target3"/>
    <dgm:cxn modelId="{CA47FE13-BDF9-4505-98D2-24D49D912BB4}" type="presParOf" srcId="{333A1088-737F-45CB-B68E-254E46348037}" destId="{5A5FFA88-C948-4069-8E93-59FA12366E83}" srcOrd="18" destOrd="0" presId="urn:microsoft.com/office/officeart/2005/8/layout/target3"/>
    <dgm:cxn modelId="{0B117C34-9CFB-4A07-8E7F-6C26C4E2588E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Dolní Benešov</a:t>
          </a:r>
          <a:endParaRPr lang="cs-CZ" sz="2000" kern="1200" dirty="0"/>
        </a:p>
      </dsp:txBody>
      <dsp:txXfrm>
        <a:off x="1273857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Alena  Malíková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smtClean="0"/>
            <a:t>NÁZEV:VY_32_INOVACE_14: </a:t>
          </a:r>
          <a:r>
            <a:rPr lang="cs-CZ" sz="2000" kern="1200" dirty="0" smtClean="0"/>
            <a:t>Vlastivěda 5.ročník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</a:t>
          </a:r>
          <a:r>
            <a:rPr lang="cs-CZ" sz="2000" kern="1200" smtClean="0"/>
            <a:t>: Polsko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8E8D82-0890-4BC8-B232-215608D319AB}" type="datetimeFigureOut">
              <a:rPr lang="cs-CZ" smtClean="0"/>
              <a:pPr/>
              <a:t>12.12.2012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9518B1-8C67-4A5A-B4E3-EFAFEBB50384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04685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Zdroj:</a:t>
            </a:r>
            <a:r>
              <a:rPr lang="en-US" dirty="0" smtClean="0"/>
              <a:t>[3]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9518B1-8C67-4A5A-B4E3-EFAFEBB50384}" type="slidenum">
              <a:rPr lang="cs-CZ" smtClean="0"/>
              <a:pPr/>
              <a:t>3</a:t>
            </a:fld>
            <a:endParaRPr lang="cs-CZ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Zdroj:</a:t>
            </a:r>
            <a:r>
              <a:rPr lang="en-US" dirty="0" smtClean="0"/>
              <a:t>[3]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9518B1-8C67-4A5A-B4E3-EFAFEBB50384}" type="slidenum">
              <a:rPr lang="cs-CZ" smtClean="0"/>
              <a:pPr/>
              <a:t>4</a:t>
            </a:fld>
            <a:endParaRPr lang="cs-CZ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Zdroj:</a:t>
            </a:r>
            <a:r>
              <a:rPr lang="en-US" dirty="0" smtClean="0"/>
              <a:t>[4]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9518B1-8C67-4A5A-B4E3-EFAFEBB50384}" type="slidenum">
              <a:rPr lang="cs-CZ" smtClean="0"/>
              <a:pPr/>
              <a:t>5</a:t>
            </a:fld>
            <a:endParaRPr lang="cs-CZ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Zdroj:</a:t>
            </a:r>
            <a:r>
              <a:rPr lang="en-US" dirty="0" smtClean="0"/>
              <a:t>[1]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9518B1-8C67-4A5A-B4E3-EFAFEBB50384}" type="slidenum">
              <a:rPr lang="cs-CZ" smtClean="0"/>
              <a:pPr/>
              <a:t>6</a:t>
            </a:fld>
            <a:endParaRPr lang="cs-CZ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Zdroj:</a:t>
            </a:r>
            <a:r>
              <a:rPr lang="en-US" dirty="0" smtClean="0"/>
              <a:t>[2]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9518B1-8C67-4A5A-B4E3-EFAFEBB50384}" type="slidenum">
              <a:rPr lang="cs-CZ" smtClean="0"/>
              <a:pPr/>
              <a:t>7</a:t>
            </a:fld>
            <a:endParaRPr lang="cs-CZ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7FAE52E3-62D5-4497-B6E9-D0C6B903B1C8}" type="datetimeFigureOut">
              <a:rPr lang="cs-CZ" smtClean="0"/>
              <a:pPr/>
              <a:t>12.12.2012</a:t>
            </a:fld>
            <a:endParaRPr lang="cs-CZ" dirty="0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7B4D3457-535F-4778-BDE0-CD751E7E209D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FAE52E3-62D5-4497-B6E9-D0C6B903B1C8}" type="datetimeFigureOut">
              <a:rPr lang="cs-CZ" smtClean="0"/>
              <a:pPr/>
              <a:t>12.12.2012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B4D3457-535F-4778-BDE0-CD751E7E209D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FAE52E3-62D5-4497-B6E9-D0C6B903B1C8}" type="datetimeFigureOut">
              <a:rPr lang="cs-CZ" smtClean="0"/>
              <a:pPr/>
              <a:t>12.12.2012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7B4D3457-535F-4778-BDE0-CD751E7E209D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FAE52E3-62D5-4497-B6E9-D0C6B903B1C8}" type="datetimeFigureOut">
              <a:rPr lang="cs-CZ" smtClean="0"/>
              <a:pPr/>
              <a:t>12.12.2012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B4D3457-535F-4778-BDE0-CD751E7E209D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FAE52E3-62D5-4497-B6E9-D0C6B903B1C8}" type="datetimeFigureOut">
              <a:rPr lang="cs-CZ" smtClean="0"/>
              <a:pPr/>
              <a:t>12.12.2012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B4D3457-535F-4778-BDE0-CD751E7E209D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FAE52E3-62D5-4497-B6E9-D0C6B903B1C8}" type="datetimeFigureOut">
              <a:rPr lang="cs-CZ" smtClean="0"/>
              <a:pPr/>
              <a:t>12.12.2012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B4D3457-535F-4778-BDE0-CD751E7E209D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FAE52E3-62D5-4497-B6E9-D0C6B903B1C8}" type="datetimeFigureOut">
              <a:rPr lang="cs-CZ" smtClean="0"/>
              <a:pPr/>
              <a:t>12.12.2012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B4D3457-535F-4778-BDE0-CD751E7E209D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FAE52E3-62D5-4497-B6E9-D0C6B903B1C8}" type="datetimeFigureOut">
              <a:rPr lang="cs-CZ" smtClean="0"/>
              <a:pPr/>
              <a:t>12.12.2012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B4D3457-535F-4778-BDE0-CD751E7E209D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FAE52E3-62D5-4497-B6E9-D0C6B903B1C8}" type="datetimeFigureOut">
              <a:rPr lang="cs-CZ" smtClean="0"/>
              <a:pPr/>
              <a:t>12.12.2012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B4D3457-535F-4778-BDE0-CD751E7E209D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dirty="0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FAE52E3-62D5-4497-B6E9-D0C6B903B1C8}" type="datetimeFigureOut">
              <a:rPr lang="cs-CZ" smtClean="0"/>
              <a:pPr/>
              <a:t>12.12.2012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B4D3457-535F-4778-BDE0-CD751E7E209D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7FAE52E3-62D5-4497-B6E9-D0C6B903B1C8}" type="datetimeFigureOut">
              <a:rPr lang="cs-CZ" smtClean="0"/>
              <a:pPr/>
              <a:t>12.12.2012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B4D3457-535F-4778-BDE0-CD751E7E209D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7FAE52E3-62D5-4497-B6E9-D0C6B903B1C8}" type="datetimeFigureOut">
              <a:rPr lang="cs-CZ" smtClean="0"/>
              <a:pPr/>
              <a:t>12.12.2012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7B4D3457-535F-4778-BDE0-CD751E7E209D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hyperlink" Target="http://cs.wikipedia.org/wiki/Soubor:Piazza_del_Mercato_di_Cracovia.JPG" TargetMode="Externa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217332794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představuje žákům rozšiřující učivo k tématu „</a:t>
            </a:r>
            <a:r>
              <a:rPr lang="cs-CZ" smtClean="0"/>
              <a:t>Naši sousedé-Polsko“.</a:t>
            </a:r>
            <a:endParaRPr lang="cs-CZ" dirty="0" smtClean="0"/>
          </a:p>
          <a:p>
            <a:r>
              <a:rPr lang="cs-CZ" dirty="0" smtClean="0"/>
              <a:t>Žáci pracují do školního sešitu a ústně.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Polsko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500034" y="1643050"/>
            <a:ext cx="7239000" cy="4846320"/>
          </a:xfrm>
        </p:spPr>
        <p:txBody>
          <a:bodyPr>
            <a:normAutofit/>
          </a:bodyPr>
          <a:lstStyle/>
          <a:p>
            <a:r>
              <a:rPr lang="cs-CZ" b="1" dirty="0" smtClean="0"/>
              <a:t>Polsko</a:t>
            </a:r>
            <a:r>
              <a:rPr lang="cs-CZ" dirty="0" smtClean="0"/>
              <a:t> (pol. </a:t>
            </a:r>
            <a:r>
              <a:rPr lang="cs-CZ" i="1" dirty="0" smtClean="0"/>
              <a:t>Polska</a:t>
            </a:r>
            <a:r>
              <a:rPr lang="cs-CZ" dirty="0" smtClean="0"/>
              <a:t>), oficiální název </a:t>
            </a:r>
            <a:r>
              <a:rPr lang="cs-CZ" b="1" dirty="0" smtClean="0"/>
              <a:t>Polská republika</a:t>
            </a:r>
            <a:r>
              <a:rPr lang="cs-CZ" dirty="0" smtClean="0"/>
              <a:t> je stát ležící ve střední Evropě. </a:t>
            </a:r>
          </a:p>
          <a:p>
            <a:r>
              <a:rPr lang="cs-CZ" dirty="0" smtClean="0"/>
              <a:t>Ze severu má Polsko přístup k Baltskému moři se 770 km pobřeží. Povrch je převážně rovinatý, hory tvoří většinu jižní hranice.</a:t>
            </a:r>
          </a:p>
          <a:p>
            <a:r>
              <a:rPr lang="cs-CZ" dirty="0" smtClean="0"/>
              <a:t>Současné Polsko je s 38 miliony obyvatel 8. nejlidnatější stát Evropy. Naprostou většinu tvoří Poláci, nábožensky římští</a:t>
            </a:r>
          </a:p>
          <a:p>
            <a:pPr>
              <a:buNone/>
            </a:pPr>
            <a:r>
              <a:rPr lang="cs-CZ" dirty="0" smtClean="0"/>
              <a:t>	 katolíci.</a:t>
            </a:r>
            <a:endParaRPr lang="cs-CZ" dirty="0"/>
          </a:p>
        </p:txBody>
      </p:sp>
      <p:pic>
        <p:nvPicPr>
          <p:cNvPr id="7" name="Obrázek 6" descr="vlajka Polsk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2643174" cy="165799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Obrázek 8" descr="procesí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72198" y="4554148"/>
            <a:ext cx="3071802" cy="2303852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4000496" y="6488668"/>
            <a:ext cx="20922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Křesťanský průvod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polsko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 Hlavním městem je Varšava, do raného novověku jím byl Krakov.</a:t>
            </a:r>
          </a:p>
          <a:p>
            <a:r>
              <a:rPr lang="cs-CZ" dirty="0" smtClean="0"/>
              <a:t>Polsko je mj. členskou zemí Evropské unie, Severoatlantické aliance (NATO), Organizace pro hospodářskou spolupráci a rozvoj (OECD), Světové obchodní organizace(WTO) a Visegrádské skupiny.</a:t>
            </a:r>
          </a:p>
          <a:p>
            <a:r>
              <a:rPr lang="cs-CZ" dirty="0" smtClean="0"/>
              <a:t>Polsko se dělí na 16 vojvodství.</a:t>
            </a:r>
          </a:p>
          <a:p>
            <a:endParaRPr lang="cs-CZ" dirty="0"/>
          </a:p>
        </p:txBody>
      </p:sp>
      <p:pic>
        <p:nvPicPr>
          <p:cNvPr id="4" name="Obrázek 3" descr="gdansk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8" y="4095756"/>
            <a:ext cx="3428992" cy="2762244"/>
          </a:xfrm>
          <a:prstGeom prst="rect">
            <a:avLst/>
          </a:prstGeom>
        </p:spPr>
      </p:pic>
      <p:pic>
        <p:nvPicPr>
          <p:cNvPr id="5" name="Obrázek 4" descr="znak Polsko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86578" y="0"/>
            <a:ext cx="2357422" cy="2776519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4786314" y="6357958"/>
            <a:ext cx="9268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Gdaňsk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varšava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Varšava</a:t>
            </a:r>
            <a:r>
              <a:rPr lang="cs-CZ" dirty="0" smtClean="0"/>
              <a:t> (polsky </a:t>
            </a:r>
            <a:r>
              <a:rPr lang="pl-PL" i="1" dirty="0" smtClean="0"/>
              <a:t>Warszawa</a:t>
            </a:r>
            <a:r>
              <a:rPr lang="cs-CZ" dirty="0" smtClean="0"/>
              <a:t>) je hlavní</a:t>
            </a:r>
          </a:p>
          <a:p>
            <a:pPr>
              <a:buNone/>
            </a:pPr>
            <a:r>
              <a:rPr lang="cs-CZ" dirty="0" smtClean="0"/>
              <a:t>	 město(od roku 1596) a největší město Polska. V roce 2010 měla 1 720 781 obyvatel, s okolní aglomerací 3 003 000. Varšava leží ve středním Polsku v historickém Mazovsku na středním toku Visly ve Varšavské kotlině v průměrné výšce 100 metrů n. m.</a:t>
            </a:r>
          </a:p>
          <a:p>
            <a:endParaRPr lang="cs-CZ" dirty="0"/>
          </a:p>
        </p:txBody>
      </p:sp>
      <p:pic>
        <p:nvPicPr>
          <p:cNvPr id="4" name="Obrázek 3" descr="warszav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500570"/>
            <a:ext cx="9144000" cy="2357430"/>
          </a:xfrm>
          <a:prstGeom prst="rect">
            <a:avLst/>
          </a:prstGeom>
        </p:spPr>
      </p:pic>
      <p:pic>
        <p:nvPicPr>
          <p:cNvPr id="5" name="Obrázek 4" descr="warsava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50000" y="0"/>
            <a:ext cx="2794000" cy="2095500"/>
          </a:xfrm>
          <a:prstGeom prst="rect">
            <a:avLst/>
          </a:prstGeom>
        </p:spPr>
      </p:pic>
      <p:pic>
        <p:nvPicPr>
          <p:cNvPr id="6" name="Obrázek 5" descr="vlajka varsava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" y="0"/>
            <a:ext cx="2619355" cy="1643050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5715008" y="0"/>
            <a:ext cx="6751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Hrad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Krakov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Krakov</a:t>
            </a:r>
            <a:r>
              <a:rPr lang="cs-CZ" dirty="0" smtClean="0"/>
              <a:t> (polsky </a:t>
            </a:r>
            <a:r>
              <a:rPr lang="cs-CZ" b="1" dirty="0" smtClean="0"/>
              <a:t>Kraków</a:t>
            </a:r>
            <a:r>
              <a:rPr lang="cs-CZ" dirty="0" smtClean="0"/>
              <a:t>, výslovnost), </a:t>
            </a:r>
          </a:p>
          <a:p>
            <a:pPr>
              <a:buNone/>
            </a:pPr>
            <a:r>
              <a:rPr lang="cs-CZ" dirty="0" smtClean="0"/>
              <a:t>	je metropole Malopolského vojvodství v jižním Polsku. V roce 2008 mělo 756 583 obyvatel(druhé největší polské město podle počtu obyvatel). Rozloha města činí 326,8 km². Krakov leží na řece Visle, v nejužším místě tzv. Krakovské brány.</a:t>
            </a:r>
          </a:p>
          <a:p>
            <a:endParaRPr lang="cs-CZ" dirty="0"/>
          </a:p>
        </p:txBody>
      </p:sp>
      <p:pic>
        <p:nvPicPr>
          <p:cNvPr id="4" name="Obrázek 3" descr="Krakov náměstí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7290" y="4502511"/>
            <a:ext cx="4429124" cy="2355489"/>
          </a:xfrm>
          <a:prstGeom prst="rect">
            <a:avLst/>
          </a:prstGeom>
        </p:spPr>
      </p:pic>
      <p:pic>
        <p:nvPicPr>
          <p:cNvPr id="5" name="Obrázek 4" descr="krakov katedrála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32320" y="3877056"/>
            <a:ext cx="2011680" cy="2980944"/>
          </a:xfrm>
          <a:prstGeom prst="rect">
            <a:avLst/>
          </a:prstGeom>
        </p:spPr>
      </p:pic>
      <p:pic>
        <p:nvPicPr>
          <p:cNvPr id="2050" name="Picture 2" descr="http://upload.wikimedia.org/wikipedia/commons/thumb/b/bb/Piazza_del_Mercato_di_Cracovia.JPG/220px-Piazza_del_Mercato_di_Cracovia.JPG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477015" y="0"/>
            <a:ext cx="2666985" cy="2000240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285720" y="6488668"/>
            <a:ext cx="10230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Náměstí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929322" y="6488668"/>
            <a:ext cx="11865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Katedrála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5429256" y="0"/>
            <a:ext cx="10230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Náměstí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Osvětim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Osvětim (německy Auschwitz) byla největším nacistickým koncentračním a vyhlazovacím táborem.</a:t>
            </a:r>
          </a:p>
          <a:p>
            <a:r>
              <a:rPr lang="cs-CZ" sz="2000" dirty="0" smtClean="0"/>
              <a:t>Osvětim se stala jedním z táborů, kde probíhalo masové vyvražďování Židů.</a:t>
            </a:r>
          </a:p>
          <a:p>
            <a:r>
              <a:rPr lang="cs-CZ" sz="2000" dirty="0" smtClean="0"/>
              <a:t>Podle různých ohadů bylo v Osvětimi zmařeno 1.2 až 1.6 milionu lidských životů. Osvětim se stala symbolem nacistického "konečného řešení židovské otázky", symbolem nelidskosti a genocidy. 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3887660"/>
            <a:ext cx="3943685" cy="29577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Víte se kterými státy Polsko sousedí?</a:t>
            </a:r>
          </a:p>
          <a:p>
            <a:endParaRPr lang="cs-CZ" sz="3200" dirty="0" smtClean="0"/>
          </a:p>
          <a:p>
            <a:r>
              <a:rPr lang="cs-CZ" sz="3200" dirty="0" smtClean="0"/>
              <a:t>Navštívili jste někdy Polsko? Která místa?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Odpověď: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Polsko sousedí s následujícími státy:</a:t>
            </a:r>
          </a:p>
          <a:p>
            <a:pPr marL="0" indent="0">
              <a:buNone/>
            </a:pPr>
            <a:r>
              <a:rPr lang="cs-CZ" dirty="0" smtClean="0"/>
              <a:t>	Česká republika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Německo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Slovensko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Bělorusko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Ukrajina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Litva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Rusko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48195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cs-CZ" dirty="0" smtClean="0"/>
              <a:t>Veškerý text je vytvořen autorem </a:t>
            </a:r>
            <a:r>
              <a:rPr lang="cs-CZ" dirty="0" smtClean="0"/>
              <a:t>materiálu 08.03.2012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Vlastní zpracování</a:t>
            </a:r>
          </a:p>
          <a:p>
            <a:pPr marL="0" indent="0">
              <a:buNone/>
            </a:pPr>
            <a:r>
              <a:rPr lang="cs-CZ" dirty="0"/>
              <a:t>[1] </a:t>
            </a:r>
            <a:r>
              <a:rPr lang="cs-CZ" dirty="0" smtClean="0"/>
              <a:t>Krakov. </a:t>
            </a:r>
            <a:r>
              <a:rPr lang="cs-CZ" dirty="0"/>
              <a:t>In: </a:t>
            </a:r>
            <a:r>
              <a:rPr lang="cs-CZ" dirty="0" err="1"/>
              <a:t>Wikipedia</a:t>
            </a:r>
            <a:r>
              <a:rPr lang="cs-CZ" dirty="0"/>
              <a:t>: </a:t>
            </a:r>
            <a:r>
              <a:rPr lang="cs-CZ" dirty="0" err="1"/>
              <a:t>the</a:t>
            </a:r>
            <a:r>
              <a:rPr lang="cs-CZ" dirty="0"/>
              <a:t> free </a:t>
            </a:r>
            <a:r>
              <a:rPr lang="cs-CZ" dirty="0" err="1"/>
              <a:t>encyclopedia</a:t>
            </a:r>
            <a:r>
              <a:rPr lang="cs-CZ" dirty="0"/>
              <a:t> </a:t>
            </a:r>
            <a:r>
              <a:rPr lang="cs-CZ" dirty="0" smtClean="0"/>
              <a:t>	[</a:t>
            </a:r>
            <a:r>
              <a:rPr lang="cs-CZ" dirty="0"/>
              <a:t>online]. San </a:t>
            </a:r>
            <a:r>
              <a:rPr lang="cs-CZ" dirty="0" smtClean="0"/>
              <a:t>	Francisco </a:t>
            </a:r>
            <a:r>
              <a:rPr lang="cs-CZ" dirty="0"/>
              <a:t>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 smtClean="0"/>
              <a:t>Foundation</a:t>
            </a:r>
            <a:r>
              <a:rPr lang="cs-CZ" dirty="0"/>
              <a:t>, 2001-2012, </a:t>
            </a:r>
            <a:r>
              <a:rPr lang="cs-CZ" dirty="0" smtClean="0"/>
              <a:t>	2012-	03-05 </a:t>
            </a:r>
            <a:r>
              <a:rPr lang="cs-CZ" dirty="0"/>
              <a:t>[cit. </a:t>
            </a:r>
            <a:r>
              <a:rPr lang="cs-CZ" dirty="0" smtClean="0"/>
              <a:t>2012-03-08]. 	Dostupné </a:t>
            </a:r>
            <a:r>
              <a:rPr lang="cs-CZ" dirty="0"/>
              <a:t>z:  </a:t>
            </a:r>
            <a:r>
              <a:rPr lang="cs-CZ" dirty="0" smtClean="0"/>
              <a:t>	http</a:t>
            </a:r>
            <a:r>
              <a:rPr lang="cs-CZ" dirty="0"/>
              <a:t>://cs.wikipedia.org/wiki/Krakov</a:t>
            </a:r>
            <a:endParaRPr lang="cs-CZ" dirty="0" smtClean="0"/>
          </a:p>
          <a:p>
            <a:pPr marL="0" indent="0">
              <a:buNone/>
            </a:pPr>
            <a:r>
              <a:rPr lang="en-US" dirty="0" smtClean="0"/>
              <a:t>[2</a:t>
            </a:r>
            <a:r>
              <a:rPr lang="en-US" dirty="0" smtClean="0"/>
              <a:t>]</a:t>
            </a:r>
            <a:r>
              <a:rPr lang="cs-CZ" dirty="0" smtClean="0"/>
              <a:t> Osvětim</a:t>
            </a:r>
            <a:r>
              <a:rPr lang="en-US" dirty="0"/>
              <a:t>In: Wikipedia: the free encyclopedia [online]. San 	Francisco (CA): Wikimedia Foundation, 2001-2012, 	</a:t>
            </a:r>
            <a:r>
              <a:rPr lang="en-US" dirty="0" smtClean="0"/>
              <a:t>2012-</a:t>
            </a:r>
            <a:r>
              <a:rPr lang="cs-CZ" dirty="0" smtClean="0"/>
              <a:t>	</a:t>
            </a:r>
            <a:r>
              <a:rPr lang="en-US" dirty="0" smtClean="0"/>
              <a:t>03-0</a:t>
            </a:r>
            <a:r>
              <a:rPr lang="cs-CZ" dirty="0"/>
              <a:t>6</a:t>
            </a:r>
            <a:r>
              <a:rPr lang="en-US" dirty="0" smtClean="0"/>
              <a:t> </a:t>
            </a:r>
            <a:r>
              <a:rPr lang="en-US" dirty="0"/>
              <a:t>[cit. 2012-03-08]. </a:t>
            </a:r>
            <a:r>
              <a:rPr lang="en-US" dirty="0" err="1"/>
              <a:t>Dostupné</a:t>
            </a:r>
            <a:r>
              <a:rPr lang="en-US" dirty="0"/>
              <a:t> z: </a:t>
            </a:r>
            <a:r>
              <a:rPr lang="cs-CZ" dirty="0" smtClean="0"/>
              <a:t>	</a:t>
            </a:r>
            <a:r>
              <a:rPr lang="en-US" dirty="0" smtClean="0"/>
              <a:t>http</a:t>
            </a:r>
            <a:r>
              <a:rPr lang="en-US" dirty="0"/>
              <a:t>://cs.wikipedia.org/wiki/Osv%C4%9Btim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[</a:t>
            </a:r>
            <a:r>
              <a:rPr lang="cs-CZ" dirty="0" smtClean="0"/>
              <a:t>3] Polsko. </a:t>
            </a:r>
            <a:r>
              <a:rPr lang="cs-CZ" dirty="0"/>
              <a:t>In: </a:t>
            </a:r>
            <a:r>
              <a:rPr lang="cs-CZ" dirty="0" err="1"/>
              <a:t>Wikipedia</a:t>
            </a:r>
            <a:r>
              <a:rPr lang="cs-CZ" dirty="0"/>
              <a:t>: </a:t>
            </a:r>
            <a:r>
              <a:rPr lang="cs-CZ" dirty="0" err="1"/>
              <a:t>the</a:t>
            </a:r>
            <a:r>
              <a:rPr lang="cs-CZ" dirty="0"/>
              <a:t> free </a:t>
            </a:r>
            <a:r>
              <a:rPr lang="cs-CZ" dirty="0" err="1"/>
              <a:t>encyclopedia</a:t>
            </a:r>
            <a:r>
              <a:rPr lang="cs-CZ" dirty="0"/>
              <a:t> [online]. San </a:t>
            </a:r>
            <a:r>
              <a:rPr lang="cs-CZ" dirty="0" smtClean="0"/>
              <a:t>	Francisco </a:t>
            </a:r>
            <a:r>
              <a:rPr lang="cs-CZ" dirty="0"/>
              <a:t>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2001-2012, </a:t>
            </a:r>
            <a:r>
              <a:rPr lang="cs-CZ" dirty="0" smtClean="0"/>
              <a:t>	</a:t>
            </a:r>
            <a:r>
              <a:rPr lang="cs-CZ" dirty="0" smtClean="0"/>
              <a:t>2012-	03-03 </a:t>
            </a:r>
            <a:r>
              <a:rPr lang="cs-CZ" dirty="0"/>
              <a:t>[cit. </a:t>
            </a:r>
            <a:r>
              <a:rPr lang="cs-CZ" dirty="0" smtClean="0"/>
              <a:t>2012-03-08]. Dostupné z: 	http</a:t>
            </a:r>
            <a:r>
              <a:rPr lang="cs-CZ" dirty="0"/>
              <a:t>://cs.wikipedia.org/wiki/Polsko</a:t>
            </a:r>
          </a:p>
          <a:p>
            <a:pPr marL="0" indent="0">
              <a:buNone/>
            </a:pPr>
            <a:r>
              <a:rPr lang="cs-CZ" dirty="0" smtClean="0"/>
              <a:t>[4] </a:t>
            </a:r>
            <a:r>
              <a:rPr lang="cs-CZ" dirty="0" err="1" smtClean="0"/>
              <a:t>Warszawa</a:t>
            </a:r>
            <a:r>
              <a:rPr lang="cs-CZ" dirty="0" smtClean="0"/>
              <a:t>. </a:t>
            </a:r>
            <a:r>
              <a:rPr lang="cs-CZ" dirty="0"/>
              <a:t>In: </a:t>
            </a:r>
            <a:r>
              <a:rPr lang="cs-CZ" dirty="0" err="1"/>
              <a:t>Wikipedia</a:t>
            </a:r>
            <a:r>
              <a:rPr lang="cs-CZ" dirty="0"/>
              <a:t>: </a:t>
            </a:r>
            <a:r>
              <a:rPr lang="cs-CZ" dirty="0" err="1"/>
              <a:t>the</a:t>
            </a:r>
            <a:r>
              <a:rPr lang="cs-CZ" dirty="0"/>
              <a:t> free </a:t>
            </a:r>
            <a:r>
              <a:rPr lang="cs-CZ" dirty="0" err="1"/>
              <a:t>encyclopedia</a:t>
            </a:r>
            <a:r>
              <a:rPr lang="cs-CZ" dirty="0"/>
              <a:t> [online]. </a:t>
            </a:r>
            <a:r>
              <a:rPr lang="cs-CZ" dirty="0" smtClean="0"/>
              <a:t>	San </a:t>
            </a:r>
            <a:r>
              <a:rPr lang="cs-CZ" dirty="0" smtClean="0"/>
              <a:t>	Francisco </a:t>
            </a:r>
            <a:r>
              <a:rPr lang="cs-CZ" dirty="0"/>
              <a:t>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</a:t>
            </a:r>
            <a:r>
              <a:rPr lang="cs-CZ" dirty="0" smtClean="0"/>
              <a:t>2001-	2012</a:t>
            </a:r>
            <a:r>
              <a:rPr lang="cs-CZ" dirty="0"/>
              <a:t>, </a:t>
            </a:r>
            <a:r>
              <a:rPr lang="cs-CZ" dirty="0" smtClean="0"/>
              <a:t>	2012-03-04 </a:t>
            </a:r>
            <a:r>
              <a:rPr lang="cs-CZ" dirty="0"/>
              <a:t>[cit. </a:t>
            </a:r>
            <a:r>
              <a:rPr lang="cs-CZ" dirty="0" smtClean="0"/>
              <a:t>2012-03-08]. Dostupné z : 	http://cs.wikipedia.org/wiki/Var%C5%A1ava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Děkuji za pozornost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smtClean="0"/>
              <a:t>Nashledanou příště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174</TotalTime>
  <Words>274</Words>
  <Application>Microsoft Office PowerPoint</Application>
  <PresentationFormat>Předvádění na obrazovce (4:3)</PresentationFormat>
  <Paragraphs>65</Paragraphs>
  <Slides>11</Slides>
  <Notes>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Bohatý</vt:lpstr>
      <vt:lpstr>Prezentace aplikace PowerPoint</vt:lpstr>
      <vt:lpstr>Anotace:</vt:lpstr>
      <vt:lpstr>Polsko</vt:lpstr>
      <vt:lpstr>polsko</vt:lpstr>
      <vt:lpstr>varšava</vt:lpstr>
      <vt:lpstr>Krakov</vt:lpstr>
      <vt:lpstr>Osvětim</vt:lpstr>
      <vt:lpstr>Otázky:</vt:lpstr>
      <vt:lpstr>Odpověď: </vt:lpstr>
      <vt:lpstr>Zdroje:</vt:lpstr>
      <vt:lpstr>Děkuji za pozornost</vt:lpstr>
    </vt:vector>
  </TitlesOfParts>
  <Company>Malice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Zuzana Malíková</dc:creator>
  <cp:lastModifiedBy>08CQ</cp:lastModifiedBy>
  <cp:revision>26</cp:revision>
  <dcterms:created xsi:type="dcterms:W3CDTF">2012-03-12T12:59:12Z</dcterms:created>
  <dcterms:modified xsi:type="dcterms:W3CDTF">2012-12-12T13:00:02Z</dcterms:modified>
</cp:coreProperties>
</file>