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8" r:id="rId3"/>
    <p:sldId id="259" r:id="rId4"/>
    <p:sldId id="261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NÁZEV:VY_32_INOVACE_20: Vlastivěda 5.ročník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 Malíková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Národní divadlo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CC550C5-26CF-4A1C-9944-069A8EE6A183}" type="presOf" srcId="{D1D4F407-5343-4D3F-B5B9-D407B03CAEB4}" destId="{D005CE8C-CC26-4C3E-AC11-E15060ECD759}" srcOrd="0" destOrd="0" presId="urn:microsoft.com/office/officeart/2005/8/layout/target3"/>
    <dgm:cxn modelId="{C774FC58-022C-44F4-8A61-2665CBECCCE1}" type="presOf" srcId="{4C35D32F-0EAB-4CD7-82EE-45574DC2A586}" destId="{890E4F0B-2866-4A3F-A3C7-2A14B1797930}" srcOrd="1" destOrd="0" presId="urn:microsoft.com/office/officeart/2005/8/layout/target3"/>
    <dgm:cxn modelId="{9540F231-D5F3-4E01-852D-A9822A3A8A7B}" type="presOf" srcId="{B651F6E3-6281-48DB-9319-2AEAFDAE7572}" destId="{6BB5E863-4638-4E1D-BFDE-399D028AC4ED}" srcOrd="1" destOrd="0" presId="urn:microsoft.com/office/officeart/2005/8/layout/target3"/>
    <dgm:cxn modelId="{7BFB92EB-DE65-4B58-A604-7FADDFD15BD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B9F4142-2AEF-4D5B-B11A-8859EED40505}" type="presOf" srcId="{4C35D32F-0EAB-4CD7-82EE-45574DC2A586}" destId="{8BEBB6EC-1DAA-4CAC-8A25-BC0FCBD5DBD5}" srcOrd="0" destOrd="0" presId="urn:microsoft.com/office/officeart/2005/8/layout/target3"/>
    <dgm:cxn modelId="{068BDC26-6AB9-45CA-AD0A-569F8F3216E0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C8A0B0E-613A-4280-AF5F-3D8CDFD7C34E}" type="presOf" srcId="{757F3AB3-0718-4624-B441-E567A8F0AB56}" destId="{333A1088-737F-45CB-B68E-254E46348037}" srcOrd="0" destOrd="0" presId="urn:microsoft.com/office/officeart/2005/8/layout/target3"/>
    <dgm:cxn modelId="{09AEE9D8-49DA-4FEC-894D-70BE88843D52}" type="presOf" srcId="{D1B46980-6531-4606-95E6-44980827E919}" destId="{6140AFEC-043D-4C43-A2F9-D0F5331DF3A3}" srcOrd="0" destOrd="0" presId="urn:microsoft.com/office/officeart/2005/8/layout/target3"/>
    <dgm:cxn modelId="{FD0ADA02-5AC9-4B10-9A85-86E6396D0280}" type="presOf" srcId="{D8197B8C-B260-4A16-BDF4-0947B075E274}" destId="{5A5FFA88-C948-4069-8E93-59FA12366E83}" srcOrd="1" destOrd="0" presId="urn:microsoft.com/office/officeart/2005/8/layout/target3"/>
    <dgm:cxn modelId="{CF704732-60AE-48C8-9589-8F41885FCB0F}" type="presOf" srcId="{B651F6E3-6281-48DB-9319-2AEAFDAE7572}" destId="{619D679B-A015-4ECF-8348-D1034C574F40}" srcOrd="0" destOrd="0" presId="urn:microsoft.com/office/officeart/2005/8/layout/target3"/>
    <dgm:cxn modelId="{31EA6DE7-E2C0-4161-8C09-9A83AB52B1F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4663B8D-DD14-4D14-A6D1-74C66CA7946F}" type="presParOf" srcId="{333A1088-737F-45CB-B68E-254E46348037}" destId="{F5ABB229-8D3B-4694-996A-96F23CF14429}" srcOrd="0" destOrd="0" presId="urn:microsoft.com/office/officeart/2005/8/layout/target3"/>
    <dgm:cxn modelId="{84290559-113E-49C2-8874-6F840CACFA7A}" type="presParOf" srcId="{333A1088-737F-45CB-B68E-254E46348037}" destId="{F41139FD-01EE-4571-8B17-4FB00FC51163}" srcOrd="1" destOrd="0" presId="urn:microsoft.com/office/officeart/2005/8/layout/target3"/>
    <dgm:cxn modelId="{26A49EB7-D186-488D-BED4-BE528C92437A}" type="presParOf" srcId="{333A1088-737F-45CB-B68E-254E46348037}" destId="{D005CE8C-CC26-4C3E-AC11-E15060ECD759}" srcOrd="2" destOrd="0" presId="urn:microsoft.com/office/officeart/2005/8/layout/target3"/>
    <dgm:cxn modelId="{F31B4C49-2BD9-4855-AE84-DDDCBCD7D081}" type="presParOf" srcId="{333A1088-737F-45CB-B68E-254E46348037}" destId="{2C702D82-9B77-49B7-9568-BB8EB47C3372}" srcOrd="3" destOrd="0" presId="urn:microsoft.com/office/officeart/2005/8/layout/target3"/>
    <dgm:cxn modelId="{5531E493-40EC-40A3-8475-E8113CACF4D6}" type="presParOf" srcId="{333A1088-737F-45CB-B68E-254E46348037}" destId="{A52A0455-90FF-4808-ABD0-F02540D31D5A}" srcOrd="4" destOrd="0" presId="urn:microsoft.com/office/officeart/2005/8/layout/target3"/>
    <dgm:cxn modelId="{8E06CF0F-15C7-4591-8D8F-8B1272466C07}" type="presParOf" srcId="{333A1088-737F-45CB-B68E-254E46348037}" destId="{6140AFEC-043D-4C43-A2F9-D0F5331DF3A3}" srcOrd="5" destOrd="0" presId="urn:microsoft.com/office/officeart/2005/8/layout/target3"/>
    <dgm:cxn modelId="{68490A20-2F29-4139-AA6B-7F18DC469F18}" type="presParOf" srcId="{333A1088-737F-45CB-B68E-254E46348037}" destId="{9358AC05-5D7D-4327-9F80-1AD486AEA664}" srcOrd="6" destOrd="0" presId="urn:microsoft.com/office/officeart/2005/8/layout/target3"/>
    <dgm:cxn modelId="{84714D00-9A88-44FD-94C1-8DCE9F347710}" type="presParOf" srcId="{333A1088-737F-45CB-B68E-254E46348037}" destId="{313FC574-E1CD-4FB4-B054-0B805CE0447D}" srcOrd="7" destOrd="0" presId="urn:microsoft.com/office/officeart/2005/8/layout/target3"/>
    <dgm:cxn modelId="{46D869B4-4789-4C8E-A652-AF4F1D899B9F}" type="presParOf" srcId="{333A1088-737F-45CB-B68E-254E46348037}" destId="{619D679B-A015-4ECF-8348-D1034C574F40}" srcOrd="8" destOrd="0" presId="urn:microsoft.com/office/officeart/2005/8/layout/target3"/>
    <dgm:cxn modelId="{C4F9D577-A9F1-4C95-A93D-5FFC7B8F41A4}" type="presParOf" srcId="{333A1088-737F-45CB-B68E-254E46348037}" destId="{322283A8-4A27-4CDA-BAE3-F381106A9174}" srcOrd="9" destOrd="0" presId="urn:microsoft.com/office/officeart/2005/8/layout/target3"/>
    <dgm:cxn modelId="{13012423-417F-430F-960F-731080D3543D}" type="presParOf" srcId="{333A1088-737F-45CB-B68E-254E46348037}" destId="{FFC9F71D-1B4F-4AD9-A4A6-86ADEFC8AF5C}" srcOrd="10" destOrd="0" presId="urn:microsoft.com/office/officeart/2005/8/layout/target3"/>
    <dgm:cxn modelId="{C3C62043-B27F-4675-A190-0E9B827D8541}" type="presParOf" srcId="{333A1088-737F-45CB-B68E-254E46348037}" destId="{25B08C86-7E15-44DC-BE7F-FFB55DD49D12}" srcOrd="11" destOrd="0" presId="urn:microsoft.com/office/officeart/2005/8/layout/target3"/>
    <dgm:cxn modelId="{5ADB5F76-45BC-49C7-BFA7-CE900895DD72}" type="presParOf" srcId="{333A1088-737F-45CB-B68E-254E46348037}" destId="{76644BE8-9D7C-4C09-B250-3D10AF48CBB7}" srcOrd="12" destOrd="0" presId="urn:microsoft.com/office/officeart/2005/8/layout/target3"/>
    <dgm:cxn modelId="{A7AD1E51-840C-4DDC-BCD4-43736C59BA9E}" type="presParOf" srcId="{333A1088-737F-45CB-B68E-254E46348037}" destId="{EE85B701-7295-41C0-BA7A-34D3756A2AE6}" srcOrd="13" destOrd="0" presId="urn:microsoft.com/office/officeart/2005/8/layout/target3"/>
    <dgm:cxn modelId="{8BF07648-D4FA-4814-85D7-B9DB0F8BAFB3}" type="presParOf" srcId="{333A1088-737F-45CB-B68E-254E46348037}" destId="{8BEBB6EC-1DAA-4CAC-8A25-BC0FCBD5DBD5}" srcOrd="14" destOrd="0" presId="urn:microsoft.com/office/officeart/2005/8/layout/target3"/>
    <dgm:cxn modelId="{9813D23C-45D9-4114-805F-6300134712CF}" type="presParOf" srcId="{333A1088-737F-45CB-B68E-254E46348037}" destId="{AED2198E-93D5-4001-81B4-73124B309672}" srcOrd="15" destOrd="0" presId="urn:microsoft.com/office/officeart/2005/8/layout/target3"/>
    <dgm:cxn modelId="{4DCE1D7D-E69A-4B9D-B817-E316B8B9F786}" type="presParOf" srcId="{333A1088-737F-45CB-B68E-254E46348037}" destId="{2BE915AB-18AA-4053-B92C-3BFC9ED204BB}" srcOrd="16" destOrd="0" presId="urn:microsoft.com/office/officeart/2005/8/layout/target3"/>
    <dgm:cxn modelId="{D0993028-3FA5-40B1-B059-F1D02D49C1F7}" type="presParOf" srcId="{333A1088-737F-45CB-B68E-254E46348037}" destId="{6BB5E863-4638-4E1D-BFDE-399D028AC4ED}" srcOrd="17" destOrd="0" presId="urn:microsoft.com/office/officeart/2005/8/layout/target3"/>
    <dgm:cxn modelId="{DEB17345-ECE3-4B27-9614-F2BD1CE9F51F}" type="presParOf" srcId="{333A1088-737F-45CB-B68E-254E46348037}" destId="{5A5FFA88-C948-4069-8E93-59FA12366E83}" srcOrd="18" destOrd="0" presId="urn:microsoft.com/office/officeart/2005/8/layout/target3"/>
    <dgm:cxn modelId="{000F2B70-8B7B-44E7-A80C-659A522F41C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 Malíková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NÁZEV:VY_32_INOVACE_20: Vlastivěda 5.ročník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Národní divadlo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830D52-44E2-4460-8FF3-4E092306CC08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14A931-F193-4EF3-AF8E-7556AB4418E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5993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078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75658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57938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1001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863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Zdroj</a:t>
            </a:r>
            <a:r>
              <a:rPr lang="en-US" dirty="0" smtClean="0"/>
              <a:t>:[1]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55133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14A931-F193-4EF3-AF8E-7556AB4418E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397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E6FFF2B-0470-4D08-8B6D-4C236698AA71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38C089D-D772-4BE4-9E55-E47D4CDAB0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G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249256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4790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rozšíření znalostí o  Národním divadle v Praze.</a:t>
            </a:r>
          </a:p>
          <a:p>
            <a:r>
              <a:rPr lang="cs-CZ" dirty="0" smtClean="0"/>
              <a:t>Žáci pracují do školního sešitu a ústně.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0958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Národní divadlo- počátek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</a:t>
            </a:r>
            <a:r>
              <a:rPr lang="cs-CZ" dirty="0"/>
              <a:t>výstavbě kamenného divadla začali </a:t>
            </a:r>
            <a:r>
              <a:rPr lang="cs-CZ" dirty="0">
                <a:solidFill>
                  <a:srgbClr val="0070C0"/>
                </a:solidFill>
              </a:rPr>
              <a:t>čeští vlastenci uvažovat už v roce 1844 </a:t>
            </a:r>
            <a:r>
              <a:rPr lang="cs-CZ" dirty="0"/>
              <a:t>na svých poradách v Praze. </a:t>
            </a:r>
            <a:r>
              <a:rPr lang="cs-CZ" dirty="0" smtClean="0"/>
              <a:t>Ale </a:t>
            </a:r>
            <a:r>
              <a:rPr lang="cs-CZ" dirty="0"/>
              <a:t>až za </a:t>
            </a:r>
            <a:r>
              <a:rPr lang="cs-CZ" dirty="0" smtClean="0"/>
              <a:t>sedm </a:t>
            </a:r>
            <a:r>
              <a:rPr lang="cs-CZ" dirty="0"/>
              <a:t>let – v dubnu </a:t>
            </a:r>
            <a:r>
              <a:rPr lang="cs-CZ" dirty="0">
                <a:solidFill>
                  <a:srgbClr val="FF0000"/>
                </a:solidFill>
              </a:rPr>
              <a:t>1851</a:t>
            </a:r>
            <a:r>
              <a:rPr lang="cs-CZ" dirty="0"/>
              <a:t> –  </a:t>
            </a:r>
            <a:r>
              <a:rPr lang="cs-CZ" dirty="0" smtClean="0"/>
              <a:t>bylo vydáno </a:t>
            </a:r>
            <a:r>
              <a:rPr lang="cs-CZ" dirty="0" smtClean="0">
                <a:solidFill>
                  <a:srgbClr val="FFC000"/>
                </a:solidFill>
              </a:rPr>
              <a:t>veřejné </a:t>
            </a:r>
            <a:r>
              <a:rPr lang="cs-CZ" dirty="0">
                <a:solidFill>
                  <a:srgbClr val="FFC000"/>
                </a:solidFill>
              </a:rPr>
              <a:t>provolání k zahájení </a:t>
            </a:r>
            <a:r>
              <a:rPr lang="cs-CZ" dirty="0" smtClean="0">
                <a:solidFill>
                  <a:srgbClr val="FFC000"/>
                </a:solidFill>
              </a:rPr>
              <a:t>sbírek</a:t>
            </a:r>
            <a:r>
              <a:rPr lang="cs-CZ" dirty="0"/>
              <a:t>,</a:t>
            </a:r>
            <a:endParaRPr lang="cs-CZ" dirty="0" smtClean="0"/>
          </a:p>
          <a:p>
            <a:r>
              <a:rPr lang="cs-CZ" dirty="0" smtClean="0"/>
              <a:t>Národní </a:t>
            </a:r>
            <a:r>
              <a:rPr lang="cs-CZ" dirty="0"/>
              <a:t>sbírka ale nebyla hlavním zdrojem financování stavby Národního divadla, dostatek prostředků poskytl </a:t>
            </a:r>
            <a:r>
              <a:rPr lang="cs-CZ" dirty="0">
                <a:solidFill>
                  <a:srgbClr val="00B050"/>
                </a:solidFill>
              </a:rPr>
              <a:t>stát</a:t>
            </a:r>
            <a:r>
              <a:rPr lang="cs-CZ" dirty="0"/>
              <a:t>, </a:t>
            </a:r>
            <a:r>
              <a:rPr lang="cs-CZ" dirty="0" smtClean="0"/>
              <a:t>dále </a:t>
            </a:r>
            <a:r>
              <a:rPr lang="cs-CZ" dirty="0" smtClean="0">
                <a:solidFill>
                  <a:srgbClr val="7030A0"/>
                </a:solidFill>
              </a:rPr>
              <a:t>císař František </a:t>
            </a:r>
            <a:r>
              <a:rPr lang="cs-CZ" dirty="0">
                <a:solidFill>
                  <a:srgbClr val="7030A0"/>
                </a:solidFill>
              </a:rPr>
              <a:t>Josef </a:t>
            </a:r>
            <a:r>
              <a:rPr lang="cs-CZ" dirty="0" smtClean="0">
                <a:solidFill>
                  <a:srgbClr val="7030A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Zemský </a:t>
            </a:r>
            <a:r>
              <a:rPr lang="cs-CZ" dirty="0">
                <a:solidFill>
                  <a:schemeClr val="accent4">
                    <a:lumMod val="75000"/>
                  </a:schemeClr>
                </a:solidFill>
              </a:rPr>
              <a:t>výbor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království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Ruský </a:t>
            </a:r>
            <a:r>
              <a:rPr lang="cs-CZ" dirty="0">
                <a:solidFill>
                  <a:srgbClr val="C00000"/>
                </a:solidFill>
              </a:rPr>
              <a:t>car</a:t>
            </a:r>
            <a:r>
              <a:rPr lang="cs-CZ" dirty="0"/>
              <a:t>, česká </a:t>
            </a:r>
            <a:r>
              <a:rPr lang="cs-CZ" dirty="0" smtClean="0">
                <a:solidFill>
                  <a:srgbClr val="92D050"/>
                </a:solidFill>
              </a:rPr>
              <a:t>šlechta</a:t>
            </a:r>
            <a:r>
              <a:rPr lang="cs-CZ" dirty="0" smtClean="0"/>
              <a:t> a mnozí další.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9274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8175" y="3449638"/>
            <a:ext cx="7235825" cy="345281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2" y="0"/>
            <a:ext cx="4624505" cy="3426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1905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 - stavba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V roce </a:t>
            </a:r>
            <a:r>
              <a:rPr lang="cs-CZ" dirty="0">
                <a:solidFill>
                  <a:srgbClr val="92D050"/>
                </a:solidFill>
              </a:rPr>
              <a:t>1853 byl zakoupen pozemek </a:t>
            </a:r>
            <a:r>
              <a:rPr lang="cs-CZ" dirty="0"/>
              <a:t>a zahájena stavba </a:t>
            </a:r>
            <a:r>
              <a:rPr lang="cs-CZ" dirty="0">
                <a:solidFill>
                  <a:srgbClr val="FF0000"/>
                </a:solidFill>
              </a:rPr>
              <a:t>Prozatímního divadla</a:t>
            </a:r>
            <a:r>
              <a:rPr lang="cs-CZ" dirty="0"/>
              <a:t>, které bylo otevřeno po deseti letech roku </a:t>
            </a:r>
            <a:r>
              <a:rPr lang="cs-CZ" dirty="0" smtClean="0"/>
              <a:t>1862( po </a:t>
            </a:r>
            <a:r>
              <a:rPr lang="cs-CZ" dirty="0"/>
              <a:t>otevření Národního divadla byly obě budovy spojeny v </a:t>
            </a:r>
            <a:r>
              <a:rPr lang="cs-CZ" dirty="0" smtClean="0"/>
              <a:t>jednu- dnes </a:t>
            </a:r>
            <a:r>
              <a:rPr lang="cs-CZ" dirty="0"/>
              <a:t>se zde nachází šatny a </a:t>
            </a:r>
            <a:r>
              <a:rPr lang="cs-CZ" dirty="0" smtClean="0"/>
              <a:t>zázemí </a:t>
            </a:r>
            <a:r>
              <a:rPr lang="cs-CZ" dirty="0"/>
              <a:t>technického </a:t>
            </a:r>
            <a:r>
              <a:rPr lang="cs-CZ" dirty="0" smtClean="0"/>
              <a:t>personálu).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16</a:t>
            </a:r>
            <a:r>
              <a:rPr lang="cs-CZ" dirty="0">
                <a:solidFill>
                  <a:srgbClr val="FF0000"/>
                </a:solidFill>
              </a:rPr>
              <a:t>. května 1868 </a:t>
            </a:r>
            <a:r>
              <a:rPr lang="cs-CZ" dirty="0"/>
              <a:t>byl v Prozatímním divadle slavnostně položen </a:t>
            </a:r>
            <a:r>
              <a:rPr lang="cs-CZ" dirty="0">
                <a:solidFill>
                  <a:srgbClr val="0070C0"/>
                </a:solidFill>
              </a:rPr>
              <a:t>základní kámen</a:t>
            </a:r>
            <a:r>
              <a:rPr lang="cs-CZ" dirty="0"/>
              <a:t>, premiérou Smetanova Dalibora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Na </a:t>
            </a:r>
            <a:r>
              <a:rPr lang="cs-CZ" dirty="0"/>
              <a:t>výtvarné výzdobě divadla se podíleli zejména Bohuslav </a:t>
            </a:r>
            <a:r>
              <a:rPr lang="cs-CZ" dirty="0" err="1"/>
              <a:t>Schnirch</a:t>
            </a:r>
            <a:r>
              <a:rPr lang="cs-CZ" dirty="0"/>
              <a:t>, </a:t>
            </a:r>
            <a:r>
              <a:rPr lang="cs-CZ" dirty="0">
                <a:solidFill>
                  <a:srgbClr val="7030A0"/>
                </a:solidFill>
              </a:rPr>
              <a:t>Mikoláš Aleš</a:t>
            </a:r>
            <a:r>
              <a:rPr lang="cs-CZ" dirty="0"/>
              <a:t>, </a:t>
            </a:r>
            <a:r>
              <a:rPr lang="cs-CZ" dirty="0">
                <a:solidFill>
                  <a:srgbClr val="C00000"/>
                </a:solidFill>
              </a:rPr>
              <a:t>František Ženíšek</a:t>
            </a:r>
            <a:r>
              <a:rPr lang="cs-CZ" dirty="0"/>
              <a:t>, </a:t>
            </a:r>
            <a:r>
              <a:rPr lang="cs-CZ" dirty="0">
                <a:solidFill>
                  <a:srgbClr val="FFC000"/>
                </a:solidFill>
              </a:rPr>
              <a:t>Josef Václav </a:t>
            </a:r>
            <a:r>
              <a:rPr lang="cs-CZ" dirty="0" err="1">
                <a:solidFill>
                  <a:srgbClr val="FFC000"/>
                </a:solidFill>
              </a:rPr>
              <a:t>Myslbek</a:t>
            </a:r>
            <a:r>
              <a:rPr lang="cs-CZ" dirty="0"/>
              <a:t>, </a:t>
            </a:r>
            <a:r>
              <a:rPr lang="cs-CZ" dirty="0">
                <a:solidFill>
                  <a:srgbClr val="00B0F0"/>
                </a:solidFill>
              </a:rPr>
              <a:t>Václav Brožík </a:t>
            </a:r>
            <a:r>
              <a:rPr lang="cs-CZ" dirty="0"/>
              <a:t>a </a:t>
            </a:r>
            <a:r>
              <a:rPr lang="cs-CZ" dirty="0">
                <a:solidFill>
                  <a:srgbClr val="92D050"/>
                </a:solidFill>
              </a:rPr>
              <a:t>Julius Mařák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Národní divadlo bylo poprvé otevřeno </a:t>
            </a:r>
            <a:r>
              <a:rPr lang="cs-CZ" dirty="0">
                <a:solidFill>
                  <a:srgbClr val="FF0000"/>
                </a:solidFill>
              </a:rPr>
              <a:t>11. června 1881</a:t>
            </a:r>
            <a:r>
              <a:rPr lang="cs-CZ" dirty="0"/>
              <a:t> na počest návštěvy korunního prince Rudolfa premiérou </a:t>
            </a:r>
            <a:r>
              <a:rPr lang="cs-CZ" dirty="0">
                <a:solidFill>
                  <a:srgbClr val="FF0000"/>
                </a:solidFill>
              </a:rPr>
              <a:t>Smetanovy Libuše</a:t>
            </a:r>
            <a:r>
              <a:rPr lang="cs-CZ" dirty="0"/>
              <a:t>, komponované začátkem sedmdesátých let </a:t>
            </a:r>
            <a:r>
              <a:rPr lang="cs-CZ" dirty="0">
                <a:solidFill>
                  <a:srgbClr val="00B050"/>
                </a:solidFill>
              </a:rPr>
              <a:t>pro tuto příležitost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5443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znovuotevření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Uprostřed dokončovacích prací - </a:t>
            </a:r>
            <a:r>
              <a:rPr lang="cs-CZ" dirty="0"/>
              <a:t>12. srpna 1881, došlo k požáru, který zničil </a:t>
            </a:r>
            <a:r>
              <a:rPr lang="cs-CZ" dirty="0">
                <a:solidFill>
                  <a:srgbClr val="FFC000"/>
                </a:solidFill>
              </a:rPr>
              <a:t>měděnou kupoli, hlediště, oponu od Františka Ženíška i jeviště divadla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  <a:endParaRPr lang="cs-CZ" dirty="0">
              <a:solidFill>
                <a:srgbClr val="FFC000"/>
              </a:solidFill>
            </a:endParaRPr>
          </a:p>
          <a:p>
            <a:r>
              <a:rPr lang="cs-CZ" dirty="0"/>
              <a:t>Požár byl pochopen jako „celonárodní katastrofa“ a vyvolal obrovské odhodlání pro nové sbírky: </a:t>
            </a:r>
            <a:r>
              <a:rPr lang="cs-CZ" dirty="0">
                <a:solidFill>
                  <a:srgbClr val="0070C0"/>
                </a:solidFill>
              </a:rPr>
              <a:t>za 47 dní byl vybrán milion zlatých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Na </a:t>
            </a:r>
            <a:r>
              <a:rPr lang="cs-CZ" dirty="0"/>
              <a:t>sbírku přispělo celkem 45% lidí z Prahy. Budovu po požáru dokončil prof. arch. Josef Schulz. Obnovené divadlo bylo </a:t>
            </a:r>
            <a:r>
              <a:rPr lang="cs-CZ" dirty="0" smtClean="0"/>
              <a:t>otevřeno          </a:t>
            </a:r>
            <a:r>
              <a:rPr lang="cs-CZ" dirty="0">
                <a:solidFill>
                  <a:srgbClr val="00B050"/>
                </a:solidFill>
              </a:rPr>
              <a:t>18. listopadu 1883 opět představením Smetanovy Libuše.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942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72" y="3429001"/>
            <a:ext cx="4589463" cy="342899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0"/>
            <a:ext cx="4572000" cy="3429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4572001" cy="342900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4191" y="3429001"/>
            <a:ext cx="4579809" cy="343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964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Divadlo </a:t>
            </a:r>
            <a:r>
              <a:rPr lang="cs-CZ" dirty="0"/>
              <a:t>je </a:t>
            </a:r>
            <a:r>
              <a:rPr lang="cs-CZ" dirty="0">
                <a:solidFill>
                  <a:srgbClr val="FF0000"/>
                </a:solidFill>
              </a:rPr>
              <a:t>26 m vysoké</a:t>
            </a:r>
            <a:r>
              <a:rPr lang="cs-CZ" dirty="0" smtClean="0"/>
              <a:t>. Nad </a:t>
            </a:r>
            <a:r>
              <a:rPr lang="cs-CZ" dirty="0"/>
              <a:t>hledištěm visí </a:t>
            </a:r>
            <a:r>
              <a:rPr lang="cs-CZ" dirty="0">
                <a:solidFill>
                  <a:srgbClr val="FFC000"/>
                </a:solidFill>
              </a:rPr>
              <a:t>dvě tuny těžký lustr </a:t>
            </a:r>
            <a:r>
              <a:rPr lang="cs-CZ" dirty="0"/>
              <a:t>o šířce 3 metry a délce 5,5 metrů, který má </a:t>
            </a:r>
            <a:r>
              <a:rPr lang="cs-CZ" dirty="0">
                <a:solidFill>
                  <a:srgbClr val="92D050"/>
                </a:solidFill>
              </a:rPr>
              <a:t>260 </a:t>
            </a:r>
            <a:r>
              <a:rPr lang="cs-CZ" dirty="0" smtClean="0">
                <a:solidFill>
                  <a:srgbClr val="92D050"/>
                </a:solidFill>
              </a:rPr>
              <a:t>lampiček,</a:t>
            </a:r>
          </a:p>
          <a:p>
            <a:r>
              <a:rPr lang="cs-CZ" dirty="0" smtClean="0"/>
              <a:t>Mezi </a:t>
            </a:r>
            <a:r>
              <a:rPr lang="cs-CZ" dirty="0"/>
              <a:t>jevištěm a hledištěm jsou </a:t>
            </a:r>
            <a:r>
              <a:rPr lang="cs-CZ" dirty="0">
                <a:solidFill>
                  <a:srgbClr val="0070C0"/>
                </a:solidFill>
              </a:rPr>
              <a:t>3 </a:t>
            </a:r>
            <a:r>
              <a:rPr lang="cs-CZ" dirty="0" smtClean="0">
                <a:solidFill>
                  <a:srgbClr val="0070C0"/>
                </a:solidFill>
              </a:rPr>
              <a:t>opony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železná </a:t>
            </a:r>
            <a:r>
              <a:rPr lang="cs-CZ" dirty="0">
                <a:solidFill>
                  <a:srgbClr val="FF0000"/>
                </a:solidFill>
              </a:rPr>
              <a:t>opona</a:t>
            </a:r>
            <a:r>
              <a:rPr lang="cs-CZ" dirty="0"/>
              <a:t> pro případ požáru, druhá opona </a:t>
            </a:r>
            <a:r>
              <a:rPr lang="cs-CZ" dirty="0">
                <a:solidFill>
                  <a:srgbClr val="92D050"/>
                </a:solidFill>
              </a:rPr>
              <a:t>namalována Vojtěchem </a:t>
            </a:r>
            <a:r>
              <a:rPr lang="cs-CZ" dirty="0" err="1">
                <a:solidFill>
                  <a:srgbClr val="92D050"/>
                </a:solidFill>
              </a:rPr>
              <a:t>Hynaisem</a:t>
            </a:r>
            <a:r>
              <a:rPr lang="cs-CZ" dirty="0">
                <a:solidFill>
                  <a:srgbClr val="92D050"/>
                </a:solidFill>
              </a:rPr>
              <a:t> </a:t>
            </a:r>
            <a:r>
              <a:rPr lang="cs-CZ" dirty="0"/>
              <a:t>oslavuje obětavost českého národa při budování Národního divadla a třetí opona je </a:t>
            </a:r>
            <a:r>
              <a:rPr lang="cs-CZ" dirty="0">
                <a:solidFill>
                  <a:srgbClr val="FF0000"/>
                </a:solidFill>
              </a:rPr>
              <a:t>červená, sametová </a:t>
            </a:r>
            <a:r>
              <a:rPr lang="cs-CZ" dirty="0"/>
              <a:t>a roztahuje se </a:t>
            </a:r>
            <a:r>
              <a:rPr lang="cs-CZ" dirty="0" smtClean="0"/>
              <a:t>ručně</a:t>
            </a:r>
            <a:r>
              <a:rPr lang="cs-CZ" dirty="0"/>
              <a:t>,</a:t>
            </a:r>
            <a:endParaRPr lang="cs-CZ" dirty="0" smtClean="0"/>
          </a:p>
          <a:p>
            <a:r>
              <a:rPr lang="cs-CZ" dirty="0" smtClean="0"/>
              <a:t>Nad </a:t>
            </a:r>
            <a:r>
              <a:rPr lang="cs-CZ" dirty="0"/>
              <a:t>oponami lze spatřit nápis </a:t>
            </a:r>
            <a:r>
              <a:rPr lang="cs-CZ" dirty="0">
                <a:solidFill>
                  <a:srgbClr val="0070C0"/>
                </a:solidFill>
              </a:rPr>
              <a:t>„Národ sobě“, </a:t>
            </a:r>
            <a:r>
              <a:rPr lang="cs-CZ" dirty="0"/>
              <a:t>který vystihuje spolu s Hynaisovou oponou občany, kteří darovali peníze na výstavbu budovy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2896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Kdo finančně přispěl na stavbu ND?</a:t>
            </a:r>
          </a:p>
          <a:p>
            <a:r>
              <a:rPr lang="cs-CZ" dirty="0" smtClean="0"/>
              <a:t>2)Jakou operou bylo divadlo slavnostně otevřeno?</a:t>
            </a:r>
          </a:p>
          <a:p>
            <a:r>
              <a:rPr lang="cs-CZ" dirty="0" smtClean="0"/>
              <a:t>3)Kolik a jaké opony má ND?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71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1) </a:t>
            </a:r>
            <a:r>
              <a:rPr lang="cs-CZ" dirty="0" smtClean="0"/>
              <a:t>Lidové sbírky, stát, císař František Josef I, zemský výbor, ruský car, česká šlechta a další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2) </a:t>
            </a:r>
            <a:r>
              <a:rPr lang="cs-CZ" dirty="0" smtClean="0"/>
              <a:t>Opera Libuše od Bedřicha Smetany komponovanou právě pro tuto příležitost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3) </a:t>
            </a:r>
            <a:r>
              <a:rPr lang="cs-CZ" dirty="0" smtClean="0"/>
              <a:t>Má 3 opony – železnou, malovanou Vojtěchem </a:t>
            </a:r>
            <a:r>
              <a:rPr lang="cs-CZ" dirty="0" err="1" smtClean="0"/>
              <a:t>Hynaisem</a:t>
            </a:r>
            <a:r>
              <a:rPr lang="cs-CZ" dirty="0" smtClean="0"/>
              <a:t> a červenou sametovou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538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je vytvořen </a:t>
            </a:r>
            <a:r>
              <a:rPr lang="cs-CZ" smtClean="0"/>
              <a:t>autorem materiálu 12.08.2012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Vlastní zpracování</a:t>
            </a:r>
          </a:p>
          <a:p>
            <a:r>
              <a:rPr lang="en-US" dirty="0" smtClean="0"/>
              <a:t>[1] </a:t>
            </a:r>
            <a:r>
              <a:rPr lang="cs-CZ" dirty="0" smtClean="0"/>
              <a:t>Národní </a:t>
            </a:r>
            <a:r>
              <a:rPr lang="cs-CZ" dirty="0"/>
              <a:t>divadlo.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2001-2012, </a:t>
            </a:r>
            <a:r>
              <a:rPr lang="en-US" dirty="0" smtClean="0"/>
              <a:t>2012</a:t>
            </a:r>
            <a:r>
              <a:rPr lang="cs-CZ" dirty="0" smtClean="0"/>
              <a:t>-08-10 </a:t>
            </a:r>
            <a:r>
              <a:rPr lang="cs-CZ" dirty="0"/>
              <a:t>[cit. </a:t>
            </a:r>
            <a:r>
              <a:rPr lang="cs-CZ" dirty="0" smtClean="0"/>
              <a:t>2012-08-12]. </a:t>
            </a:r>
            <a:r>
              <a:rPr lang="cs-CZ" dirty="0"/>
              <a:t>Dostupné z: http://cs.wikipedia.org/wiki/N%C3%A1rodn%C3%AD_divadlo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83655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Nashledanou</a:t>
            </a:r>
            <a:r>
              <a:rPr lang="cs-CZ" dirty="0" smtClean="0"/>
              <a:t> příště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170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77</TotalTime>
  <Words>573</Words>
  <Application>Microsoft Office PowerPoint</Application>
  <PresentationFormat>Předvádění na obrazovce (4:3)</PresentationFormat>
  <Paragraphs>51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Bohatý</vt:lpstr>
      <vt:lpstr>Prezentace aplikace PowerPoint</vt:lpstr>
      <vt:lpstr>Anotace:</vt:lpstr>
      <vt:lpstr>Národní divadlo- počátek</vt:lpstr>
      <vt:lpstr>Prezentace aplikace PowerPoint</vt:lpstr>
      <vt:lpstr>Národní divadlo - stavba</vt:lpstr>
      <vt:lpstr>znovuotevření</vt:lpstr>
      <vt:lpstr>Prezentace aplikace PowerPoint</vt:lpstr>
      <vt:lpstr>Národní divadlo</vt:lpstr>
      <vt:lpstr>Otázky:</vt:lpstr>
      <vt:lpstr>Odpovědi:</vt:lpstr>
      <vt:lpstr>Zdroje:</vt:lpstr>
      <vt:lpstr>Děkuji za pozornost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08CQ</dc:creator>
  <cp:lastModifiedBy>08CQ</cp:lastModifiedBy>
  <cp:revision>13</cp:revision>
  <dcterms:created xsi:type="dcterms:W3CDTF">2012-12-10T21:59:00Z</dcterms:created>
  <dcterms:modified xsi:type="dcterms:W3CDTF">2012-12-12T14:02:01Z</dcterms:modified>
</cp:coreProperties>
</file>