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2"/>
  </p:notesMasterIdLst>
  <p:sldIdLst>
    <p:sldId id="256" r:id="rId2"/>
    <p:sldId id="258" r:id="rId3"/>
    <p:sldId id="264" r:id="rId4"/>
    <p:sldId id="265" r:id="rId5"/>
    <p:sldId id="267" r:id="rId6"/>
    <p:sldId id="266" r:id="rId7"/>
    <p:sldId id="268" r:id="rId8"/>
    <p:sldId id="269" r:id="rId9"/>
    <p:sldId id="27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64" d="100"/>
          <a:sy n="64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NÁZEV:VY_32_INOVACE_05_Chemie </a:t>
          </a:r>
          <a:r>
            <a:rPr lang="cs-CZ" sz="2000" dirty="0" smtClean="0"/>
            <a:t>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dirty="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Názvosloví halogenidů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dirty="0" smtClean="0"/>
            <a:t>příspěvková organizace</a:t>
          </a:r>
          <a:endParaRPr lang="cs-CZ" sz="20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NÁZEV:VY_32_INOVACE_05_Chemie </a:t>
          </a:r>
          <a:r>
            <a:rPr lang="cs-CZ" sz="2000" kern="1200" dirty="0" smtClean="0"/>
            <a:t>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Názvosloví halogenidů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41592965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slouží k vysvětlení systematického názvosloví halogenidů.</a:t>
            </a:r>
          </a:p>
          <a:p>
            <a:r>
              <a:rPr lang="cs-CZ" dirty="0" smtClean="0"/>
              <a:t>V prezentaci je vysvětlen postup tvorby vzorce z názvů halogenidů.</a:t>
            </a:r>
          </a:p>
          <a:p>
            <a:r>
              <a:rPr lang="cs-CZ" dirty="0" smtClean="0"/>
              <a:t>V prezentaci jsou příklady pro procvičení.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Halogenidy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dvouprvkové sloučeniny halogenů (F, Cl, Br, I) s jiným </a:t>
            </a:r>
            <a:r>
              <a:rPr lang="cs-CZ" dirty="0" smtClean="0"/>
              <a:t>prvkem.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Abychom mohli sloučeninu pojmenovat musíme znát oxidační čísla prvků.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88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80120"/>
          </a:xfrm>
        </p:spPr>
        <p:txBody>
          <a:bodyPr/>
          <a:lstStyle/>
          <a:p>
            <a:r>
              <a:rPr lang="cs-CZ" dirty="0" smtClean="0"/>
              <a:t>Oxidační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3285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to zdánlivý náboj prvku ve sloučenině</a:t>
            </a:r>
          </a:p>
          <a:p>
            <a:r>
              <a:rPr lang="cs-CZ" dirty="0" smtClean="0"/>
              <a:t>Může nabývat hodnoty </a:t>
            </a:r>
            <a:r>
              <a:rPr lang="cs-CZ" b="1" dirty="0" smtClean="0">
                <a:solidFill>
                  <a:schemeClr val="accent3"/>
                </a:solidFill>
              </a:rPr>
              <a:t>kladné, záporné nebo nulové</a:t>
            </a:r>
          </a:p>
          <a:p>
            <a:r>
              <a:rPr lang="cs-CZ" dirty="0" smtClean="0"/>
              <a:t>Značí se římskou číslici vpravo nahoře u značky prvku např. </a:t>
            </a:r>
            <a:r>
              <a:rPr lang="cs-CZ" b="1" dirty="0" smtClean="0">
                <a:solidFill>
                  <a:schemeClr val="accent3"/>
                </a:solidFill>
              </a:rPr>
              <a:t>Ca </a:t>
            </a:r>
            <a:r>
              <a:rPr lang="cs-CZ" b="1" baseline="30000" dirty="0" smtClean="0">
                <a:solidFill>
                  <a:schemeClr val="accent3"/>
                </a:solidFill>
              </a:rPr>
              <a:t>II</a:t>
            </a:r>
            <a:r>
              <a:rPr lang="cs-CZ" b="1" dirty="0" smtClean="0">
                <a:solidFill>
                  <a:schemeClr val="accent3"/>
                </a:solidFill>
              </a:rPr>
              <a:t> , Cl </a:t>
            </a:r>
            <a:r>
              <a:rPr lang="cs-CZ" b="1" baseline="30000" dirty="0" smtClean="0">
                <a:solidFill>
                  <a:schemeClr val="accent3"/>
                </a:solidFill>
              </a:rPr>
              <a:t>–I</a:t>
            </a:r>
          </a:p>
          <a:p>
            <a:endParaRPr lang="cs-CZ" baseline="30000" dirty="0" smtClean="0"/>
          </a:p>
          <a:p>
            <a:endParaRPr lang="cs-CZ" baseline="30000" dirty="0"/>
          </a:p>
          <a:p>
            <a:r>
              <a:rPr lang="cs-CZ" dirty="0" smtClean="0"/>
              <a:t>Atomy halogenů mají v halogenidech oxidační číslo </a:t>
            </a:r>
            <a:r>
              <a:rPr lang="cs-CZ" dirty="0" smtClean="0">
                <a:solidFill>
                  <a:schemeClr val="accent3"/>
                </a:solidFill>
              </a:rPr>
              <a:t>–I</a:t>
            </a:r>
          </a:p>
          <a:p>
            <a:r>
              <a:rPr lang="cs-CZ" dirty="0" smtClean="0"/>
              <a:t>Druhý prvek má </a:t>
            </a:r>
            <a:r>
              <a:rPr lang="cs-CZ" b="1" dirty="0" smtClean="0">
                <a:solidFill>
                  <a:schemeClr val="accent3"/>
                </a:solidFill>
              </a:rPr>
              <a:t>kladné </a:t>
            </a:r>
            <a:r>
              <a:rPr lang="cs-CZ" dirty="0" smtClean="0"/>
              <a:t>oxidační číslo</a:t>
            </a:r>
          </a:p>
          <a:p>
            <a:endParaRPr lang="cs-CZ" dirty="0" smtClean="0"/>
          </a:p>
          <a:p>
            <a:r>
              <a:rPr lang="cs-CZ" dirty="0" smtClean="0"/>
              <a:t>Součet oxidačních čísel ve sloučenině se musí rovnat nule.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4824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dirty="0" smtClean="0"/>
              <a:t>tabulka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5827063"/>
              </p:ext>
            </p:extLst>
          </p:nvPr>
        </p:nvGraphicFramePr>
        <p:xfrm>
          <a:off x="2699792" y="542684"/>
          <a:ext cx="4752528" cy="62947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6264"/>
                <a:gridCol w="2376264"/>
              </a:tblGrid>
              <a:tr h="116158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3"/>
                          </a:solidFill>
                          <a:latin typeface="Calibri" pitchFamily="34" charset="0"/>
                          <a:cs typeface="Calibri" pitchFamily="34" charset="0"/>
                        </a:rPr>
                        <a:t>oxidační číslo</a:t>
                      </a:r>
                      <a:endParaRPr lang="cs-CZ" sz="3600" b="1" dirty="0">
                        <a:solidFill>
                          <a:schemeClr val="accent3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3"/>
                          </a:solidFill>
                          <a:latin typeface="Calibri" pitchFamily="34" charset="0"/>
                          <a:cs typeface="Calibri" pitchFamily="34" charset="0"/>
                        </a:rPr>
                        <a:t>přípona</a:t>
                      </a:r>
                      <a:endParaRPr lang="cs-CZ" sz="3600" b="1" dirty="0">
                        <a:solidFill>
                          <a:schemeClr val="accent3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62546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n-lt"/>
                          <a:cs typeface="Calibri" pitchFamily="34" charset="0"/>
                        </a:rPr>
                        <a:t>I</a:t>
                      </a:r>
                      <a:endParaRPr lang="cs-CZ" sz="32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+mn-lt"/>
                          <a:cs typeface="Calibri" pitchFamily="34" charset="0"/>
                        </a:rPr>
                        <a:t>-ný</a:t>
                      </a:r>
                      <a:endParaRPr lang="cs-CZ" sz="32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</a:tr>
              <a:tr h="62546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latin typeface="+mn-lt"/>
                          <a:cs typeface="Calibri" pitchFamily="34" charset="0"/>
                        </a:rPr>
                        <a:t>II</a:t>
                      </a:r>
                      <a:endParaRPr lang="cs-CZ" sz="36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+mn-lt"/>
                          <a:cs typeface="Calibri" pitchFamily="34" charset="0"/>
                        </a:rPr>
                        <a:t>-</a:t>
                      </a:r>
                      <a:r>
                        <a:rPr lang="cs-CZ" sz="3200" dirty="0" err="1" smtClean="0">
                          <a:latin typeface="+mn-lt"/>
                          <a:cs typeface="Calibri" pitchFamily="34" charset="0"/>
                        </a:rPr>
                        <a:t>natý</a:t>
                      </a:r>
                      <a:endParaRPr lang="cs-CZ" sz="32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</a:tr>
              <a:tr h="62546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latin typeface="+mn-lt"/>
                          <a:cs typeface="Calibri" pitchFamily="34" charset="0"/>
                        </a:rPr>
                        <a:t>III</a:t>
                      </a:r>
                      <a:endParaRPr lang="cs-CZ" sz="36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+mn-lt"/>
                          <a:cs typeface="Calibri" pitchFamily="34" charset="0"/>
                        </a:rPr>
                        <a:t>-</a:t>
                      </a:r>
                      <a:r>
                        <a:rPr lang="cs-CZ" sz="3200" dirty="0" err="1" smtClean="0">
                          <a:latin typeface="+mn-lt"/>
                          <a:cs typeface="Calibri" pitchFamily="34" charset="0"/>
                        </a:rPr>
                        <a:t>itý</a:t>
                      </a:r>
                      <a:endParaRPr lang="cs-CZ" sz="32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</a:tr>
              <a:tr h="62546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latin typeface="+mn-lt"/>
                          <a:cs typeface="Calibri" pitchFamily="34" charset="0"/>
                        </a:rPr>
                        <a:t>IV</a:t>
                      </a:r>
                      <a:endParaRPr lang="cs-CZ" sz="36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+mn-lt"/>
                          <a:cs typeface="Calibri" pitchFamily="34" charset="0"/>
                        </a:rPr>
                        <a:t>-</a:t>
                      </a:r>
                      <a:r>
                        <a:rPr lang="cs-CZ" sz="3200" dirty="0" err="1" smtClean="0">
                          <a:latin typeface="+mn-lt"/>
                          <a:cs typeface="Calibri" pitchFamily="34" charset="0"/>
                        </a:rPr>
                        <a:t>ičitý</a:t>
                      </a:r>
                      <a:endParaRPr lang="cs-CZ" sz="32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</a:tr>
              <a:tr h="62546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latin typeface="+mn-lt"/>
                          <a:cs typeface="Calibri" pitchFamily="34" charset="0"/>
                        </a:rPr>
                        <a:t>V</a:t>
                      </a:r>
                      <a:endParaRPr lang="cs-CZ" sz="36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+mn-lt"/>
                          <a:cs typeface="Calibri" pitchFamily="34" charset="0"/>
                        </a:rPr>
                        <a:t>-</a:t>
                      </a:r>
                      <a:r>
                        <a:rPr lang="cs-CZ" sz="3200" dirty="0" err="1" smtClean="0">
                          <a:latin typeface="+mn-lt"/>
                          <a:cs typeface="Calibri" pitchFamily="34" charset="0"/>
                        </a:rPr>
                        <a:t>ečný</a:t>
                      </a:r>
                      <a:r>
                        <a:rPr lang="cs-CZ" sz="3200" dirty="0" smtClean="0">
                          <a:latin typeface="+mn-lt"/>
                          <a:cs typeface="Calibri" pitchFamily="34" charset="0"/>
                        </a:rPr>
                        <a:t>, -</a:t>
                      </a:r>
                      <a:r>
                        <a:rPr lang="cs-CZ" sz="3200" dirty="0" err="1" smtClean="0">
                          <a:latin typeface="+mn-lt"/>
                          <a:cs typeface="Calibri" pitchFamily="34" charset="0"/>
                        </a:rPr>
                        <a:t>ičný</a:t>
                      </a:r>
                      <a:endParaRPr lang="cs-CZ" sz="32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</a:tr>
              <a:tr h="62546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latin typeface="+mn-lt"/>
                          <a:cs typeface="Calibri" pitchFamily="34" charset="0"/>
                        </a:rPr>
                        <a:t>VI</a:t>
                      </a:r>
                      <a:endParaRPr lang="cs-CZ" sz="36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+mn-lt"/>
                          <a:cs typeface="Calibri" pitchFamily="34" charset="0"/>
                        </a:rPr>
                        <a:t>-</a:t>
                      </a:r>
                      <a:r>
                        <a:rPr lang="cs-CZ" sz="3200" dirty="0" err="1" smtClean="0">
                          <a:latin typeface="+mn-lt"/>
                          <a:cs typeface="Calibri" pitchFamily="34" charset="0"/>
                        </a:rPr>
                        <a:t>ový</a:t>
                      </a:r>
                      <a:endParaRPr lang="cs-CZ" sz="32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</a:tr>
              <a:tr h="62546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latin typeface="+mn-lt"/>
                          <a:cs typeface="Calibri" pitchFamily="34" charset="0"/>
                        </a:rPr>
                        <a:t>VII</a:t>
                      </a:r>
                      <a:endParaRPr lang="cs-CZ" sz="36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+mn-lt"/>
                          <a:cs typeface="Calibri" pitchFamily="34" charset="0"/>
                        </a:rPr>
                        <a:t>-</a:t>
                      </a:r>
                      <a:r>
                        <a:rPr lang="cs-CZ" sz="3200" dirty="0" err="1" smtClean="0">
                          <a:latin typeface="+mn-lt"/>
                          <a:cs typeface="Calibri" pitchFamily="34" charset="0"/>
                        </a:rPr>
                        <a:t>istý</a:t>
                      </a:r>
                      <a:endParaRPr lang="cs-CZ" sz="32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</a:tr>
              <a:tr h="62546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latin typeface="+mn-lt"/>
                          <a:cs typeface="Calibri" pitchFamily="34" charset="0"/>
                        </a:rPr>
                        <a:t>VIII</a:t>
                      </a:r>
                      <a:endParaRPr lang="cs-CZ" sz="36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+mn-lt"/>
                          <a:cs typeface="Calibri" pitchFamily="34" charset="0"/>
                        </a:rPr>
                        <a:t>-</a:t>
                      </a:r>
                      <a:r>
                        <a:rPr lang="cs-CZ" sz="3200" dirty="0" err="1" smtClean="0">
                          <a:latin typeface="+mn-lt"/>
                          <a:cs typeface="Calibri" pitchFamily="34" charset="0"/>
                        </a:rPr>
                        <a:t>ičelý</a:t>
                      </a:r>
                      <a:endParaRPr lang="cs-CZ" sz="3200" dirty="0">
                        <a:latin typeface="+mn-lt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6625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/>
          <a:lstStyle/>
          <a:p>
            <a:r>
              <a:rPr lang="cs-CZ" dirty="0" smtClean="0"/>
              <a:t>Tvorba vzorce z názvu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435280" cy="5233768"/>
          </a:xfrm>
        </p:spPr>
        <p:txBody>
          <a:bodyPr/>
          <a:lstStyle/>
          <a:p>
            <a:r>
              <a:rPr lang="cs-CZ" dirty="0" smtClean="0"/>
              <a:t>Názvy jsou tvořeny z podstatného jména a přídavného jména.</a:t>
            </a:r>
          </a:p>
          <a:p>
            <a:endParaRPr lang="cs-CZ" dirty="0"/>
          </a:p>
          <a:p>
            <a:r>
              <a:rPr lang="cs-CZ" dirty="0" smtClean="0"/>
              <a:t>Podstatné jméno – název halogenu s příponou -</a:t>
            </a:r>
            <a:r>
              <a:rPr lang="cs-CZ" b="1" dirty="0" smtClean="0">
                <a:solidFill>
                  <a:schemeClr val="accent3"/>
                </a:solidFill>
              </a:rPr>
              <a:t>id</a:t>
            </a:r>
          </a:p>
          <a:p>
            <a:endParaRPr lang="cs-CZ" dirty="0" smtClean="0"/>
          </a:p>
          <a:p>
            <a:r>
              <a:rPr lang="cs-CZ" dirty="0" smtClean="0"/>
              <a:t>Přídavné jméno – název druhého prvku s příponou, která odpovídá příslušnému oxidačnímu číslu.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551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712968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Postup tvorby vzorce halogenidu z názvu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161760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dirty="0" smtClean="0"/>
              <a:t>Název halogenidu			chlorid vápenatý</a:t>
            </a:r>
          </a:p>
          <a:p>
            <a:pPr marL="109728" indent="0">
              <a:buNone/>
            </a:pPr>
            <a:r>
              <a:rPr lang="cs-CZ" dirty="0" smtClean="0"/>
              <a:t>1. napsat značky prvků </a:t>
            </a:r>
          </a:p>
          <a:p>
            <a:pPr marL="109728" indent="0">
              <a:buNone/>
            </a:pPr>
            <a:r>
              <a:rPr lang="cs-CZ" dirty="0" smtClean="0"/>
              <a:t>	v opačném pořadí			Ca   Cl</a:t>
            </a:r>
          </a:p>
          <a:p>
            <a:pPr marL="109728" indent="0">
              <a:buNone/>
            </a:pPr>
            <a:r>
              <a:rPr lang="cs-CZ" dirty="0" smtClean="0"/>
              <a:t>						          </a:t>
            </a:r>
          </a:p>
          <a:p>
            <a:pPr marL="109728" indent="0">
              <a:buNone/>
            </a:pPr>
            <a:r>
              <a:rPr lang="cs-CZ" dirty="0" smtClean="0"/>
              <a:t>2. Určit oxidační čísla prvků 		</a:t>
            </a:r>
            <a:r>
              <a:rPr lang="cs-CZ" dirty="0" err="1"/>
              <a:t>Ca</a:t>
            </a:r>
            <a:r>
              <a:rPr lang="cs-CZ" baseline="30000" dirty="0" err="1">
                <a:solidFill>
                  <a:srgbClr val="FF0000"/>
                </a:solidFill>
              </a:rPr>
              <a:t>II</a:t>
            </a:r>
            <a:r>
              <a:rPr lang="cs-CZ" dirty="0"/>
              <a:t> </a:t>
            </a:r>
            <a:r>
              <a:rPr lang="cs-CZ" dirty="0" smtClean="0"/>
              <a:t>Cl</a:t>
            </a:r>
            <a:r>
              <a:rPr lang="cs-CZ" baseline="30000" dirty="0" smtClean="0">
                <a:solidFill>
                  <a:srgbClr val="FF0000"/>
                </a:solidFill>
              </a:rPr>
              <a:t>-I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3. Křížové pravidlo- 			          Ca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  Cl 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</a:p>
          <a:p>
            <a:pPr marL="109728" indent="0">
              <a:buNone/>
            </a:pPr>
            <a:r>
              <a:rPr lang="cs-CZ" dirty="0" smtClean="0"/>
              <a:t>hodnota oxidačního čísla se zapíše </a:t>
            </a:r>
          </a:p>
          <a:p>
            <a:pPr marL="109728" indent="0">
              <a:buNone/>
            </a:pPr>
            <a:r>
              <a:rPr lang="cs-CZ" dirty="0" smtClean="0"/>
              <a:t>do kříže za značku prvku 			Ca  Cl</a:t>
            </a:r>
            <a:r>
              <a:rPr lang="cs-CZ" baseline="-25000" dirty="0" smtClean="0"/>
              <a:t>2</a:t>
            </a:r>
          </a:p>
          <a:p>
            <a:pPr marL="109728" indent="0">
              <a:buNone/>
            </a:pPr>
            <a:r>
              <a:rPr lang="cs-CZ" dirty="0" smtClean="0"/>
              <a:t>arabskou číslicí. </a:t>
            </a:r>
          </a:p>
          <a:p>
            <a:pPr marL="109728" indent="0">
              <a:buNone/>
            </a:pPr>
            <a:r>
              <a:rPr lang="cs-CZ" dirty="0" smtClean="0"/>
              <a:t>(</a:t>
            </a:r>
            <a:r>
              <a:rPr lang="cs-CZ" dirty="0" err="1" smtClean="0"/>
              <a:t>ox.č</a:t>
            </a:r>
            <a:r>
              <a:rPr lang="cs-CZ" dirty="0" smtClean="0"/>
              <a:t>. s hodnotou 1 se nezapisují)           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6876256" y="1916832"/>
            <a:ext cx="504056" cy="32403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732240" y="1916832"/>
            <a:ext cx="609800" cy="32403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128284" y="3429000"/>
            <a:ext cx="684076" cy="64807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7056276" y="3429000"/>
            <a:ext cx="756084" cy="64807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668344" y="1772816"/>
            <a:ext cx="64807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662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17744"/>
          </a:xfrm>
        </p:spPr>
        <p:txBody>
          <a:bodyPr/>
          <a:lstStyle/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Jodid draselný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	       K </a:t>
            </a:r>
            <a:r>
              <a:rPr lang="cs-CZ" baseline="30000" dirty="0" smtClean="0">
                <a:solidFill>
                  <a:srgbClr val="FF0000"/>
                </a:solidFill>
              </a:rPr>
              <a:t>I </a:t>
            </a:r>
            <a:r>
              <a:rPr lang="cs-CZ" dirty="0" smtClean="0"/>
              <a:t>     </a:t>
            </a:r>
            <a:r>
              <a:rPr lang="cs-CZ" dirty="0" err="1" smtClean="0"/>
              <a:t>I</a:t>
            </a:r>
            <a:r>
              <a:rPr lang="cs-CZ" dirty="0" smtClean="0"/>
              <a:t> </a:t>
            </a:r>
            <a:r>
              <a:rPr lang="cs-CZ" baseline="30000" dirty="0" smtClean="0">
                <a:solidFill>
                  <a:srgbClr val="FF0000"/>
                </a:solidFill>
              </a:rPr>
              <a:t>–I</a:t>
            </a:r>
          </a:p>
          <a:p>
            <a:pPr marL="109728" indent="0">
              <a:buNone/>
            </a:pPr>
            <a:endParaRPr lang="cs-CZ" baseline="300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baseline="300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baseline="30000" dirty="0" smtClean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 smtClean="0"/>
              <a:t>K	 </a:t>
            </a:r>
            <a:r>
              <a:rPr lang="cs-CZ" baseline="-25000" dirty="0" smtClean="0"/>
              <a:t>1</a:t>
            </a:r>
            <a:r>
              <a:rPr lang="cs-CZ" dirty="0" smtClean="0"/>
              <a:t>       I </a:t>
            </a:r>
            <a:r>
              <a:rPr lang="cs-CZ" baseline="-25000" dirty="0" smtClean="0"/>
              <a:t>1</a:t>
            </a:r>
            <a:endParaRPr lang="cs-CZ" baseline="-250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dirty="0" smtClean="0"/>
              <a:t>		</a:t>
            </a:r>
          </a:p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	K   I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2326924" y="2083792"/>
            <a:ext cx="609800" cy="32403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2350206" y="2074067"/>
            <a:ext cx="601563" cy="328819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419872" y="2074067"/>
            <a:ext cx="43204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2350206" y="2852936"/>
            <a:ext cx="1024192" cy="93610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487562" y="2852936"/>
            <a:ext cx="886836" cy="93610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528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/>
          <a:lstStyle/>
          <a:p>
            <a:r>
              <a:rPr lang="cs-CZ" dirty="0" smtClean="0"/>
              <a:t>Bromid osmičelý</a:t>
            </a:r>
          </a:p>
          <a:p>
            <a:pPr marL="109728" indent="0">
              <a:buNone/>
            </a:pPr>
            <a:r>
              <a:rPr lang="cs-CZ" dirty="0" smtClean="0"/>
              <a:t>Os Br</a:t>
            </a:r>
            <a:r>
              <a:rPr lang="cs-CZ" baseline="-25000" dirty="0" smtClean="0"/>
              <a:t>8</a:t>
            </a:r>
            <a:endParaRPr lang="cs-CZ" baseline="-25000" dirty="0"/>
          </a:p>
          <a:p>
            <a:endParaRPr lang="cs-CZ" dirty="0" smtClean="0"/>
          </a:p>
          <a:p>
            <a:r>
              <a:rPr lang="cs-CZ" dirty="0" smtClean="0"/>
              <a:t>Chlorid železitý </a:t>
            </a:r>
          </a:p>
          <a:p>
            <a:pPr marL="109728" indent="0">
              <a:buNone/>
            </a:pPr>
            <a:r>
              <a:rPr lang="cs-CZ" dirty="0" err="1" smtClean="0"/>
              <a:t>Fe</a:t>
            </a:r>
            <a:r>
              <a:rPr lang="cs-CZ" dirty="0" smtClean="0"/>
              <a:t> Cl</a:t>
            </a:r>
            <a:r>
              <a:rPr lang="cs-CZ" baseline="-25000" dirty="0" smtClean="0"/>
              <a:t>3</a:t>
            </a:r>
          </a:p>
          <a:p>
            <a:endParaRPr lang="cs-CZ" dirty="0"/>
          </a:p>
          <a:p>
            <a:r>
              <a:rPr lang="cs-CZ" dirty="0" smtClean="0"/>
              <a:t>Fluorid arseničitý </a:t>
            </a:r>
          </a:p>
          <a:p>
            <a:pPr marL="109728" indent="0">
              <a:buNone/>
            </a:pPr>
            <a:r>
              <a:rPr lang="cs-CZ" smtClean="0"/>
              <a:t>As F</a:t>
            </a:r>
            <a:r>
              <a:rPr lang="cs-CZ" baseline="-250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7117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Veškerý text byl vytvořen </a:t>
            </a:r>
            <a:r>
              <a:rPr lang="cs-CZ" smtClean="0"/>
              <a:t>autorem materiálu, 13.3.2012.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1071</TotalTime>
  <Words>240</Words>
  <Application>Microsoft Office PowerPoint</Application>
  <PresentationFormat>Předvádění na obrazovce (4:3)</PresentationFormat>
  <Paragraphs>80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Prezentace aplikace PowerPoint</vt:lpstr>
      <vt:lpstr>Anotace</vt:lpstr>
      <vt:lpstr>Halogenidy</vt:lpstr>
      <vt:lpstr>Oxidační číslo</vt:lpstr>
      <vt:lpstr>tabulka</vt:lpstr>
      <vt:lpstr>Tvorba vzorce z názvu</vt:lpstr>
      <vt:lpstr>Postup tvorby vzorce halogenidu z názvu</vt:lpstr>
      <vt:lpstr>procvičování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52</cp:revision>
  <dcterms:created xsi:type="dcterms:W3CDTF">2011-06-20T10:40:08Z</dcterms:created>
  <dcterms:modified xsi:type="dcterms:W3CDTF">2012-12-16T18:05:01Z</dcterms:modified>
</cp:coreProperties>
</file>