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1"/>
  </p:notesMasterIdLst>
  <p:sldIdLst>
    <p:sldId id="256" r:id="rId2"/>
    <p:sldId id="258" r:id="rId3"/>
    <p:sldId id="264" r:id="rId4"/>
    <p:sldId id="265" r:id="rId5"/>
    <p:sldId id="266" r:id="rId6"/>
    <p:sldId id="268" r:id="rId7"/>
    <p:sldId id="269" r:id="rId8"/>
    <p:sldId id="270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95" autoAdjust="0"/>
  </p:normalViewPr>
  <p:slideViewPr>
    <p:cSldViewPr>
      <p:cViewPr varScale="1">
        <p:scale>
          <a:sx n="101" d="100"/>
          <a:sy n="101" d="100"/>
        </p:scale>
        <p:origin x="-26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NÁZEV:VY_32_INOVACE_06_Chemie 8.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Názvosloví oxidů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667" y="0"/>
          <a:ext cx="704487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6667" y="0"/>
        <a:ext cx="704487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04487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704487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04487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NÁZEV:VY_32_INOVACE_06_Chemie 8. ročník</a:t>
          </a:r>
          <a:endParaRPr lang="cs-CZ" sz="2000" kern="1200" dirty="0"/>
        </a:p>
      </dsp:txBody>
      <dsp:txXfrm>
        <a:off x="1273857" y="815268"/>
        <a:ext cx="704487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19963" y="1224137"/>
          <a:ext cx="704487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Názvosloví oxidů</a:t>
          </a:r>
          <a:endParaRPr lang="cs-CZ" sz="2000" kern="1200" dirty="0"/>
        </a:p>
      </dsp:txBody>
      <dsp:txXfrm>
        <a:off x="1219963" y="1224137"/>
        <a:ext cx="704487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04487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CZ.1.07/1.4.00/21.1262</a:t>
          </a:r>
          <a:endParaRPr lang="cs-CZ" sz="2000" kern="1200" dirty="0"/>
        </a:p>
      </dsp:txBody>
      <dsp:txXfrm>
        <a:off x="1273857" y="1630536"/>
        <a:ext cx="704487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24.2.2013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21242196"/>
              </p:ext>
            </p:extLst>
          </p:nvPr>
        </p:nvGraphicFramePr>
        <p:xfrm>
          <a:off x="539552" y="908720"/>
          <a:ext cx="831872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slouží k vysvětlení systematického názvosloví oxidů.</a:t>
            </a:r>
          </a:p>
          <a:p>
            <a:r>
              <a:rPr lang="cs-CZ" dirty="0" smtClean="0"/>
              <a:t>V prezentaci je vysvětlen postup tvorby vzorce </a:t>
            </a:r>
            <a:r>
              <a:rPr lang="cs-CZ" dirty="0" smtClean="0"/>
              <a:t>            z </a:t>
            </a:r>
            <a:r>
              <a:rPr lang="cs-CZ" dirty="0" smtClean="0"/>
              <a:t>názvů oxidů.</a:t>
            </a:r>
          </a:p>
          <a:p>
            <a:r>
              <a:rPr lang="cs-CZ" dirty="0" smtClean="0"/>
              <a:t>V prezentaci jsou příklady pro procvičení.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67572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Oxidy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to dvouprvkové sloučeniny kyslíku s jiným prvkem.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69886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080120"/>
          </a:xfrm>
        </p:spPr>
        <p:txBody>
          <a:bodyPr/>
          <a:lstStyle/>
          <a:p>
            <a:r>
              <a:rPr lang="cs-CZ" dirty="0" smtClean="0"/>
              <a:t>Oxidační číslo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328592"/>
          </a:xfrm>
        </p:spPr>
        <p:txBody>
          <a:bodyPr>
            <a:normAutofit/>
          </a:bodyPr>
          <a:lstStyle/>
          <a:p>
            <a:endParaRPr lang="cs-CZ" baseline="30000" dirty="0" smtClean="0"/>
          </a:p>
          <a:p>
            <a:endParaRPr lang="cs-CZ" baseline="30000" dirty="0"/>
          </a:p>
          <a:p>
            <a:r>
              <a:rPr lang="cs-CZ" dirty="0" smtClean="0"/>
              <a:t>Atom kyslíku má v oxidech oxidační číslo </a:t>
            </a:r>
            <a:r>
              <a:rPr lang="cs-CZ" dirty="0" smtClean="0">
                <a:solidFill>
                  <a:schemeClr val="accent3"/>
                </a:solidFill>
              </a:rPr>
              <a:t>–II</a:t>
            </a:r>
          </a:p>
          <a:p>
            <a:r>
              <a:rPr lang="cs-CZ" dirty="0" smtClean="0"/>
              <a:t>Druhý prvek má </a:t>
            </a:r>
            <a:r>
              <a:rPr lang="cs-CZ" b="1" dirty="0" smtClean="0">
                <a:solidFill>
                  <a:schemeClr val="accent3"/>
                </a:solidFill>
              </a:rPr>
              <a:t>kladné </a:t>
            </a:r>
            <a:r>
              <a:rPr lang="cs-CZ" dirty="0" smtClean="0"/>
              <a:t>oxidační číslo.</a:t>
            </a:r>
          </a:p>
          <a:p>
            <a:endParaRPr lang="cs-CZ" dirty="0" smtClean="0"/>
          </a:p>
          <a:p>
            <a:r>
              <a:rPr lang="cs-CZ" dirty="0" smtClean="0"/>
              <a:t>Součet oxidačních čísel ve sloučenině se musí rovnat nule.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34824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92088"/>
          </a:xfrm>
        </p:spPr>
        <p:txBody>
          <a:bodyPr/>
          <a:lstStyle/>
          <a:p>
            <a:r>
              <a:rPr lang="cs-CZ" dirty="0" smtClean="0"/>
              <a:t>Tvorba vzorce z názvu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435280" cy="5233768"/>
          </a:xfrm>
        </p:spPr>
        <p:txBody>
          <a:bodyPr/>
          <a:lstStyle/>
          <a:p>
            <a:r>
              <a:rPr lang="cs-CZ" dirty="0" smtClean="0"/>
              <a:t>Názvy jsou tvořeny z podstatného </a:t>
            </a:r>
            <a:r>
              <a:rPr lang="cs-CZ" dirty="0" smtClean="0"/>
              <a:t>jména                               </a:t>
            </a:r>
            <a:r>
              <a:rPr lang="cs-CZ" dirty="0" smtClean="0"/>
              <a:t>a přídavného jména.</a:t>
            </a:r>
          </a:p>
          <a:p>
            <a:endParaRPr lang="cs-CZ" dirty="0"/>
          </a:p>
          <a:p>
            <a:r>
              <a:rPr lang="cs-CZ" dirty="0" smtClean="0"/>
              <a:t>Podstatné jméno – oxid</a:t>
            </a:r>
            <a:endParaRPr lang="cs-CZ" b="1" dirty="0" smtClean="0">
              <a:solidFill>
                <a:schemeClr val="accent3"/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Přídavné jméno – název druhého prvku </a:t>
            </a:r>
            <a:r>
              <a:rPr lang="cs-CZ" dirty="0" smtClean="0"/>
              <a:t>                       s </a:t>
            </a:r>
            <a:r>
              <a:rPr lang="cs-CZ" dirty="0" smtClean="0"/>
              <a:t>příponou, která odpovídá příslušnému oxidačnímu číslu.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5511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8712968" cy="936104"/>
          </a:xfrm>
        </p:spPr>
        <p:txBody>
          <a:bodyPr>
            <a:normAutofit/>
          </a:bodyPr>
          <a:lstStyle/>
          <a:p>
            <a:r>
              <a:rPr lang="cs-CZ" dirty="0" smtClean="0"/>
              <a:t>Postup tvorby vzorce oxidu z názvu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712968" cy="5161760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dirty="0" smtClean="0"/>
              <a:t>Název oxidu				     oxid hlinitý</a:t>
            </a:r>
          </a:p>
          <a:p>
            <a:pPr marL="109728" indent="0">
              <a:buNone/>
            </a:pPr>
            <a:r>
              <a:rPr lang="cs-CZ" dirty="0" smtClean="0"/>
              <a:t>1. napsat značky prvků </a:t>
            </a:r>
          </a:p>
          <a:p>
            <a:pPr marL="109728" indent="0">
              <a:buNone/>
            </a:pPr>
            <a:r>
              <a:rPr lang="cs-CZ" dirty="0" smtClean="0"/>
              <a:t>	v opačném pořadí			</a:t>
            </a:r>
            <a:r>
              <a:rPr lang="cs-CZ" dirty="0" err="1" smtClean="0"/>
              <a:t>Al</a:t>
            </a:r>
            <a:r>
              <a:rPr lang="cs-CZ" dirty="0" smtClean="0"/>
              <a:t>   O</a:t>
            </a:r>
          </a:p>
          <a:p>
            <a:pPr marL="109728" indent="0">
              <a:buNone/>
            </a:pPr>
            <a:r>
              <a:rPr lang="cs-CZ" dirty="0" smtClean="0"/>
              <a:t>						          </a:t>
            </a:r>
          </a:p>
          <a:p>
            <a:pPr marL="109728" indent="0">
              <a:buNone/>
            </a:pPr>
            <a:r>
              <a:rPr lang="cs-CZ" dirty="0" smtClean="0"/>
              <a:t>2. Určit oxidační čísla prvků 		</a:t>
            </a:r>
            <a:r>
              <a:rPr lang="cs-CZ" dirty="0" err="1" smtClean="0"/>
              <a:t>Al</a:t>
            </a:r>
            <a:r>
              <a:rPr lang="cs-CZ" baseline="30000" dirty="0" err="1" smtClean="0">
                <a:solidFill>
                  <a:srgbClr val="FF0000"/>
                </a:solidFill>
              </a:rPr>
              <a:t>III</a:t>
            </a:r>
            <a:r>
              <a:rPr lang="cs-CZ" dirty="0" smtClean="0"/>
              <a:t> O</a:t>
            </a:r>
            <a:r>
              <a:rPr lang="cs-CZ" baseline="30000" dirty="0" smtClean="0">
                <a:solidFill>
                  <a:srgbClr val="FF0000"/>
                </a:solidFill>
              </a:rPr>
              <a:t>-II</a:t>
            </a: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3. Křížové pravidlo- 			          Al</a:t>
            </a:r>
            <a:r>
              <a:rPr lang="cs-CZ" baseline="-25000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     O</a:t>
            </a:r>
            <a:r>
              <a:rPr lang="cs-CZ" baseline="-25000" dirty="0" smtClean="0">
                <a:solidFill>
                  <a:srgbClr val="FF0000"/>
                </a:solidFill>
              </a:rPr>
              <a:t>3</a:t>
            </a:r>
          </a:p>
          <a:p>
            <a:pPr marL="109728" indent="0">
              <a:buNone/>
            </a:pPr>
            <a:r>
              <a:rPr lang="cs-CZ" dirty="0" smtClean="0"/>
              <a:t>hodnota oxidačního čísla se zapíše </a:t>
            </a:r>
          </a:p>
          <a:p>
            <a:pPr marL="109728" indent="0">
              <a:buNone/>
            </a:pPr>
            <a:r>
              <a:rPr lang="cs-CZ" dirty="0" smtClean="0"/>
              <a:t>do kříže za značku prvku 			Al</a:t>
            </a:r>
            <a:r>
              <a:rPr lang="cs-CZ" baseline="-25000" dirty="0" smtClean="0"/>
              <a:t>2</a:t>
            </a:r>
            <a:r>
              <a:rPr lang="cs-CZ" dirty="0" smtClean="0"/>
              <a:t>  O</a:t>
            </a:r>
            <a:r>
              <a:rPr lang="cs-CZ" baseline="-25000" dirty="0" smtClean="0"/>
              <a:t>3</a:t>
            </a:r>
          </a:p>
          <a:p>
            <a:pPr marL="109728" indent="0">
              <a:buNone/>
            </a:pPr>
            <a:r>
              <a:rPr lang="cs-CZ" dirty="0" smtClean="0"/>
              <a:t>arabskou číslicí. </a:t>
            </a: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6876256" y="1916832"/>
            <a:ext cx="504056" cy="32403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732240" y="1916832"/>
            <a:ext cx="609800" cy="32403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7215206" y="3714752"/>
            <a:ext cx="684076" cy="64807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7072330" y="3714752"/>
            <a:ext cx="756084" cy="64807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72662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008112"/>
          </a:xfrm>
        </p:spPr>
        <p:txBody>
          <a:bodyPr/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3971924" cy="5017744"/>
          </a:xfrm>
        </p:spPr>
        <p:txBody>
          <a:bodyPr/>
          <a:lstStyle/>
          <a:p>
            <a:pPr marL="109728" indent="0">
              <a:buNone/>
            </a:pPr>
            <a:r>
              <a:rPr lang="cs-CZ" dirty="0"/>
              <a:t>	</a:t>
            </a:r>
            <a:r>
              <a:rPr lang="cs-CZ" dirty="0" smtClean="0"/>
              <a:t>oxid vápenatý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	     Ca </a:t>
            </a:r>
            <a:r>
              <a:rPr lang="cs-CZ" baseline="30000" dirty="0" smtClean="0">
                <a:solidFill>
                  <a:srgbClr val="FF0000"/>
                </a:solidFill>
              </a:rPr>
              <a:t>II </a:t>
            </a:r>
            <a:r>
              <a:rPr lang="cs-CZ" dirty="0" smtClean="0"/>
              <a:t>    O </a:t>
            </a:r>
            <a:r>
              <a:rPr lang="cs-CZ" baseline="30000" dirty="0" smtClean="0">
                <a:solidFill>
                  <a:srgbClr val="FF0000"/>
                </a:solidFill>
              </a:rPr>
              <a:t>–II</a:t>
            </a:r>
          </a:p>
          <a:p>
            <a:pPr marL="109728" indent="0">
              <a:buNone/>
            </a:pPr>
            <a:endParaRPr lang="cs-CZ" baseline="30000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baseline="30000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baseline="30000" dirty="0" smtClean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       </a:t>
            </a:r>
            <a:r>
              <a:rPr lang="cs-CZ" dirty="0" smtClean="0"/>
              <a:t>Ca </a:t>
            </a:r>
            <a:r>
              <a:rPr lang="cs-CZ" baseline="-25000" dirty="0" smtClean="0"/>
              <a:t>2</a:t>
            </a:r>
            <a:r>
              <a:rPr lang="cs-CZ" dirty="0" smtClean="0"/>
              <a:t>     O </a:t>
            </a:r>
            <a:r>
              <a:rPr lang="cs-CZ" baseline="-25000" dirty="0" smtClean="0"/>
              <a:t>2</a:t>
            </a:r>
            <a:endParaRPr lang="cs-CZ" baseline="-250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dirty="0" smtClean="0"/>
              <a:t>		</a:t>
            </a:r>
          </a:p>
          <a:p>
            <a:pPr marL="109728" indent="0">
              <a:buNone/>
            </a:pPr>
            <a:r>
              <a:rPr lang="cs-CZ" dirty="0"/>
              <a:t>	</a:t>
            </a:r>
            <a:r>
              <a:rPr lang="cs-CZ" dirty="0" smtClean="0"/>
              <a:t>	Ca  O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2143108" y="2071678"/>
            <a:ext cx="609800" cy="32403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H="1">
            <a:off x="2214546" y="2071678"/>
            <a:ext cx="601563" cy="328819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071802" y="2000240"/>
            <a:ext cx="500066" cy="158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rot="5400000">
            <a:off x="2542159" y="2882513"/>
            <a:ext cx="861816" cy="80266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487562" y="2852936"/>
            <a:ext cx="941430" cy="933254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214942" y="1643050"/>
            <a:ext cx="2857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Může krátit 2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465287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729712"/>
          </a:xfrm>
        </p:spPr>
        <p:txBody>
          <a:bodyPr/>
          <a:lstStyle/>
          <a:p>
            <a:r>
              <a:rPr lang="cs-CZ" dirty="0" smtClean="0"/>
              <a:t>Oxid sodný</a:t>
            </a:r>
          </a:p>
          <a:p>
            <a:pPr marL="109728" indent="0">
              <a:buNone/>
            </a:pPr>
            <a:r>
              <a:rPr lang="cs-CZ" dirty="0" smtClean="0"/>
              <a:t>Na</a:t>
            </a:r>
            <a:r>
              <a:rPr lang="cs-CZ" baseline="-25000" dirty="0" smtClean="0"/>
              <a:t>2</a:t>
            </a:r>
            <a:r>
              <a:rPr lang="cs-CZ" dirty="0" smtClean="0"/>
              <a:t> O</a:t>
            </a:r>
            <a:endParaRPr lang="cs-CZ" baseline="-25000" dirty="0"/>
          </a:p>
          <a:p>
            <a:endParaRPr lang="cs-CZ" dirty="0" smtClean="0"/>
          </a:p>
          <a:p>
            <a:r>
              <a:rPr lang="cs-CZ" dirty="0" smtClean="0"/>
              <a:t>Oxid železitý </a:t>
            </a:r>
          </a:p>
          <a:p>
            <a:pPr marL="109728" indent="0">
              <a:buNone/>
            </a:pPr>
            <a:r>
              <a:rPr lang="cs-CZ" dirty="0" smtClean="0"/>
              <a:t>Fe</a:t>
            </a:r>
            <a:r>
              <a:rPr lang="cs-CZ" baseline="-25000" dirty="0" smtClean="0"/>
              <a:t>2</a:t>
            </a:r>
            <a:r>
              <a:rPr lang="cs-CZ" dirty="0" smtClean="0"/>
              <a:t> O</a:t>
            </a:r>
            <a:r>
              <a:rPr lang="cs-CZ" baseline="-25000" dirty="0" smtClean="0"/>
              <a:t>3</a:t>
            </a:r>
          </a:p>
          <a:p>
            <a:endParaRPr lang="cs-CZ" dirty="0"/>
          </a:p>
          <a:p>
            <a:r>
              <a:rPr lang="cs-CZ" dirty="0" smtClean="0"/>
              <a:t>Oxid uhličitý</a:t>
            </a:r>
          </a:p>
          <a:p>
            <a:pPr marL="109728" indent="0">
              <a:buNone/>
            </a:pPr>
            <a:r>
              <a:rPr lang="cs-CZ" dirty="0" smtClean="0"/>
              <a:t>C O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xmlns="" val="71171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3093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Veškerý text byl vytvořen </a:t>
            </a:r>
            <a:r>
              <a:rPr lang="cs-CZ" smtClean="0"/>
              <a:t>autorem materiálu, 27.3.2012.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2331</TotalTime>
  <Words>157</Words>
  <Application>Microsoft Office PowerPoint</Application>
  <PresentationFormat>Předvádění na obrazovce (4:3)</PresentationFormat>
  <Paragraphs>56</Paragraphs>
  <Slides>9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Urbanistický</vt:lpstr>
      <vt:lpstr>Snímek 1</vt:lpstr>
      <vt:lpstr>Anotace</vt:lpstr>
      <vt:lpstr>Oxidy</vt:lpstr>
      <vt:lpstr>Oxidační číslo</vt:lpstr>
      <vt:lpstr>Tvorba vzorce z názvu</vt:lpstr>
      <vt:lpstr>Postup tvorby vzorce oxidu z názvu</vt:lpstr>
      <vt:lpstr>procvičování</vt:lpstr>
      <vt:lpstr>Snímek 8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Silvie Šimečková</dc:creator>
  <cp:lastModifiedBy>Dum</cp:lastModifiedBy>
  <cp:revision>55</cp:revision>
  <dcterms:created xsi:type="dcterms:W3CDTF">2011-06-20T10:40:08Z</dcterms:created>
  <dcterms:modified xsi:type="dcterms:W3CDTF">2013-02-24T08:38:31Z</dcterms:modified>
</cp:coreProperties>
</file>