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notesMasterIdLst>
    <p:notesMasterId r:id="rId15"/>
  </p:notesMasterIdLst>
  <p:sldIdLst>
    <p:sldId id="256" r:id="rId2"/>
    <p:sldId id="258" r:id="rId3"/>
    <p:sldId id="264" r:id="rId4"/>
    <p:sldId id="265" r:id="rId5"/>
    <p:sldId id="266" r:id="rId6"/>
    <p:sldId id="268" r:id="rId7"/>
    <p:sldId id="269" r:id="rId8"/>
    <p:sldId id="270" r:id="rId9"/>
    <p:sldId id="271" r:id="rId10"/>
    <p:sldId id="273" r:id="rId11"/>
    <p:sldId id="274" r:id="rId12"/>
    <p:sldId id="27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dirty="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Názvosloví hydroxidů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dirty="0" smtClean="0"/>
            <a:t>příspěvková 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Názvosloví hydroxidů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0980132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5389398"/>
            <a:ext cx="8077200" cy="149961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slouží k vysvětlení systematického názvosloví hydroxidů.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prezentaci jsou příklady k procvičení názvosloví hydroxidů.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tříprvkové sloučeniny, které obsahují hydroxidovou skupinu (OH)</a:t>
            </a:r>
            <a:r>
              <a:rPr lang="cs-CZ" baseline="30000" dirty="0" smtClean="0"/>
              <a:t>-I</a:t>
            </a:r>
            <a:r>
              <a:rPr lang="cs-CZ" dirty="0" smtClean="0"/>
              <a:t> , navázanou většinou na kationty  kovů.</a:t>
            </a:r>
            <a:endParaRPr lang="cs-CZ" baseline="300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80120"/>
          </a:xfrm>
        </p:spPr>
        <p:txBody>
          <a:bodyPr/>
          <a:lstStyle/>
          <a:p>
            <a:r>
              <a:rPr lang="cs-CZ" dirty="0" smtClean="0"/>
              <a:t>Oxidační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/>
          </a:bodyPr>
          <a:lstStyle/>
          <a:p>
            <a:endParaRPr lang="cs-CZ" baseline="30000" dirty="0" smtClean="0"/>
          </a:p>
          <a:p>
            <a:endParaRPr lang="cs-CZ" baseline="30000" dirty="0"/>
          </a:p>
          <a:p>
            <a:r>
              <a:rPr lang="cs-CZ" dirty="0" smtClean="0"/>
              <a:t>Hydroxidová skupina má oxidační číslo </a:t>
            </a:r>
            <a:r>
              <a:rPr lang="cs-CZ" dirty="0" smtClean="0">
                <a:solidFill>
                  <a:schemeClr val="accent3"/>
                </a:solidFill>
              </a:rPr>
              <a:t>–I</a:t>
            </a:r>
          </a:p>
          <a:p>
            <a:r>
              <a:rPr lang="cs-CZ" dirty="0" smtClean="0"/>
              <a:t>Druhý prvek má </a:t>
            </a:r>
            <a:r>
              <a:rPr lang="cs-CZ" b="1" dirty="0" smtClean="0">
                <a:solidFill>
                  <a:schemeClr val="accent3"/>
                </a:solidFill>
              </a:rPr>
              <a:t>kladné </a:t>
            </a:r>
            <a:r>
              <a:rPr lang="cs-CZ" dirty="0" smtClean="0"/>
              <a:t>oxidační číslo</a:t>
            </a:r>
          </a:p>
          <a:p>
            <a:endParaRPr lang="cs-CZ" dirty="0" smtClean="0"/>
          </a:p>
          <a:p>
            <a:r>
              <a:rPr lang="cs-CZ" dirty="0" smtClean="0"/>
              <a:t>Součet oxidačních čísel ve sloučenině se musí rovnat nule.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82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Tvorba vzorce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233768"/>
          </a:xfrm>
        </p:spPr>
        <p:txBody>
          <a:bodyPr/>
          <a:lstStyle/>
          <a:p>
            <a:r>
              <a:rPr lang="cs-CZ" dirty="0" smtClean="0"/>
              <a:t>Názvy jsou tvořeny z podstatného jména a přídavného jména.</a:t>
            </a:r>
          </a:p>
          <a:p>
            <a:endParaRPr lang="cs-CZ" dirty="0"/>
          </a:p>
          <a:p>
            <a:r>
              <a:rPr lang="cs-CZ" dirty="0" smtClean="0"/>
              <a:t>Podstatné jméno – hydroxid</a:t>
            </a:r>
            <a:endParaRPr lang="cs-CZ" b="1" dirty="0" smtClean="0">
              <a:solidFill>
                <a:schemeClr val="accent3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Přídavné jméno – název druhého prvku s příponou, která odpovídá příslušnému oxidačnímu číslu.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51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Postup tvorby vzorce oxidu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445224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dirty="0" smtClean="0"/>
              <a:t>Název hydroxidu		     Hydroxid vápenatý</a:t>
            </a:r>
          </a:p>
          <a:p>
            <a:pPr marL="109728" indent="0">
              <a:buNone/>
            </a:pPr>
            <a:r>
              <a:rPr lang="cs-CZ" dirty="0" smtClean="0"/>
              <a:t>1. Napíšeme značky prvků </a:t>
            </a:r>
          </a:p>
          <a:p>
            <a:pPr marL="109728" indent="0">
              <a:buNone/>
            </a:pPr>
            <a:r>
              <a:rPr lang="cs-CZ" dirty="0" smtClean="0"/>
              <a:t>	v opačném pořadí			Ca   OH</a:t>
            </a:r>
          </a:p>
          <a:p>
            <a:pPr marL="109728" indent="0">
              <a:buNone/>
            </a:pPr>
            <a:r>
              <a:rPr lang="cs-CZ" dirty="0" smtClean="0"/>
              <a:t>						          </a:t>
            </a:r>
          </a:p>
          <a:p>
            <a:pPr marL="109728" indent="0">
              <a:buNone/>
            </a:pPr>
            <a:r>
              <a:rPr lang="cs-CZ" dirty="0" smtClean="0"/>
              <a:t>2. Určíme oxidační čísla 			</a:t>
            </a:r>
            <a:r>
              <a:rPr lang="cs-CZ" dirty="0" err="1" smtClean="0"/>
              <a:t>Ca</a:t>
            </a:r>
            <a:r>
              <a:rPr lang="cs-CZ" baseline="30000" dirty="0" err="1" smtClean="0">
                <a:solidFill>
                  <a:srgbClr val="FF0000"/>
                </a:solidFill>
              </a:rPr>
              <a:t>II</a:t>
            </a:r>
            <a:r>
              <a:rPr lang="cs-CZ" dirty="0" smtClean="0"/>
              <a:t> OH</a:t>
            </a:r>
            <a:r>
              <a:rPr lang="cs-CZ" baseline="30000" dirty="0" smtClean="0">
                <a:solidFill>
                  <a:srgbClr val="FF0000"/>
                </a:solidFill>
              </a:rPr>
              <a:t>-I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3. Křížové pravidlo- 			          Ca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(OH)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</a:p>
          <a:p>
            <a:pPr marL="109728" indent="0">
              <a:buNone/>
            </a:pPr>
            <a:r>
              <a:rPr lang="cs-CZ" dirty="0" smtClean="0"/>
              <a:t>hodnota oxidačního čísla se zapíše </a:t>
            </a:r>
          </a:p>
          <a:p>
            <a:pPr marL="109728" indent="0">
              <a:buNone/>
            </a:pPr>
            <a:r>
              <a:rPr lang="cs-CZ" dirty="0" smtClean="0"/>
              <a:t>do kříže za značku prvku 			Ca  (OH)</a:t>
            </a:r>
            <a:r>
              <a:rPr lang="cs-CZ" baseline="-25000" dirty="0" smtClean="0"/>
              <a:t>2</a:t>
            </a:r>
          </a:p>
          <a:p>
            <a:pPr marL="109728" indent="0">
              <a:buNone/>
            </a:pPr>
            <a:r>
              <a:rPr lang="cs-CZ" dirty="0" smtClean="0"/>
              <a:t>arabskou číslicí. </a:t>
            </a:r>
          </a:p>
          <a:p>
            <a:pPr marL="109728" indent="0">
              <a:buNone/>
            </a:pPr>
            <a:r>
              <a:rPr lang="cs-CZ" dirty="0" smtClean="0"/>
              <a:t>					(čti </a:t>
            </a:r>
            <a:r>
              <a:rPr lang="cs-CZ" dirty="0" err="1" smtClean="0"/>
              <a:t>cé</a:t>
            </a:r>
            <a:r>
              <a:rPr lang="cs-CZ" dirty="0" smtClean="0"/>
              <a:t>-á-ó-</a:t>
            </a:r>
            <a:r>
              <a:rPr lang="cs-CZ" dirty="0" err="1" smtClean="0"/>
              <a:t>há</a:t>
            </a:r>
            <a:r>
              <a:rPr lang="cs-CZ" dirty="0" smtClean="0"/>
              <a:t> dvakrát)</a:t>
            </a:r>
          </a:p>
        </p:txBody>
      </p:sp>
      <p:cxnSp>
        <p:nvCxnSpPr>
          <p:cNvPr id="6" name="Přímá spojnice 5"/>
          <p:cNvCxnSpPr/>
          <p:nvPr/>
        </p:nvCxnSpPr>
        <p:spPr>
          <a:xfrm rot="10800000" flipV="1">
            <a:off x="6858016" y="1916832"/>
            <a:ext cx="522296" cy="512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732240" y="1916832"/>
            <a:ext cx="697280" cy="51203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215206" y="3714752"/>
            <a:ext cx="928694" cy="64294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7072330" y="3714752"/>
            <a:ext cx="756084" cy="64807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6"/>
          <p:cNvCxnSpPr/>
          <p:nvPr/>
        </p:nvCxnSpPr>
        <p:spPr>
          <a:xfrm>
            <a:off x="7643834" y="1928802"/>
            <a:ext cx="642942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66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008112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3971924" cy="5017744"/>
          </a:xfrm>
        </p:spPr>
        <p:txBody>
          <a:bodyPr/>
          <a:lstStyle/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hydroxid sodný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	     Na </a:t>
            </a:r>
            <a:r>
              <a:rPr lang="cs-CZ" baseline="30000" dirty="0" smtClean="0">
                <a:solidFill>
                  <a:srgbClr val="FF0000"/>
                </a:solidFill>
              </a:rPr>
              <a:t>I </a:t>
            </a:r>
            <a:r>
              <a:rPr lang="cs-CZ" dirty="0" smtClean="0"/>
              <a:t>    OH </a:t>
            </a:r>
            <a:r>
              <a:rPr lang="cs-CZ" baseline="30000" dirty="0" smtClean="0">
                <a:solidFill>
                  <a:srgbClr val="FF0000"/>
                </a:solidFill>
              </a:rPr>
              <a:t>–I</a:t>
            </a:r>
          </a:p>
          <a:p>
            <a:pPr marL="109728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aseline="30000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dirty="0" smtClean="0"/>
              <a:t>Na </a:t>
            </a:r>
            <a:r>
              <a:rPr lang="cs-CZ" baseline="-25000" dirty="0" smtClean="0"/>
              <a:t>1</a:t>
            </a:r>
            <a:r>
              <a:rPr lang="cs-CZ" dirty="0" smtClean="0"/>
              <a:t>    OH </a:t>
            </a:r>
            <a:r>
              <a:rPr lang="cs-CZ" baseline="-25000" dirty="0" smtClean="0"/>
              <a:t>1</a:t>
            </a:r>
            <a:endParaRPr lang="cs-CZ" baseline="-250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smtClean="0"/>
              <a:t>		</a:t>
            </a:r>
          </a:p>
          <a:p>
            <a:pPr marL="109728" indent="0">
              <a:buNone/>
            </a:pPr>
            <a:r>
              <a:rPr lang="cs-CZ" dirty="0"/>
              <a:t>	</a:t>
            </a:r>
            <a:r>
              <a:rPr lang="cs-CZ" dirty="0" smtClean="0"/>
              <a:t>	Na  OH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2428860" y="2143116"/>
            <a:ext cx="571504" cy="42862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rot="10800000" flipV="1">
            <a:off x="2285984" y="2071678"/>
            <a:ext cx="887316" cy="50006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43306" y="2071678"/>
            <a:ext cx="35719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rot="5400000">
            <a:off x="2542159" y="3101387"/>
            <a:ext cx="861816" cy="80266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428860" y="3000372"/>
            <a:ext cx="1214446" cy="1000132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528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500174"/>
          </a:xfrm>
        </p:spPr>
        <p:txBody>
          <a:bodyPr>
            <a:normAutofit/>
          </a:bodyPr>
          <a:lstStyle/>
          <a:p>
            <a:r>
              <a:rPr lang="cs-CZ" dirty="0" smtClean="0"/>
              <a:t>Procvičování- napište vzorce k názvům hydroxidů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dirty="0" smtClean="0"/>
              <a:t>hydroxid hlinitý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hydroxid hořečnatý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hydroxid draselný</a:t>
            </a:r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/>
          <a:lstStyle/>
          <a:p>
            <a:r>
              <a:rPr lang="cs-CZ" dirty="0" smtClean="0"/>
              <a:t>Procvičování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/>
          <a:lstStyle/>
          <a:p>
            <a:r>
              <a:rPr lang="cs-CZ" dirty="0" smtClean="0"/>
              <a:t>hydroxid hlinitý</a:t>
            </a:r>
          </a:p>
          <a:p>
            <a:pPr marL="109728" indent="0">
              <a:buNone/>
            </a:pPr>
            <a:r>
              <a:rPr lang="cs-CZ" dirty="0" err="1" smtClean="0"/>
              <a:t>Al</a:t>
            </a:r>
            <a:r>
              <a:rPr lang="cs-CZ" dirty="0" smtClean="0"/>
              <a:t> (OH)</a:t>
            </a:r>
            <a:r>
              <a:rPr lang="cs-CZ" baseline="-25000" dirty="0" smtClean="0"/>
              <a:t>3</a:t>
            </a:r>
            <a:endParaRPr lang="cs-CZ" baseline="-25000" dirty="0"/>
          </a:p>
          <a:p>
            <a:endParaRPr lang="cs-CZ" dirty="0" smtClean="0"/>
          </a:p>
          <a:p>
            <a:r>
              <a:rPr lang="cs-CZ" dirty="0" smtClean="0"/>
              <a:t>hydroxid hořečnatý</a:t>
            </a:r>
          </a:p>
          <a:p>
            <a:pPr marL="109728" indent="0">
              <a:buNone/>
            </a:pPr>
            <a:r>
              <a:rPr lang="cs-CZ" dirty="0" smtClean="0"/>
              <a:t>Mg (OH)</a:t>
            </a:r>
            <a:r>
              <a:rPr lang="cs-CZ" baseline="-25000" dirty="0" smtClean="0"/>
              <a:t>2</a:t>
            </a:r>
          </a:p>
          <a:p>
            <a:pPr marL="109728" indent="0">
              <a:buNone/>
            </a:pPr>
            <a:endParaRPr lang="cs-CZ" baseline="-25000" dirty="0" smtClean="0"/>
          </a:p>
          <a:p>
            <a:endParaRPr lang="cs-CZ" dirty="0"/>
          </a:p>
          <a:p>
            <a:r>
              <a:rPr lang="cs-CZ" dirty="0" smtClean="0"/>
              <a:t>hydroxid draselný</a:t>
            </a:r>
          </a:p>
          <a:p>
            <a:pPr marL="109728" indent="0">
              <a:buNone/>
            </a:pPr>
            <a:r>
              <a:rPr lang="cs-CZ" dirty="0" smtClean="0"/>
              <a:t>K OH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Postup tvorby názvu ze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44522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Vzorec hydroxidu		    		 </a:t>
            </a:r>
            <a:r>
              <a:rPr lang="cs-CZ" dirty="0" err="1" smtClean="0"/>
              <a:t>Fe</a:t>
            </a:r>
            <a:r>
              <a:rPr lang="cs-CZ" dirty="0" smtClean="0"/>
              <a:t> (OH)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1. Určíme oxidační čísla			 </a:t>
            </a:r>
            <a:r>
              <a:rPr lang="cs-CZ" dirty="0" err="1" smtClean="0"/>
              <a:t>Fe</a:t>
            </a:r>
            <a:r>
              <a:rPr lang="cs-CZ" baseline="30000" dirty="0" err="1" smtClean="0">
                <a:solidFill>
                  <a:srgbClr val="FF0000"/>
                </a:solidFill>
              </a:rPr>
              <a:t>III</a:t>
            </a:r>
            <a:r>
              <a:rPr lang="cs-CZ" dirty="0" smtClean="0"/>
              <a:t> (OH)</a:t>
            </a:r>
            <a:r>
              <a:rPr lang="cs-CZ" baseline="-25000" dirty="0" smtClean="0"/>
              <a:t> 3</a:t>
            </a:r>
            <a:r>
              <a:rPr lang="cs-CZ" baseline="30000" dirty="0" smtClean="0">
                <a:solidFill>
                  <a:srgbClr val="FF0000"/>
                </a:solidFill>
              </a:rPr>
              <a:t>-I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						          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2. Název vytvoříme pomocí slova </a:t>
            </a:r>
          </a:p>
          <a:p>
            <a:pPr marL="109728" indent="0">
              <a:buNone/>
            </a:pPr>
            <a:r>
              <a:rPr lang="cs-CZ" dirty="0" smtClean="0"/>
              <a:t>"hydroxid" a názvu prvku + koncovky</a:t>
            </a:r>
          </a:p>
          <a:p>
            <a:pPr marL="109728" indent="0">
              <a:buNone/>
            </a:pPr>
            <a:r>
              <a:rPr lang="cs-CZ" dirty="0" smtClean="0"/>
              <a:t> odpovídající oxidačnímu číslu barnatý.  				</a:t>
            </a:r>
          </a:p>
          <a:p>
            <a:pPr marL="109728" indent="0">
              <a:buNone/>
            </a:pPr>
            <a:r>
              <a:rPr lang="cs-CZ" b="1" dirty="0" smtClean="0"/>
              <a:t>hydroxid + železo + -</a:t>
            </a:r>
            <a:r>
              <a:rPr lang="cs-CZ" b="1" dirty="0" err="1" smtClean="0"/>
              <a:t>itý</a:t>
            </a:r>
            <a:r>
              <a:rPr lang="cs-CZ" b="1" dirty="0" smtClean="0"/>
              <a:t> = hydroxid železitý</a:t>
            </a:r>
          </a:p>
        </p:txBody>
      </p:sp>
    </p:spTree>
    <p:extLst>
      <p:ext uri="{BB962C8B-B14F-4D97-AF65-F5344CB8AC3E}">
        <p14:creationId xmlns:p14="http://schemas.microsoft.com/office/powerpoint/2010/main" val="37266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500174"/>
          </a:xfrm>
        </p:spPr>
        <p:txBody>
          <a:bodyPr>
            <a:normAutofit/>
          </a:bodyPr>
          <a:lstStyle/>
          <a:p>
            <a:r>
              <a:rPr lang="cs-CZ" dirty="0" smtClean="0"/>
              <a:t>Procvičování- napište názvy hydroxidů ke vzorcům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r>
              <a:rPr lang="cs-CZ" dirty="0" smtClean="0"/>
              <a:t>Ba (OH)</a:t>
            </a:r>
            <a:r>
              <a:rPr lang="cs-CZ" baseline="-25000" dirty="0" smtClean="0"/>
              <a:t>2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Li OH</a:t>
            </a:r>
            <a:endParaRPr lang="cs-CZ" baseline="-25000" dirty="0" smtClean="0"/>
          </a:p>
          <a:p>
            <a:pPr marL="109728" indent="0">
              <a:buNone/>
            </a:pPr>
            <a:endParaRPr lang="cs-CZ" baseline="-25000" dirty="0" smtClean="0"/>
          </a:p>
          <a:p>
            <a:endParaRPr lang="cs-CZ" dirty="0" smtClean="0"/>
          </a:p>
          <a:p>
            <a:r>
              <a:rPr lang="cs-CZ" dirty="0" err="1" smtClean="0"/>
              <a:t>Pb</a:t>
            </a:r>
            <a:r>
              <a:rPr lang="cs-CZ" dirty="0" smtClean="0"/>
              <a:t> (OH)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500174"/>
          </a:xfrm>
        </p:spPr>
        <p:txBody>
          <a:bodyPr>
            <a:normAutofit/>
          </a:bodyPr>
          <a:lstStyle/>
          <a:p>
            <a:r>
              <a:rPr lang="cs-CZ" dirty="0" smtClean="0"/>
              <a:t>Procvičování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/>
          </a:bodyPr>
          <a:lstStyle/>
          <a:p>
            <a:r>
              <a:rPr lang="cs-CZ" dirty="0" smtClean="0"/>
              <a:t>Ba (OH)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r>
              <a:rPr lang="cs-CZ" dirty="0" smtClean="0"/>
              <a:t>hydroxid barnatý</a:t>
            </a:r>
          </a:p>
          <a:p>
            <a:endParaRPr lang="cs-CZ" dirty="0" smtClean="0"/>
          </a:p>
          <a:p>
            <a:r>
              <a:rPr lang="cs-CZ" dirty="0" smtClean="0"/>
              <a:t>Li OH</a:t>
            </a:r>
          </a:p>
          <a:p>
            <a:pPr>
              <a:buNone/>
            </a:pPr>
            <a:r>
              <a:rPr lang="cs-CZ" dirty="0" smtClean="0"/>
              <a:t>hydroxid lithný</a:t>
            </a:r>
          </a:p>
          <a:p>
            <a:pPr marL="109728" indent="0">
              <a:buNone/>
            </a:pPr>
            <a:endParaRPr lang="cs-CZ" baseline="-25000" dirty="0" smtClean="0"/>
          </a:p>
          <a:p>
            <a:endParaRPr lang="cs-CZ" dirty="0" smtClean="0"/>
          </a:p>
          <a:p>
            <a:r>
              <a:rPr lang="cs-CZ" dirty="0" err="1" smtClean="0"/>
              <a:t>Pb</a:t>
            </a:r>
            <a:r>
              <a:rPr lang="cs-CZ" dirty="0" smtClean="0"/>
              <a:t> (OH)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r>
              <a:rPr lang="cs-CZ" dirty="0" smtClean="0"/>
              <a:t>hydroxid olovnatý</a:t>
            </a:r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117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Veškerý text byl vytvořen autorem </a:t>
            </a:r>
            <a:r>
              <a:rPr lang="cs-CZ" dirty="0" smtClean="0"/>
              <a:t>materiálu, 15.4.2012.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3690</TotalTime>
  <Words>208</Words>
  <Application>Microsoft Office PowerPoint</Application>
  <PresentationFormat>Předvádění na obrazovce (4:3)</PresentationFormat>
  <Paragraphs>93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Prezentace aplikace PowerPoint</vt:lpstr>
      <vt:lpstr>Anotace</vt:lpstr>
      <vt:lpstr>Hydroxidy</vt:lpstr>
      <vt:lpstr>Oxidační číslo</vt:lpstr>
      <vt:lpstr>Tvorba vzorce z názvu</vt:lpstr>
      <vt:lpstr>Postup tvorby vzorce oxidu z názvu</vt:lpstr>
      <vt:lpstr>Procvičování</vt:lpstr>
      <vt:lpstr>Procvičování- napište vzorce k názvům hydroxidů</vt:lpstr>
      <vt:lpstr>Procvičování - řešení</vt:lpstr>
      <vt:lpstr>Postup tvorby názvu ze vzorce</vt:lpstr>
      <vt:lpstr>Procvičování- napište názvy hydroxidů ke vzorcům</vt:lpstr>
      <vt:lpstr>Procvičování - řešení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57</cp:revision>
  <dcterms:created xsi:type="dcterms:W3CDTF">2011-06-20T10:40:08Z</dcterms:created>
  <dcterms:modified xsi:type="dcterms:W3CDTF">2012-12-16T18:12:04Z</dcterms:modified>
</cp:coreProperties>
</file>