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8" r:id="rId3"/>
    <p:sldId id="264" r:id="rId4"/>
    <p:sldId id="271" r:id="rId5"/>
    <p:sldId id="272" r:id="rId6"/>
    <p:sldId id="273" r:id="rId7"/>
    <p:sldId id="270" r:id="rId8"/>
    <p:sldId id="276" r:id="rId9"/>
    <p:sldId id="27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8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NÁZEV:VY_32_INOVACE_09_Chemie </a:t>
          </a:r>
          <a:r>
            <a:rPr lang="cs-CZ" sz="2000" dirty="0" smtClean="0"/>
            <a:t>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Významné hydroxidy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dirty="0" smtClean="0"/>
            <a:t>příspěvková organizace</a:t>
          </a:r>
          <a:endParaRPr lang="cs-CZ" sz="20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NÁZEV:VY_32_INOVACE_09_Chemie </a:t>
          </a:r>
          <a:r>
            <a:rPr lang="cs-CZ" sz="2000" kern="1200" dirty="0" smtClean="0"/>
            <a:t>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Významné hydroxidy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ydroxid_sodn%C3%BD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http://cs.wikipedia.org/wiki/Hydroxid_sodn%C3%BD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zard_C.svg" TargetMode="External"/><Relationship Id="rId2" Type="http://schemas.openxmlformats.org/officeDocument/2006/relationships/hyperlink" Target="http://cs.wikipedia.org/wiki/Hydroxid_sodn%C3%B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alcium_hydroxi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9708832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s učivem významné hydroxidy.</a:t>
            </a:r>
          </a:p>
          <a:p>
            <a:r>
              <a:rPr lang="cs-CZ" dirty="0" smtClean="0"/>
              <a:t>Na konci prezentace jsou příklady k procvičení názvosloví hydroxidů.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hydroxidy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401080" cy="2214578"/>
          </a:xfrm>
        </p:spPr>
        <p:txBody>
          <a:bodyPr>
            <a:normAutofit/>
          </a:bodyPr>
          <a:lstStyle/>
          <a:p>
            <a:r>
              <a:rPr lang="cs-CZ" dirty="0" smtClean="0"/>
              <a:t>Hydroxid sodný </a:t>
            </a:r>
            <a:r>
              <a:rPr lang="cs-CZ" dirty="0" err="1" smtClean="0"/>
              <a:t>NaOH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Hydroxid draselný KOH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4286256"/>
          </a:xfrm>
        </p:spPr>
        <p:txBody>
          <a:bodyPr>
            <a:normAutofit/>
          </a:bodyPr>
          <a:lstStyle/>
          <a:p>
            <a:r>
              <a:rPr lang="cs-CZ" dirty="0" smtClean="0"/>
              <a:t>Bílé pevné látky- šupinky, pecičky</a:t>
            </a:r>
          </a:p>
          <a:p>
            <a:r>
              <a:rPr lang="cs-CZ" dirty="0" smtClean="0"/>
              <a:t>Rozpustné ve vodě</a:t>
            </a:r>
          </a:p>
          <a:p>
            <a:r>
              <a:rPr lang="cs-CZ" dirty="0" smtClean="0"/>
              <a:t>Pohlcují vlhkost a CO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Jsou to silné žíraviny</a:t>
            </a:r>
          </a:p>
          <a:p>
            <a:endParaRPr lang="cs-CZ" dirty="0" smtClean="0"/>
          </a:p>
          <a:p>
            <a:r>
              <a:rPr lang="cs-CZ" dirty="0" smtClean="0"/>
              <a:t>První pomoc při poleptání: voda-ocet-voda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Používá se při výrobě mýdel, papíru, plastů k čištění olejů a </a:t>
            </a:r>
            <a:r>
              <a:rPr lang="cs-CZ" dirty="0" smtClean="0"/>
              <a:t>tuků.</a:t>
            </a:r>
            <a:endParaRPr lang="cs-CZ" dirty="0"/>
          </a:p>
        </p:txBody>
      </p:sp>
      <p:pic>
        <p:nvPicPr>
          <p:cNvPr id="4" name="Picture 2" descr="Hydroxid sodný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0"/>
            <a:ext cx="3286116" cy="2615750"/>
          </a:xfrm>
          <a:prstGeom prst="rect">
            <a:avLst/>
          </a:prstGeom>
          <a:noFill/>
        </p:spPr>
      </p:pic>
      <p:pic>
        <p:nvPicPr>
          <p:cNvPr id="10242" name="Picture 2" descr="Žíravý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2928934"/>
            <a:ext cx="1643074" cy="164307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15338" y="2615750"/>
            <a:ext cx="928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15338" y="4387342"/>
            <a:ext cx="928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43000"/>
            <a:ext cx="86868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Hydroxid vápenatý Ca(OH)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Hašené vápno</a:t>
            </a:r>
          </a:p>
          <a:p>
            <a:r>
              <a:rPr lang="cs-CZ" dirty="0" smtClean="0"/>
              <a:t>Bílá pevná látka, hůře rozpustná ve vodě</a:t>
            </a:r>
          </a:p>
          <a:p>
            <a:endParaRPr lang="cs-CZ" dirty="0" smtClean="0"/>
          </a:p>
          <a:p>
            <a:r>
              <a:rPr lang="cs-CZ" dirty="0" smtClean="0"/>
              <a:t>Výroba:</a:t>
            </a:r>
          </a:p>
          <a:p>
            <a:pPr lvl="1"/>
            <a:r>
              <a:rPr lang="cs-CZ" dirty="0" smtClean="0"/>
              <a:t>CaCO</a:t>
            </a:r>
            <a:r>
              <a:rPr lang="cs-CZ" baseline="-25000" dirty="0" smtClean="0"/>
              <a:t>3	</a:t>
            </a:r>
            <a:r>
              <a:rPr lang="cs-CZ" dirty="0" smtClean="0"/>
              <a:t> CO</a:t>
            </a:r>
            <a:r>
              <a:rPr lang="cs-CZ" baseline="-25000" dirty="0" smtClean="0"/>
              <a:t>2 </a:t>
            </a:r>
            <a:r>
              <a:rPr lang="cs-CZ" dirty="0" smtClean="0"/>
              <a:t>+ </a:t>
            </a:r>
            <a:r>
              <a:rPr lang="cs-CZ" dirty="0" err="1" smtClean="0"/>
              <a:t>CaO</a:t>
            </a:r>
            <a:r>
              <a:rPr lang="cs-CZ" dirty="0" smtClean="0"/>
              <a:t> (pálené vápno)</a:t>
            </a:r>
          </a:p>
          <a:p>
            <a:pPr lvl="1"/>
            <a:r>
              <a:rPr lang="cs-CZ" dirty="0" err="1" smtClean="0"/>
              <a:t>CaO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	 Ca(OH)</a:t>
            </a:r>
            <a:r>
              <a:rPr lang="cs-CZ" baseline="-25000" dirty="0" smtClean="0"/>
              <a:t>2</a:t>
            </a:r>
            <a:r>
              <a:rPr lang="cs-CZ" dirty="0" smtClean="0"/>
              <a:t> (hašené vápno)</a:t>
            </a:r>
          </a:p>
          <a:p>
            <a:endParaRPr lang="cs-CZ" dirty="0" smtClean="0"/>
          </a:p>
          <a:p>
            <a:r>
              <a:rPr lang="cs-CZ" dirty="0" smtClean="0"/>
              <a:t>Používá se ve stavebnictví k výrobě malty, neutralizace kyselých </a:t>
            </a:r>
            <a:r>
              <a:rPr lang="cs-CZ" dirty="0" smtClean="0"/>
              <a:t>půd.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28926" y="4786322"/>
            <a:ext cx="285752" cy="1588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143108" y="4357694"/>
            <a:ext cx="285752" cy="1588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0" name="Picture 4" descr="Calcium hydroxid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38015" y="642918"/>
            <a:ext cx="2705985" cy="21431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100392" y="2800416"/>
            <a:ext cx="928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Hydroxid amonný NH</a:t>
            </a:r>
            <a:r>
              <a:rPr lang="cs-CZ" baseline="-25000" dirty="0" smtClean="0"/>
              <a:t>4</a:t>
            </a:r>
            <a:r>
              <a:rPr lang="cs-CZ" dirty="0" smtClean="0"/>
              <a:t>OH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to vodný roztok amoniaku (NH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</a:p>
          <a:p>
            <a:r>
              <a:rPr lang="cs-CZ" dirty="0" smtClean="0"/>
              <a:t>Jedovatá zapáchající látka</a:t>
            </a:r>
          </a:p>
          <a:p>
            <a:endParaRPr lang="cs-CZ" dirty="0" smtClean="0"/>
          </a:p>
          <a:p>
            <a:r>
              <a:rPr lang="cs-CZ" dirty="0" smtClean="0"/>
              <a:t>Vzniká reakcí amoniaku s vodou:</a:t>
            </a:r>
          </a:p>
          <a:p>
            <a:pPr lvl="1"/>
            <a:r>
              <a:rPr lang="cs-CZ" dirty="0" smtClean="0"/>
              <a:t>NH</a:t>
            </a:r>
            <a:r>
              <a:rPr lang="cs-CZ" baseline="-25000" dirty="0" smtClean="0"/>
              <a:t>3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	NH</a:t>
            </a:r>
            <a:r>
              <a:rPr lang="cs-CZ" baseline="-25000" dirty="0" smtClean="0"/>
              <a:t>4</a:t>
            </a:r>
            <a:r>
              <a:rPr lang="cs-CZ" dirty="0" smtClean="0"/>
              <a:t>OH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Používá se na výrobu chemikálií 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000364" y="4357694"/>
            <a:ext cx="285752" cy="1588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Procvičování názvosloví hydroxidů</a:t>
            </a:r>
            <a:br>
              <a:rPr lang="cs-CZ" dirty="0" smtClean="0"/>
            </a:br>
            <a:r>
              <a:rPr lang="cs-CZ" dirty="0" smtClean="0"/>
              <a:t>A) k názvům hydroxidů napiš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dirty="0" smtClean="0"/>
              <a:t>1) hydroxid měďnatý</a:t>
            </a:r>
          </a:p>
          <a:p>
            <a:endParaRPr lang="cs-CZ" dirty="0" smtClean="0"/>
          </a:p>
          <a:p>
            <a:r>
              <a:rPr lang="cs-CZ" dirty="0" smtClean="0"/>
              <a:t>2) hydroxid hlinitý </a:t>
            </a:r>
          </a:p>
          <a:p>
            <a:endParaRPr lang="cs-CZ" dirty="0"/>
          </a:p>
          <a:p>
            <a:r>
              <a:rPr lang="cs-CZ" dirty="0" smtClean="0"/>
              <a:t>3) hydroxid lithný</a:t>
            </a:r>
          </a:p>
          <a:p>
            <a:endParaRPr lang="cs-CZ" dirty="0" smtClean="0"/>
          </a:p>
          <a:p>
            <a:r>
              <a:rPr lang="cs-CZ" dirty="0" smtClean="0"/>
              <a:t>4) hydroxid železnatý</a:t>
            </a:r>
          </a:p>
          <a:p>
            <a:endParaRPr lang="cs-CZ" dirty="0" smtClean="0"/>
          </a:p>
          <a:p>
            <a:r>
              <a:rPr lang="cs-CZ" dirty="0" smtClean="0"/>
              <a:t>5) hydroxid sodný </a:t>
            </a:r>
          </a:p>
          <a:p>
            <a:endParaRPr lang="cs-CZ" dirty="0" smtClean="0"/>
          </a:p>
          <a:p>
            <a:pPr marL="109728" indent="0">
              <a:buNone/>
            </a:pP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 názvosloví hydroxidů</a:t>
            </a:r>
            <a:br>
              <a:rPr lang="cs-CZ" dirty="0" smtClean="0"/>
            </a:br>
            <a:r>
              <a:rPr lang="cs-CZ" dirty="0" smtClean="0"/>
              <a:t>B) ke vzorcům hydroxidů napiš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dirty="0" err="1" smtClean="0"/>
              <a:t>Fe</a:t>
            </a:r>
            <a:r>
              <a:rPr lang="cs-CZ" dirty="0" smtClean="0"/>
              <a:t>(OH)</a:t>
            </a:r>
            <a:r>
              <a:rPr lang="cs-CZ" baseline="-25000" dirty="0" smtClean="0"/>
              <a:t>3 </a:t>
            </a:r>
          </a:p>
          <a:p>
            <a:endParaRPr lang="cs-CZ" baseline="-25000" dirty="0" smtClean="0"/>
          </a:p>
          <a:p>
            <a:r>
              <a:rPr lang="cs-CZ" dirty="0" smtClean="0"/>
              <a:t>2) Ca(OH)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err="1" smtClean="0"/>
              <a:t>Pb</a:t>
            </a:r>
            <a:r>
              <a:rPr lang="cs-CZ" dirty="0" smtClean="0"/>
              <a:t>(OH)</a:t>
            </a:r>
            <a:r>
              <a:rPr lang="cs-CZ" baseline="-25000" dirty="0" smtClean="0"/>
              <a:t>2 </a:t>
            </a:r>
          </a:p>
          <a:p>
            <a:endParaRPr lang="cs-CZ" baseline="-25000" dirty="0" smtClean="0"/>
          </a:p>
          <a:p>
            <a:r>
              <a:rPr lang="cs-CZ" dirty="0" smtClean="0"/>
              <a:t>4) KOH</a:t>
            </a:r>
            <a:endParaRPr lang="cs-CZ" baseline="-25000" dirty="0" smtClean="0"/>
          </a:p>
          <a:p>
            <a:endParaRPr lang="cs-CZ" baseline="-25000" dirty="0" smtClean="0"/>
          </a:p>
          <a:p>
            <a:r>
              <a:rPr lang="cs-CZ" dirty="0" smtClean="0"/>
              <a:t>5) Mg(OH)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baseline="-25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</a:t>
            </a:r>
          </a:p>
          <a:p>
            <a:endParaRPr lang="cs-CZ" dirty="0" smtClean="0"/>
          </a:p>
          <a:p>
            <a:r>
              <a:rPr lang="cs-CZ" dirty="0" smtClean="0"/>
              <a:t>1) </a:t>
            </a:r>
            <a:r>
              <a:rPr lang="cs-CZ" dirty="0" err="1" smtClean="0"/>
              <a:t>Cu</a:t>
            </a:r>
            <a:r>
              <a:rPr lang="cs-CZ" dirty="0" smtClean="0"/>
              <a:t>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2) </a:t>
            </a:r>
            <a:r>
              <a:rPr lang="cs-CZ" dirty="0" err="1" smtClean="0"/>
              <a:t>Al</a:t>
            </a:r>
            <a:r>
              <a:rPr lang="cs-CZ" dirty="0" smtClean="0"/>
              <a:t>(OH)</a:t>
            </a:r>
            <a:r>
              <a:rPr lang="cs-CZ" baseline="-25000" dirty="0" smtClean="0"/>
              <a:t>3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err="1" smtClean="0"/>
              <a:t>LiOH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4) </a:t>
            </a:r>
            <a:r>
              <a:rPr lang="cs-CZ" dirty="0" err="1" smtClean="0"/>
              <a:t>Fe</a:t>
            </a:r>
            <a:r>
              <a:rPr lang="cs-CZ" dirty="0" smtClean="0"/>
              <a:t>(OH)</a:t>
            </a:r>
            <a:r>
              <a:rPr lang="cs-CZ" baseline="-25000" dirty="0" smtClean="0"/>
              <a:t> 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5) </a:t>
            </a:r>
            <a:r>
              <a:rPr lang="cs-CZ" dirty="0" err="1" smtClean="0"/>
              <a:t>NaOH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B)</a:t>
            </a:r>
          </a:p>
          <a:p>
            <a:endParaRPr lang="cs-CZ" dirty="0" smtClean="0"/>
          </a:p>
          <a:p>
            <a:r>
              <a:rPr lang="cs-CZ" dirty="0" smtClean="0"/>
              <a:t>1) hydroxid železitý</a:t>
            </a:r>
          </a:p>
          <a:p>
            <a:endParaRPr lang="cs-CZ" dirty="0" smtClean="0"/>
          </a:p>
          <a:p>
            <a:r>
              <a:rPr lang="cs-CZ" dirty="0" smtClean="0"/>
              <a:t>2) hydroxid vápenatý</a:t>
            </a:r>
          </a:p>
          <a:p>
            <a:endParaRPr lang="cs-CZ" dirty="0" smtClean="0"/>
          </a:p>
          <a:p>
            <a:r>
              <a:rPr lang="cs-CZ" dirty="0" smtClean="0"/>
              <a:t>3) hydroxid olovnatý</a:t>
            </a:r>
          </a:p>
          <a:p>
            <a:endParaRPr lang="cs-CZ" dirty="0" smtClean="0"/>
          </a:p>
          <a:p>
            <a:r>
              <a:rPr lang="cs-CZ" dirty="0" smtClean="0"/>
              <a:t>4) hydroxid draselný</a:t>
            </a:r>
          </a:p>
          <a:p>
            <a:endParaRPr lang="cs-CZ" dirty="0" smtClean="0"/>
          </a:p>
          <a:p>
            <a:r>
              <a:rPr lang="cs-CZ" dirty="0" smtClean="0"/>
              <a:t>5) hydroxid hořečnatý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2200" dirty="0" smtClean="0"/>
              <a:t>Veškerý text byl vytvořen autorem materiálu,</a:t>
            </a:r>
            <a:r>
              <a:rPr lang="cs-CZ" sz="2200" dirty="0"/>
              <a:t> </a:t>
            </a:r>
            <a:r>
              <a:rPr lang="cs-CZ" sz="2200" dirty="0" smtClean="0"/>
              <a:t>17.4.2012.</a:t>
            </a:r>
          </a:p>
          <a:p>
            <a:endParaRPr lang="cs-CZ" sz="2200" dirty="0" smtClean="0"/>
          </a:p>
          <a:p>
            <a:r>
              <a:rPr lang="cs-CZ" sz="2200" dirty="0" smtClean="0"/>
              <a:t>Obr.1: </a:t>
            </a:r>
            <a:r>
              <a:rPr lang="cs-CZ" sz="2200" dirty="0" err="1"/>
              <a:t>Soubor:SodiumHydroxide.jpg</a:t>
            </a:r>
            <a:r>
              <a:rPr lang="cs-CZ" sz="2200" dirty="0"/>
              <a:t>. In: </a:t>
            </a:r>
            <a:r>
              <a:rPr lang="cs-CZ" sz="2200" i="1" dirty="0" err="1"/>
              <a:t>Wikipedia</a:t>
            </a:r>
            <a:r>
              <a:rPr lang="cs-CZ" sz="2200" i="1" dirty="0"/>
              <a:t>: </a:t>
            </a:r>
            <a:r>
              <a:rPr lang="cs-CZ" sz="2200" i="1" dirty="0" err="1"/>
              <a:t>the</a:t>
            </a:r>
            <a:r>
              <a:rPr lang="cs-CZ" sz="2200" i="1" dirty="0"/>
              <a:t> free </a:t>
            </a:r>
            <a:r>
              <a:rPr lang="cs-CZ" sz="2200" i="1" dirty="0" err="1"/>
              <a:t>encyclopedia</a:t>
            </a:r>
            <a:r>
              <a:rPr lang="cs-CZ" sz="2200" dirty="0"/>
              <a:t> [online]. San Francisco (CA): </a:t>
            </a:r>
            <a:r>
              <a:rPr lang="cs-CZ" sz="2200" dirty="0" err="1"/>
              <a:t>Wikimedia</a:t>
            </a:r>
            <a:r>
              <a:rPr lang="cs-CZ" sz="2200" dirty="0"/>
              <a:t> </a:t>
            </a:r>
            <a:r>
              <a:rPr lang="cs-CZ" sz="2200" dirty="0" err="1"/>
              <a:t>Foundation</a:t>
            </a:r>
            <a:r>
              <a:rPr lang="cs-CZ" sz="2200" dirty="0"/>
              <a:t>, 2008 [cit. 2012-04-17]. Dostupné z: </a:t>
            </a:r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cs.wikipedia.org/wiki/Hydroxid_sodn%C3%BD</a:t>
            </a:r>
            <a:endParaRPr lang="cs-CZ" sz="2200" dirty="0" smtClean="0"/>
          </a:p>
          <a:p>
            <a:endParaRPr lang="cs-CZ" sz="2200" dirty="0" smtClean="0"/>
          </a:p>
          <a:p>
            <a:r>
              <a:rPr lang="cs-CZ" sz="2200" dirty="0" smtClean="0"/>
              <a:t>Obr.2:</a:t>
            </a:r>
            <a:r>
              <a:rPr lang="cs-CZ" sz="2200" dirty="0"/>
              <a:t>Soubor:Hazard </a:t>
            </a:r>
            <a:r>
              <a:rPr lang="cs-CZ" sz="2200" dirty="0" err="1"/>
              <a:t>C.svg</a:t>
            </a:r>
            <a:r>
              <a:rPr lang="cs-CZ" sz="2200" dirty="0"/>
              <a:t>. In: </a:t>
            </a:r>
            <a:r>
              <a:rPr lang="cs-CZ" sz="2200" i="1" dirty="0" err="1"/>
              <a:t>Wikipedia</a:t>
            </a:r>
            <a:r>
              <a:rPr lang="cs-CZ" sz="2200" i="1" dirty="0"/>
              <a:t>: </a:t>
            </a:r>
            <a:r>
              <a:rPr lang="cs-CZ" sz="2200" i="1" dirty="0" err="1"/>
              <a:t>the</a:t>
            </a:r>
            <a:r>
              <a:rPr lang="cs-CZ" sz="2200" i="1" dirty="0"/>
              <a:t> free </a:t>
            </a:r>
            <a:r>
              <a:rPr lang="cs-CZ" sz="2200" i="1" dirty="0" err="1"/>
              <a:t>encyclopedia</a:t>
            </a:r>
            <a:r>
              <a:rPr lang="cs-CZ" sz="2200" dirty="0"/>
              <a:t> [online]. San Francisco (CA): </a:t>
            </a:r>
            <a:r>
              <a:rPr lang="cs-CZ" sz="2200" dirty="0" err="1"/>
              <a:t>Wikimedia</a:t>
            </a:r>
            <a:r>
              <a:rPr lang="cs-CZ" sz="2200" dirty="0"/>
              <a:t> </a:t>
            </a:r>
            <a:r>
              <a:rPr lang="cs-CZ" sz="2200" dirty="0" err="1"/>
              <a:t>Foundation</a:t>
            </a:r>
            <a:r>
              <a:rPr lang="cs-CZ" sz="2200" dirty="0"/>
              <a:t>, 2008 [cit. 2012-04-17]. Dostupné z: </a:t>
            </a:r>
            <a:r>
              <a:rPr lang="cs-CZ" sz="2200" dirty="0">
                <a:hlinkClick r:id="rId3"/>
              </a:rPr>
              <a:t>http://</a:t>
            </a:r>
            <a:r>
              <a:rPr lang="cs-CZ" sz="2200" dirty="0" smtClean="0">
                <a:hlinkClick r:id="rId3"/>
              </a:rPr>
              <a:t>cs.wikipedia.org/wiki/Soubor:Hazard_C.svg</a:t>
            </a:r>
            <a:endParaRPr lang="cs-CZ" sz="2200" dirty="0" smtClean="0"/>
          </a:p>
          <a:p>
            <a:endParaRPr lang="cs-CZ" sz="2200" dirty="0"/>
          </a:p>
          <a:p>
            <a:r>
              <a:rPr lang="cs-CZ" sz="2200" dirty="0" smtClean="0"/>
              <a:t>Obr.3:</a:t>
            </a:r>
            <a:r>
              <a:rPr lang="cs-CZ" sz="2400" dirty="0"/>
              <a:t>Soubor:Calcium hydroxide.jpg. In: </a:t>
            </a:r>
            <a:r>
              <a:rPr lang="cs-CZ" sz="2400" i="1" dirty="0" err="1"/>
              <a:t>Wikipedia</a:t>
            </a:r>
            <a:r>
              <a:rPr lang="cs-CZ" sz="2400" i="1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 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2005 [cit. 2012-04-17]. Dostupné z: </a:t>
            </a: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cs.wikipedia.org/wiki/Soubor:Calcium_hydroxide.jpg</a:t>
            </a:r>
            <a:endParaRPr lang="cs-CZ" sz="2400" dirty="0" smtClean="0"/>
          </a:p>
          <a:p>
            <a:endParaRPr lang="cs-CZ" sz="2200" dirty="0" smtClean="0"/>
          </a:p>
          <a:p>
            <a:endParaRPr lang="cs-CZ" dirty="0"/>
          </a:p>
          <a:p>
            <a:pPr marL="109728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2644</TotalTime>
  <Words>234</Words>
  <Application>Microsoft Office PowerPoint</Application>
  <PresentationFormat>Předvádění na obrazovce (4:3)</PresentationFormat>
  <Paragraphs>95</Paragraphs>
  <Slides>10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Anotace</vt:lpstr>
      <vt:lpstr>Významné hydroxidy</vt:lpstr>
      <vt:lpstr>Hydroxid sodný NaOH Hydroxid draselný KOH</vt:lpstr>
      <vt:lpstr>Hydroxid vápenatý Ca(OH)2</vt:lpstr>
      <vt:lpstr>Hydroxid amonný NH4OH</vt:lpstr>
      <vt:lpstr>Procvičování názvosloví hydroxidů A) k názvům hydroxidů napiš vzorce</vt:lpstr>
      <vt:lpstr>Procvičování názvosloví hydroxidů B) ke vzorcům hydroxidů napiš názvy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59</cp:revision>
  <dcterms:created xsi:type="dcterms:W3CDTF">2011-06-20T10:40:08Z</dcterms:created>
  <dcterms:modified xsi:type="dcterms:W3CDTF">2012-12-16T18:24:21Z</dcterms:modified>
</cp:coreProperties>
</file>