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3"/>
  </p:notesMasterIdLst>
  <p:handoutMasterIdLst>
    <p:handoutMasterId r:id="rId14"/>
  </p:handoutMasterIdLst>
  <p:sldIdLst>
    <p:sldId id="268" r:id="rId2"/>
    <p:sldId id="269" r:id="rId3"/>
    <p:sldId id="256" r:id="rId4"/>
    <p:sldId id="259" r:id="rId5"/>
    <p:sldId id="263" r:id="rId6"/>
    <p:sldId id="260" r:id="rId7"/>
    <p:sldId id="261" r:id="rId8"/>
    <p:sldId id="262" r:id="rId9"/>
    <p:sldId id="264" r:id="rId10"/>
    <p:sldId id="265" r:id="rId11"/>
    <p:sldId id="258" r:id="rId12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1182" y="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Postup při orientaci mapy.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2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2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Postup při určení</a:t>
            </a:r>
            <a:r>
              <a:rPr lang="cs-CZ" sz="12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azimutu.</a:t>
            </a:r>
            <a:endParaRPr lang="cs-CZ" sz="12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688661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2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2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Postup při určení</a:t>
            </a:r>
            <a:r>
              <a:rPr lang="cs-CZ" sz="12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azimutu.</a:t>
            </a:r>
            <a:endParaRPr lang="cs-CZ" sz="12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124310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Na mapě České republiky žáci zjistí</a:t>
            </a:r>
            <a:r>
              <a:rPr lang="cs-CZ" baseline="0" dirty="0" smtClean="0"/>
              <a:t> </a:t>
            </a:r>
            <a:r>
              <a:rPr lang="cs-CZ" dirty="0" smtClean="0"/>
              <a:t> azimuty z výchozího místa.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4331726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r>
              <a:rPr lang="cs-CZ" dirty="0" smtClean="0"/>
              <a:t>Postup při určení směru.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5777156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r>
              <a:rPr lang="cs-CZ" dirty="0" smtClean="0"/>
              <a:t>Postup při určení směru.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374933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r>
              <a:rPr lang="cs-CZ" dirty="0" smtClean="0"/>
              <a:t>Na mapě České republiky určují žáci cíl.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66045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příroda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Zeměpis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Praktický zeměpis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Práce s buzolou na mapě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VY_32_INOVACE_04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6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Mgr. Jan </a:t>
            </a:r>
            <a:r>
              <a:rPr lang="cs-CZ" sz="1500" dirty="0" err="1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Herbe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08 – 2011  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67324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zeměpisný seminář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8.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pro práci s buzolou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PowerPoint, výklad i procvičování, podrobnější metodika viz poznámky u jednotlivých snímků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dataprojektor, buzoly, mapy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51348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Orientace mapy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s</a:t>
            </a:r>
            <a:r>
              <a:rPr lang="cs-CZ" sz="3600" b="1" dirty="0" smtClean="0"/>
              <a:t>ever </a:t>
            </a:r>
            <a:r>
              <a:rPr lang="cs-CZ" sz="3600" b="1" dirty="0" smtClean="0"/>
              <a:t>na mapě</a:t>
            </a:r>
          </a:p>
          <a:p>
            <a:r>
              <a:rPr lang="cs-CZ" sz="3600" b="1" dirty="0"/>
              <a:t>s</a:t>
            </a:r>
            <a:r>
              <a:rPr lang="cs-CZ" sz="3600" b="1" dirty="0" smtClean="0"/>
              <a:t>ouhlasí</a:t>
            </a:r>
          </a:p>
          <a:p>
            <a:r>
              <a:rPr lang="cs-CZ" sz="3600" b="1" dirty="0"/>
              <a:t>s</a:t>
            </a:r>
            <a:r>
              <a:rPr lang="cs-CZ" sz="3600" b="1" dirty="0" smtClean="0"/>
              <a:t>e severem</a:t>
            </a:r>
          </a:p>
          <a:p>
            <a:r>
              <a:rPr lang="cs-CZ" sz="3600" b="1" dirty="0"/>
              <a:t>v</a:t>
            </a:r>
            <a:r>
              <a:rPr lang="cs-CZ" sz="3600" b="1" dirty="0" smtClean="0"/>
              <a:t> terénu</a:t>
            </a:r>
            <a:endParaRPr lang="cs-CZ" sz="3600" b="1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pSp>
        <p:nvGrpSpPr>
          <p:cNvPr id="8" name="Skupina 7"/>
          <p:cNvGrpSpPr/>
          <p:nvPr/>
        </p:nvGrpSpPr>
        <p:grpSpPr>
          <a:xfrm>
            <a:off x="4427984" y="1700808"/>
            <a:ext cx="4079186" cy="2520281"/>
            <a:chOff x="4427984" y="1700808"/>
            <a:chExt cx="4079186" cy="2520281"/>
          </a:xfrm>
        </p:grpSpPr>
        <p:pic>
          <p:nvPicPr>
            <p:cNvPr id="1026" name="Picture 2" descr="C:\Documents and Settings\Administrator\Local Settings\Temporary Internet Files\Content.IE5\2NK3QZYJ\MC900349423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27984" y="2636913"/>
              <a:ext cx="2412409" cy="158417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7" name="Picture 3" descr="C:\Documents and Settings\Administrator\Local Settings\Temporary Internet Files\Content.IE5\YPW7Y7IB\MC900346735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42807" y="2636913"/>
              <a:ext cx="1364363" cy="13643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ovéPole 6"/>
            <p:cNvSpPr txBox="1"/>
            <p:nvPr/>
          </p:nvSpPr>
          <p:spPr>
            <a:xfrm>
              <a:off x="4875006" y="1700808"/>
              <a:ext cx="151836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SEVER</a:t>
              </a:r>
              <a:endParaRPr lang="cs-CZ" sz="4000" b="1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Je určen směr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b</a:t>
            </a:r>
            <a:r>
              <a:rPr lang="cs-CZ" b="1" dirty="0" smtClean="0"/>
              <a:t>uzolu</a:t>
            </a:r>
            <a:r>
              <a:rPr lang="cs-CZ" dirty="0" smtClean="0"/>
              <a:t> </a:t>
            </a:r>
            <a:r>
              <a:rPr lang="cs-CZ" b="1" dirty="0" smtClean="0"/>
              <a:t>přilož záměrnou hranou a šipkou do směru</a:t>
            </a:r>
          </a:p>
          <a:p>
            <a:r>
              <a:rPr lang="cs-CZ" b="1" dirty="0" smtClean="0"/>
              <a:t>o</a:t>
            </a:r>
            <a:r>
              <a:rPr lang="cs-CZ" b="1" dirty="0" smtClean="0"/>
              <a:t>táčej </a:t>
            </a:r>
            <a:r>
              <a:rPr lang="cs-CZ" b="1" dirty="0" smtClean="0"/>
              <a:t>otočným prstencem až dostaneš červenou část magnetky mezi dvě zelené čárky (magnetka ukazuje na nulu)</a:t>
            </a:r>
          </a:p>
          <a:p>
            <a:r>
              <a:rPr lang="cs-CZ" b="1" dirty="0" smtClean="0"/>
              <a:t>n</a:t>
            </a:r>
            <a:r>
              <a:rPr lang="cs-CZ" b="1" dirty="0" smtClean="0"/>
              <a:t>a </a:t>
            </a:r>
            <a:r>
              <a:rPr lang="cs-CZ" b="1" dirty="0" smtClean="0"/>
              <a:t>prostřední čáře přečteš azimut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2295793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grpSp>
        <p:nvGrpSpPr>
          <p:cNvPr id="13" name="Skupina 12"/>
          <p:cNvGrpSpPr/>
          <p:nvPr/>
        </p:nvGrpSpPr>
        <p:grpSpPr>
          <a:xfrm>
            <a:off x="2627784" y="811560"/>
            <a:ext cx="4778273" cy="4361636"/>
            <a:chOff x="2627784" y="811560"/>
            <a:chExt cx="4778273" cy="4361636"/>
          </a:xfrm>
        </p:grpSpPr>
        <p:sp>
          <p:nvSpPr>
            <p:cNvPr id="9" name="Vývojový diagram: spojnice 8"/>
            <p:cNvSpPr/>
            <p:nvPr/>
          </p:nvSpPr>
          <p:spPr>
            <a:xfrm>
              <a:off x="6444208" y="811560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Vývojový diagram: spojnice 9"/>
            <p:cNvSpPr/>
            <p:nvPr/>
          </p:nvSpPr>
          <p:spPr>
            <a:xfrm>
              <a:off x="2627784" y="4077072"/>
              <a:ext cx="457200" cy="457200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Vývojový diagram: postup 10"/>
            <p:cNvSpPr/>
            <p:nvPr/>
          </p:nvSpPr>
          <p:spPr>
            <a:xfrm rot="19166221">
              <a:off x="3836442" y="2610042"/>
              <a:ext cx="3569615" cy="1492994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Šipka dolů 11"/>
            <p:cNvSpPr/>
            <p:nvPr/>
          </p:nvSpPr>
          <p:spPr>
            <a:xfrm rot="3114518">
              <a:off x="3490172" y="4478004"/>
              <a:ext cx="411976" cy="978408"/>
            </a:xfrm>
            <a:prstGeom prst="downArrow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1212359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Příklady k procvičení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Kutná Hora</a:t>
            </a:r>
            <a:r>
              <a:rPr lang="cs-CZ" dirty="0" smtClean="0"/>
              <a:t>				</a:t>
            </a:r>
            <a:r>
              <a:rPr lang="cs-CZ" b="1" dirty="0" smtClean="0"/>
              <a:t>Písek</a:t>
            </a:r>
            <a:r>
              <a:rPr lang="cs-CZ" dirty="0" smtClean="0"/>
              <a:t>	</a:t>
            </a:r>
          </a:p>
          <a:p>
            <a:r>
              <a:rPr lang="cs-CZ" b="1" dirty="0" smtClean="0"/>
              <a:t>Kladno					Tábor</a:t>
            </a:r>
          </a:p>
          <a:p>
            <a:r>
              <a:rPr lang="cs-CZ" b="1" dirty="0" smtClean="0"/>
              <a:t>Liberec					Pardubice</a:t>
            </a:r>
          </a:p>
          <a:p>
            <a:r>
              <a:rPr lang="cs-CZ" b="1" dirty="0" smtClean="0"/>
              <a:t>Olomouc				Ostrava</a:t>
            </a:r>
          </a:p>
          <a:p>
            <a:r>
              <a:rPr lang="cs-CZ" b="1" dirty="0" smtClean="0"/>
              <a:t>Brno					Hodonín</a:t>
            </a:r>
          </a:p>
          <a:p>
            <a:r>
              <a:rPr lang="cs-CZ" b="1" dirty="0" smtClean="0"/>
              <a:t>Znojmo					Jihlava</a:t>
            </a:r>
          </a:p>
          <a:p>
            <a:r>
              <a:rPr lang="cs-CZ" b="1" dirty="0" smtClean="0"/>
              <a:t>Přerov					Zlín</a:t>
            </a: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grpSp>
        <p:nvGrpSpPr>
          <p:cNvPr id="10" name="Skupina 9"/>
          <p:cNvGrpSpPr/>
          <p:nvPr/>
        </p:nvGrpSpPr>
        <p:grpSpPr>
          <a:xfrm>
            <a:off x="3899816" y="1674516"/>
            <a:ext cx="978408" cy="3979996"/>
            <a:chOff x="3899816" y="1674516"/>
            <a:chExt cx="978408" cy="3979996"/>
          </a:xfrm>
        </p:grpSpPr>
        <p:sp>
          <p:nvSpPr>
            <p:cNvPr id="5" name="Šipka doprava 4"/>
            <p:cNvSpPr/>
            <p:nvPr/>
          </p:nvSpPr>
          <p:spPr>
            <a:xfrm>
              <a:off x="3899816" y="3429000"/>
              <a:ext cx="978408" cy="484632"/>
            </a:xfrm>
            <a:prstGeom prst="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Šipka doprava 6"/>
            <p:cNvSpPr/>
            <p:nvPr/>
          </p:nvSpPr>
          <p:spPr>
            <a:xfrm>
              <a:off x="3899816" y="1674516"/>
              <a:ext cx="978408" cy="484632"/>
            </a:xfrm>
            <a:prstGeom prst="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Šipka doprava 7"/>
            <p:cNvSpPr/>
            <p:nvPr/>
          </p:nvSpPr>
          <p:spPr>
            <a:xfrm>
              <a:off x="3899816" y="5169880"/>
              <a:ext cx="978408" cy="484632"/>
            </a:xfrm>
            <a:prstGeom prst="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2943416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Je určen azimut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n</a:t>
            </a:r>
            <a:r>
              <a:rPr lang="cs-CZ" b="1" dirty="0" smtClean="0"/>
              <a:t>astav </a:t>
            </a:r>
            <a:r>
              <a:rPr lang="cs-CZ" b="1" dirty="0" smtClean="0"/>
              <a:t>azimut na prostřední směrovou čáru</a:t>
            </a:r>
          </a:p>
          <a:p>
            <a:r>
              <a:rPr lang="cs-CZ" b="1" dirty="0" smtClean="0"/>
              <a:t>z</a:t>
            </a:r>
            <a:r>
              <a:rPr lang="cs-CZ" b="1" dirty="0" smtClean="0"/>
              <a:t>áměrnou </a:t>
            </a:r>
            <a:r>
              <a:rPr lang="cs-CZ" b="1" dirty="0" smtClean="0"/>
              <a:t>hranou přilož buzolu na výchozí bod</a:t>
            </a:r>
          </a:p>
          <a:p>
            <a:r>
              <a:rPr lang="cs-CZ" b="1" dirty="0" smtClean="0"/>
              <a:t>o</a:t>
            </a:r>
            <a:r>
              <a:rPr lang="cs-CZ" b="1" dirty="0" smtClean="0"/>
              <a:t>táčej </a:t>
            </a:r>
            <a:r>
              <a:rPr lang="cs-CZ" b="1" dirty="0" smtClean="0"/>
              <a:t>celou buzolou tak dlouho, až dostaneš červenou část magnetky mezi dvě zelené čárky (záměrná hrana je stále u výchozího bodu)</a:t>
            </a:r>
          </a:p>
          <a:p>
            <a:r>
              <a:rPr lang="cs-CZ" b="1" dirty="0" smtClean="0"/>
              <a:t>p</a:t>
            </a:r>
            <a:r>
              <a:rPr lang="cs-CZ" b="1" dirty="0" smtClean="0"/>
              <a:t>rostřední </a:t>
            </a:r>
            <a:r>
              <a:rPr lang="cs-CZ" b="1" dirty="0" smtClean="0"/>
              <a:t>směrová čára se šipkou ukáže směr </a:t>
            </a:r>
            <a:r>
              <a:rPr lang="cs-CZ" b="1" dirty="0" smtClean="0"/>
              <a:t>(cíl </a:t>
            </a:r>
            <a:r>
              <a:rPr lang="cs-CZ" b="1" dirty="0" smtClean="0"/>
              <a:t>zjistíš u záměrné hrany)</a:t>
            </a: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1994177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grpSp>
        <p:nvGrpSpPr>
          <p:cNvPr id="15" name="Skupina 14"/>
          <p:cNvGrpSpPr/>
          <p:nvPr/>
        </p:nvGrpSpPr>
        <p:grpSpPr>
          <a:xfrm>
            <a:off x="1763688" y="1764394"/>
            <a:ext cx="4615893" cy="2379848"/>
            <a:chOff x="1763688" y="1764394"/>
            <a:chExt cx="4615893" cy="2379848"/>
          </a:xfrm>
        </p:grpSpPr>
        <p:sp>
          <p:nvSpPr>
            <p:cNvPr id="11" name="Kosočtverec 10"/>
            <p:cNvSpPr/>
            <p:nvPr/>
          </p:nvSpPr>
          <p:spPr>
            <a:xfrm>
              <a:off x="3873549" y="2204864"/>
              <a:ext cx="504056" cy="504056"/>
            </a:xfrm>
            <a:prstGeom prst="diamond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1763688" y="1764394"/>
              <a:ext cx="194130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Výchozí místo</a:t>
              </a:r>
              <a:endParaRPr lang="cs-CZ" sz="2400" b="1" dirty="0"/>
            </a:p>
          </p:txBody>
        </p:sp>
        <p:sp>
          <p:nvSpPr>
            <p:cNvPr id="13" name="Vývojový diagram: postup 12"/>
            <p:cNvSpPr/>
            <p:nvPr/>
          </p:nvSpPr>
          <p:spPr>
            <a:xfrm rot="19080839">
              <a:off x="3626897" y="2245740"/>
              <a:ext cx="2752684" cy="1244652"/>
            </a:xfrm>
            <a:prstGeom prst="flowChartProcess">
              <a:avLst/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Šipka dolů 13"/>
            <p:cNvSpPr/>
            <p:nvPr/>
          </p:nvSpPr>
          <p:spPr>
            <a:xfrm rot="2944215">
              <a:off x="3672220" y="3010641"/>
              <a:ext cx="402658" cy="1864544"/>
            </a:xfrm>
            <a:prstGeom prst="downArrow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1949029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Příklady k procvičení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Výchozí místo		Azimut	Cíl       	</a:t>
            </a:r>
          </a:p>
          <a:p>
            <a:r>
              <a:rPr lang="cs-CZ" b="1" dirty="0" smtClean="0"/>
              <a:t>Zlín			80°		Hornatina </a:t>
            </a:r>
          </a:p>
          <a:p>
            <a:r>
              <a:rPr lang="cs-CZ" b="1" dirty="0" smtClean="0"/>
              <a:t>Žatec			260°		Hory </a:t>
            </a:r>
          </a:p>
          <a:p>
            <a:r>
              <a:rPr lang="cs-CZ" b="1" dirty="0" smtClean="0"/>
              <a:t>Pardubice		180°		Vrchovina </a:t>
            </a:r>
          </a:p>
          <a:p>
            <a:r>
              <a:rPr lang="cs-CZ" b="1" dirty="0" smtClean="0"/>
              <a:t>Vodňany			150°		Hory		</a:t>
            </a:r>
          </a:p>
          <a:p>
            <a:r>
              <a:rPr lang="cs-CZ" b="1" dirty="0" smtClean="0"/>
              <a:t>Jičín			310°		Hory</a:t>
            </a:r>
            <a:endParaRPr lang="cs-CZ" b="1" dirty="0"/>
          </a:p>
          <a:p>
            <a:r>
              <a:rPr lang="cs-CZ" b="1" dirty="0" smtClean="0"/>
              <a:t>Znojmo			40°		Vrchovina</a:t>
            </a:r>
          </a:p>
          <a:p>
            <a:endParaRPr lang="cs-CZ" b="1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</a:rPr>
              <a:t>	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0670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Řešení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1. Javorníky</a:t>
            </a:r>
          </a:p>
          <a:p>
            <a:r>
              <a:rPr lang="cs-CZ" b="1" dirty="0" smtClean="0"/>
              <a:t>2. Doupovské hory</a:t>
            </a:r>
          </a:p>
          <a:p>
            <a:r>
              <a:rPr lang="cs-CZ" b="1" dirty="0" smtClean="0"/>
              <a:t>3. Českomoravská vrchovina</a:t>
            </a:r>
          </a:p>
          <a:p>
            <a:r>
              <a:rPr lang="cs-CZ" b="1" dirty="0" smtClean="0"/>
              <a:t>4. Novohradské hory</a:t>
            </a:r>
          </a:p>
          <a:p>
            <a:r>
              <a:rPr lang="cs-CZ" b="1" dirty="0" smtClean="0"/>
              <a:t>5. Lužické hory</a:t>
            </a:r>
          </a:p>
          <a:p>
            <a:r>
              <a:rPr lang="cs-CZ" b="1" dirty="0" smtClean="0"/>
              <a:t>6. Drahanská vrchovina</a:t>
            </a: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08530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62498"/>
            <a:ext cx="7848872" cy="10310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 </a:t>
            </a:r>
          </a:p>
          <a:p>
            <a:r>
              <a:rPr lang="cs-CZ" sz="1500" dirty="0">
                <a:latin typeface="Tahoma" pitchFamily="34" charset="0"/>
              </a:rPr>
              <a:t>http://office.microsoft.com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426</TotalTime>
  <Words>339</Words>
  <Application>Microsoft Office PowerPoint</Application>
  <PresentationFormat>Předvádění na obrazovce (4:3)</PresentationFormat>
  <Paragraphs>92</Paragraphs>
  <Slides>11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 </vt:lpstr>
      <vt:lpstr>Orientace mapy</vt:lpstr>
      <vt:lpstr>Je určen směr</vt:lpstr>
      <vt:lpstr>Snímek 5</vt:lpstr>
      <vt:lpstr>Příklady k procvičení</vt:lpstr>
      <vt:lpstr>Je určen azimut</vt:lpstr>
      <vt:lpstr>Snímek 8</vt:lpstr>
      <vt:lpstr>Příklady k procvičení</vt:lpstr>
      <vt:lpstr>Řešení</vt:lpstr>
      <vt:lpstr> </vt:lpstr>
    </vt:vector>
  </TitlesOfParts>
  <Company>Základní škola TGM Český Krumlov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expert</cp:lastModifiedBy>
  <cp:revision>55</cp:revision>
  <dcterms:created xsi:type="dcterms:W3CDTF">2011-05-26T14:17:08Z</dcterms:created>
  <dcterms:modified xsi:type="dcterms:W3CDTF">2012-03-12T14:39:37Z</dcterms:modified>
</cp:coreProperties>
</file>