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3"/>
  </p:notesMasterIdLst>
  <p:sldIdLst>
    <p:sldId id="256" r:id="rId2"/>
    <p:sldId id="258" r:id="rId3"/>
    <p:sldId id="264" r:id="rId4"/>
    <p:sldId id="279" r:id="rId5"/>
    <p:sldId id="280" r:id="rId6"/>
    <p:sldId id="278" r:id="rId7"/>
    <p:sldId id="281" r:id="rId8"/>
    <p:sldId id="282" r:id="rId9"/>
    <p:sldId id="283" r:id="rId10"/>
    <p:sldId id="284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 varScale="1">
        <p:scale>
          <a:sx n="64" d="100"/>
          <a:sy n="64" d="100"/>
        </p:scale>
        <p:origin x="-14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NÁZEV:VY_32_INOVACE_10_Chemie </a:t>
          </a:r>
          <a:r>
            <a:rPr lang="cs-CZ" sz="2000" dirty="0" smtClean="0"/>
            <a:t>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Kyseliny- bezkyslíkaté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NÁZEV:VY_32_INOVACE_10_Chemie </a:t>
          </a:r>
          <a:r>
            <a:rPr lang="cs-CZ" sz="2000" kern="1200" dirty="0" smtClean="0"/>
            <a:t>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Kyseliny- bezkyslíkaté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zard_T.svg" TargetMode="External"/><Relationship Id="rId2" Type="http://schemas.openxmlformats.org/officeDocument/2006/relationships/hyperlink" Target="http://cs.wikipedia.org/wiki/Soubor:Hazard_C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601721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seznamuje žáky s učivem bezkyslíkaté kyseliny. </a:t>
            </a:r>
          </a:p>
          <a:p>
            <a:r>
              <a:rPr lang="cs-CZ" dirty="0" smtClean="0"/>
              <a:t>Na konci prezentace jsou úkoly k zopakování učiva.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01950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Jsou to látky, které ve vodě uvolňují kationty vodíku H</a:t>
            </a:r>
            <a:r>
              <a:rPr lang="cs-CZ" baseline="30000" dirty="0" smtClean="0"/>
              <a:t>+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Disociace  </a:t>
            </a:r>
            <a:r>
              <a:rPr lang="cs-CZ" dirty="0" err="1" smtClean="0"/>
              <a:t>př</a:t>
            </a:r>
            <a:r>
              <a:rPr lang="cs-CZ" dirty="0" smtClean="0"/>
              <a:t>: </a:t>
            </a:r>
            <a:r>
              <a:rPr lang="cs-CZ" dirty="0" err="1" smtClean="0"/>
              <a:t>HCl</a:t>
            </a:r>
            <a:r>
              <a:rPr lang="cs-CZ" dirty="0" smtClean="0"/>
              <a:t>         H</a:t>
            </a:r>
            <a:r>
              <a:rPr lang="cs-CZ" baseline="30000" dirty="0" smtClean="0"/>
              <a:t>+ </a:t>
            </a:r>
            <a:r>
              <a:rPr lang="cs-CZ" dirty="0" smtClean="0"/>
              <a:t>+ Cl</a:t>
            </a:r>
            <a:r>
              <a:rPr lang="cs-CZ" baseline="30000" dirty="0" smtClean="0"/>
              <a:t>-I 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Jsou to žíraviny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První pomoc při poleptání: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Omýt proudem vody a neutralizovat mýdlem nebo roztokem jedlé sody</a:t>
            </a:r>
          </a:p>
          <a:p>
            <a:pPr lvl="1"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Rozdělení: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	1) bezkyslíkaté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	2) kyslíkaté</a:t>
            </a:r>
          </a:p>
          <a:p>
            <a:pPr lvl="1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KYSELINY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786182" y="2285992"/>
            <a:ext cx="42862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2" descr="Žírav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2214554"/>
            <a:ext cx="1643074" cy="164307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822429" y="4005064"/>
            <a:ext cx="1070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88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2338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100" dirty="0" smtClean="0"/>
              <a:t>Dvouprvkové sloučeniny vodíku s jiným nekovovým prvkem (halogen, síra)</a:t>
            </a:r>
          </a:p>
          <a:p>
            <a:pPr>
              <a:buNone/>
            </a:pPr>
            <a:endParaRPr lang="cs-CZ" sz="3100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Bezkyslíkaté kyseliny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název je tvořen z podstatného jména kyselina a přídavného jména, které vznikne z názvu sloučeniny vodíku s nekovovým prvkem a připojením koncovky </a:t>
            </a:r>
            <a:r>
              <a:rPr lang="cs-CZ" sz="2800" dirty="0" smtClean="0">
                <a:solidFill>
                  <a:srgbClr val="FF0000"/>
                </a:solidFill>
              </a:rPr>
              <a:t>– </a:t>
            </a:r>
            <a:r>
              <a:rPr lang="cs-CZ" sz="2800" dirty="0" err="1" smtClean="0">
                <a:solidFill>
                  <a:srgbClr val="FF0000"/>
                </a:solidFill>
              </a:rPr>
              <a:t>ová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	HF	- kyselina fluorovodíková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dirty="0" err="1" smtClean="0"/>
              <a:t>HCl</a:t>
            </a:r>
            <a:r>
              <a:rPr lang="cs-CZ" sz="2800" dirty="0" smtClean="0"/>
              <a:t>	- kyselina chlorovodíková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dirty="0" err="1" smtClean="0"/>
              <a:t>HBr</a:t>
            </a:r>
            <a:r>
              <a:rPr lang="cs-CZ" sz="2800" dirty="0" smtClean="0"/>
              <a:t>	- kyselina Bromovodíková</a:t>
            </a:r>
          </a:p>
          <a:p>
            <a:pPr>
              <a:buNone/>
            </a:pPr>
            <a:r>
              <a:rPr lang="cs-CZ" sz="2800" dirty="0" smtClean="0"/>
              <a:t>		HI	- kyselina jodovodíková</a:t>
            </a:r>
          </a:p>
          <a:p>
            <a:pPr>
              <a:buNone/>
            </a:pPr>
            <a:r>
              <a:rPr lang="cs-CZ" sz="2800" dirty="0" smtClean="0"/>
              <a:t>		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S	- kyselina sirovodíková (</a:t>
            </a:r>
            <a:r>
              <a:rPr lang="cs-CZ" sz="2800" dirty="0" err="1" smtClean="0"/>
              <a:t>sulfanová</a:t>
            </a:r>
            <a:r>
              <a:rPr lang="cs-CZ" sz="2800" dirty="0" smtClean="0"/>
              <a:t>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Názvosloví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Vysoce toxická a žíravá kapalina </a:t>
            </a:r>
          </a:p>
          <a:p>
            <a:endParaRPr lang="cs-CZ" dirty="0" smtClean="0"/>
          </a:p>
          <a:p>
            <a:r>
              <a:rPr lang="cs-CZ" dirty="0" smtClean="0"/>
              <a:t>Má silné leptavé účinky na kůži</a:t>
            </a:r>
          </a:p>
          <a:p>
            <a:endParaRPr lang="cs-CZ" dirty="0" smtClean="0"/>
          </a:p>
          <a:p>
            <a:r>
              <a:rPr lang="cs-CZ" dirty="0" smtClean="0"/>
              <a:t>Používá se na leptání skla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0715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400" dirty="0" smtClean="0"/>
              <a:t> HF	- kyselina fluorovodíková</a:t>
            </a:r>
            <a:endParaRPr lang="cs-CZ" dirty="0"/>
          </a:p>
        </p:txBody>
      </p:sp>
      <p:pic>
        <p:nvPicPr>
          <p:cNvPr id="24578" name="Picture 2" descr="Vysoce toxick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2571740"/>
            <a:ext cx="1643074" cy="1643074"/>
          </a:xfrm>
          <a:prstGeom prst="rect">
            <a:avLst/>
          </a:prstGeom>
          <a:noFill/>
        </p:spPr>
      </p:pic>
      <p:pic>
        <p:nvPicPr>
          <p:cNvPr id="5" name="Picture 2" descr="Žíravý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4572008"/>
            <a:ext cx="1643074" cy="164307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658831" y="6194256"/>
            <a:ext cx="1070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76703" y="4217504"/>
            <a:ext cx="1070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8051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Obchodní název- kyselina solná</a:t>
            </a:r>
          </a:p>
          <a:p>
            <a:endParaRPr lang="cs-CZ" dirty="0" smtClean="0"/>
          </a:p>
          <a:p>
            <a:r>
              <a:rPr lang="cs-CZ" dirty="0" smtClean="0"/>
              <a:t>žíravá kapalina </a:t>
            </a:r>
          </a:p>
          <a:p>
            <a:endParaRPr lang="cs-CZ" dirty="0" smtClean="0"/>
          </a:p>
          <a:p>
            <a:r>
              <a:rPr lang="cs-CZ" dirty="0" smtClean="0"/>
              <a:t>Dodává se koncertovaná jako 37% roztok chlorovodíku ve vodě</a:t>
            </a:r>
          </a:p>
          <a:p>
            <a:endParaRPr lang="cs-CZ" dirty="0" smtClean="0"/>
          </a:p>
          <a:p>
            <a:r>
              <a:rPr lang="cs-CZ" dirty="0" smtClean="0"/>
              <a:t>Vyskytuje se v lidském žaludku (0,3-0,4%)</a:t>
            </a:r>
          </a:p>
          <a:p>
            <a:endParaRPr lang="cs-CZ" dirty="0" smtClean="0"/>
          </a:p>
          <a:p>
            <a:r>
              <a:rPr lang="cs-CZ" dirty="0" smtClean="0"/>
              <a:t>Používá se na výrobu plastů, léčiv, čistících prostředků…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0715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400" dirty="0" smtClean="0"/>
              <a:t> </a:t>
            </a:r>
            <a:r>
              <a:rPr lang="cs-CZ" sz="4400" dirty="0" err="1" smtClean="0"/>
              <a:t>HCl</a:t>
            </a:r>
            <a:r>
              <a:rPr lang="cs-CZ" sz="4400" dirty="0" smtClean="0"/>
              <a:t>- kyselina chlorovodíková</a:t>
            </a:r>
            <a:endParaRPr lang="cs-CZ" dirty="0"/>
          </a:p>
        </p:txBody>
      </p:sp>
      <p:pic>
        <p:nvPicPr>
          <p:cNvPr id="5" name="Picture 2" descr="Žírav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1428736"/>
            <a:ext cx="1643074" cy="164307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750991" y="3071810"/>
            <a:ext cx="1070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805192"/>
          </a:xfrm>
        </p:spPr>
        <p:txBody>
          <a:bodyPr>
            <a:normAutofit/>
          </a:bodyPr>
          <a:lstStyle/>
          <a:p>
            <a:r>
              <a:rPr lang="cs-CZ" dirty="0" smtClean="0"/>
              <a:t>Bezbarvý, jedovatý, zapáchající plyn</a:t>
            </a:r>
          </a:p>
          <a:p>
            <a:endParaRPr lang="cs-CZ" dirty="0" smtClean="0"/>
          </a:p>
          <a:p>
            <a:r>
              <a:rPr lang="cs-CZ" dirty="0" smtClean="0"/>
              <a:t>Vysoce toxická látka</a:t>
            </a:r>
          </a:p>
          <a:p>
            <a:endParaRPr lang="cs-CZ" dirty="0" smtClean="0"/>
          </a:p>
          <a:p>
            <a:r>
              <a:rPr lang="cs-CZ" dirty="0" smtClean="0"/>
              <a:t>Rozpouští se ve vodě, a vzniká tak </a:t>
            </a:r>
            <a:r>
              <a:rPr lang="cs-CZ" b="1" dirty="0" smtClean="0"/>
              <a:t>kyselina sirovodíková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0715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400" dirty="0" smtClean="0"/>
              <a:t> sirovodík (</a:t>
            </a:r>
            <a:r>
              <a:rPr lang="cs-CZ" sz="4400" dirty="0" err="1" smtClean="0"/>
              <a:t>sulfan</a:t>
            </a:r>
            <a:r>
              <a:rPr lang="cs-CZ" sz="4400" dirty="0" smtClean="0"/>
              <a:t>, H</a:t>
            </a:r>
            <a:r>
              <a:rPr lang="cs-CZ" sz="4400" baseline="-25000" dirty="0" smtClean="0"/>
              <a:t>2</a:t>
            </a:r>
            <a:r>
              <a:rPr lang="cs-CZ" sz="4400" dirty="0" smtClean="0"/>
              <a:t>S) </a:t>
            </a:r>
            <a:endParaRPr lang="cs-CZ" dirty="0"/>
          </a:p>
        </p:txBody>
      </p:sp>
      <p:pic>
        <p:nvPicPr>
          <p:cNvPr id="6" name="Picture 2" descr="Vysoce toxick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1500174"/>
            <a:ext cx="1643074" cy="164307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071100" y="3160928"/>
            <a:ext cx="1070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 poskytneš první pomoc při poleptání kyselinou?</a:t>
            </a:r>
          </a:p>
          <a:p>
            <a:endParaRPr lang="cs-CZ" dirty="0" smtClean="0"/>
          </a:p>
          <a:p>
            <a:r>
              <a:rPr lang="cs-CZ" dirty="0" smtClean="0"/>
              <a:t>2) Která kyselina leptá sklo?</a:t>
            </a:r>
          </a:p>
          <a:p>
            <a:endParaRPr lang="cs-CZ" dirty="0" smtClean="0"/>
          </a:p>
          <a:p>
            <a:r>
              <a:rPr lang="cs-CZ" dirty="0" smtClean="0"/>
              <a:t>3) Jaký je vzorec kyseliny sirovodíkové?</a:t>
            </a:r>
          </a:p>
          <a:p>
            <a:endParaRPr lang="cs-CZ" dirty="0" smtClean="0"/>
          </a:p>
          <a:p>
            <a:r>
              <a:rPr lang="cs-CZ" dirty="0" smtClean="0"/>
              <a:t>4) Jaké má využití kyselina chlorovodíková?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65760" lvl="1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cs-CZ" sz="2800" dirty="0" smtClean="0"/>
              <a:t>1) Omyjeme postižené místo proudem vody a neutralizovat mýdlem nebo roztokem jedlé sody.</a:t>
            </a:r>
          </a:p>
          <a:p>
            <a:endParaRPr lang="cs-CZ" sz="2800" dirty="0" smtClean="0"/>
          </a:p>
          <a:p>
            <a:r>
              <a:rPr lang="cs-CZ" sz="2800" dirty="0" smtClean="0"/>
              <a:t>2) HF- fluorovodíková</a:t>
            </a:r>
          </a:p>
          <a:p>
            <a:endParaRPr lang="cs-CZ" sz="2800" dirty="0" smtClean="0"/>
          </a:p>
          <a:p>
            <a:r>
              <a:rPr lang="cs-CZ" sz="2800" dirty="0" smtClean="0"/>
              <a:t>3)	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S</a:t>
            </a:r>
          </a:p>
          <a:p>
            <a:endParaRPr lang="cs-CZ" sz="2800" dirty="0" smtClean="0"/>
          </a:p>
          <a:p>
            <a:r>
              <a:rPr lang="cs-CZ" sz="2800" dirty="0" smtClean="0"/>
              <a:t>4) Používá se například na výrobu plastů, léčiv, čistících prostředků.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Veškerý text byl vytvořen autorem materiálu,</a:t>
            </a:r>
            <a:r>
              <a:rPr lang="cs-CZ" dirty="0"/>
              <a:t> </a:t>
            </a:r>
            <a:r>
              <a:rPr lang="cs-CZ" dirty="0" smtClean="0"/>
              <a:t>8.5. 2012.</a:t>
            </a:r>
          </a:p>
          <a:p>
            <a:endParaRPr lang="cs-CZ" dirty="0"/>
          </a:p>
          <a:p>
            <a:r>
              <a:rPr lang="cs-CZ" dirty="0" smtClean="0"/>
              <a:t>Obr.1</a:t>
            </a:r>
            <a:r>
              <a:rPr lang="cs-CZ" sz="2800" dirty="0" smtClean="0"/>
              <a:t>:Soubor:Hazard </a:t>
            </a:r>
            <a:r>
              <a:rPr lang="cs-CZ" sz="2800" dirty="0" err="1"/>
              <a:t>C.svg</a:t>
            </a:r>
            <a:r>
              <a:rPr lang="cs-CZ" sz="2800" dirty="0"/>
              <a:t>. In: </a:t>
            </a:r>
            <a:r>
              <a:rPr lang="cs-CZ" sz="2800" i="1" dirty="0" err="1"/>
              <a:t>Wikipedia</a:t>
            </a:r>
            <a:r>
              <a:rPr lang="cs-CZ" sz="2800" i="1" dirty="0"/>
              <a:t>: </a:t>
            </a:r>
            <a:r>
              <a:rPr lang="cs-CZ" sz="2800" i="1" dirty="0" err="1"/>
              <a:t>the</a:t>
            </a:r>
            <a:r>
              <a:rPr lang="cs-CZ" sz="2800" i="1" dirty="0"/>
              <a:t> free </a:t>
            </a:r>
            <a:r>
              <a:rPr lang="cs-CZ" sz="2800" i="1" dirty="0" err="1"/>
              <a:t>encyclopedia</a:t>
            </a:r>
            <a:r>
              <a:rPr lang="cs-CZ" sz="2800" dirty="0"/>
              <a:t> [online]. San Francisco (CA): </a:t>
            </a:r>
            <a:r>
              <a:rPr lang="cs-CZ" sz="2800" dirty="0" err="1"/>
              <a:t>Wikimedia</a:t>
            </a:r>
            <a:r>
              <a:rPr lang="cs-CZ" sz="2800" dirty="0"/>
              <a:t> </a:t>
            </a:r>
            <a:r>
              <a:rPr lang="cs-CZ" sz="2800" dirty="0" err="1"/>
              <a:t>Foundation</a:t>
            </a:r>
            <a:r>
              <a:rPr lang="cs-CZ" sz="2800" dirty="0"/>
              <a:t>, 2008 [cit. </a:t>
            </a:r>
            <a:r>
              <a:rPr lang="cs-CZ" sz="2800" smtClean="0"/>
              <a:t>2012-05-08]. </a:t>
            </a:r>
            <a:r>
              <a:rPr lang="cs-CZ" sz="2800" dirty="0"/>
              <a:t>Dostupné z: </a:t>
            </a: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cs.wikipedia.org/wiki/Soubor:Hazard_C.svg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Obr.2: </a:t>
            </a:r>
            <a:r>
              <a:rPr lang="cs-CZ" sz="2800" dirty="0" err="1"/>
              <a:t>Soubor:Hazard</a:t>
            </a:r>
            <a:r>
              <a:rPr lang="cs-CZ" sz="2800" dirty="0"/>
              <a:t> </a:t>
            </a:r>
            <a:r>
              <a:rPr lang="cs-CZ" sz="2800" dirty="0" err="1"/>
              <a:t>T.svg</a:t>
            </a:r>
            <a:r>
              <a:rPr lang="cs-CZ" sz="2800" dirty="0"/>
              <a:t>. In: </a:t>
            </a:r>
            <a:r>
              <a:rPr lang="cs-CZ" sz="2800" i="1" dirty="0" err="1"/>
              <a:t>Wikipedia</a:t>
            </a:r>
            <a:r>
              <a:rPr lang="cs-CZ" sz="2800" i="1" dirty="0"/>
              <a:t>: </a:t>
            </a:r>
            <a:r>
              <a:rPr lang="cs-CZ" sz="2800" i="1" dirty="0" err="1"/>
              <a:t>the</a:t>
            </a:r>
            <a:r>
              <a:rPr lang="cs-CZ" sz="2800" i="1" dirty="0"/>
              <a:t> free </a:t>
            </a:r>
            <a:r>
              <a:rPr lang="cs-CZ" sz="2800" i="1" dirty="0" err="1"/>
              <a:t>encyclopedia</a:t>
            </a:r>
            <a:r>
              <a:rPr lang="cs-CZ" sz="2800" dirty="0"/>
              <a:t> [online]. San Francisco (CA): </a:t>
            </a:r>
            <a:r>
              <a:rPr lang="cs-CZ" sz="2800" dirty="0" err="1"/>
              <a:t>Wikimedia</a:t>
            </a:r>
            <a:r>
              <a:rPr lang="cs-CZ" sz="2800" dirty="0"/>
              <a:t> </a:t>
            </a:r>
            <a:r>
              <a:rPr lang="cs-CZ" sz="2800" dirty="0" err="1"/>
              <a:t>Foundation</a:t>
            </a:r>
            <a:r>
              <a:rPr lang="cs-CZ" sz="2800" dirty="0"/>
              <a:t>, 2011 [cit. 2012-05-08]. Dostupné z: </a:t>
            </a: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cs.wikipedia.org/wiki/Soubor:Hazard_T.svg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2701</TotalTime>
  <Words>272</Words>
  <Application>Microsoft Office PowerPoint</Application>
  <PresentationFormat>Předvádění na obrazovce (4:3)</PresentationFormat>
  <Paragraphs>83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Anotace</vt:lpstr>
      <vt:lpstr>KYSELINY</vt:lpstr>
      <vt:lpstr>Bezkyslíkaté kyseliny</vt:lpstr>
      <vt:lpstr>Názvosloví</vt:lpstr>
      <vt:lpstr>  HF - kyselina fluorovodíková</vt:lpstr>
      <vt:lpstr>  HCl- kyselina chlorovodíková</vt:lpstr>
      <vt:lpstr>  sirovodík (sulfan, H2S) </vt:lpstr>
      <vt:lpstr>Opakování</vt:lpstr>
      <vt:lpstr>Řešení 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61</cp:revision>
  <dcterms:created xsi:type="dcterms:W3CDTF">2011-06-20T10:40:08Z</dcterms:created>
  <dcterms:modified xsi:type="dcterms:W3CDTF">2012-12-16T18:33:24Z</dcterms:modified>
</cp:coreProperties>
</file>