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6"/>
  </p:notesMasterIdLst>
  <p:sldIdLst>
    <p:sldId id="256" r:id="rId2"/>
    <p:sldId id="258" r:id="rId3"/>
    <p:sldId id="264" r:id="rId4"/>
    <p:sldId id="279" r:id="rId5"/>
    <p:sldId id="286" r:id="rId6"/>
    <p:sldId id="285" r:id="rId7"/>
    <p:sldId id="287" r:id="rId8"/>
    <p:sldId id="288" r:id="rId9"/>
    <p:sldId id="289" r:id="rId10"/>
    <p:sldId id="290" r:id="rId11"/>
    <p:sldId id="291" r:id="rId12"/>
    <p:sldId id="283" r:id="rId13"/>
    <p:sldId id="284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NÁZEV:VY_32_INOVACE_11_Chemie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ZŠ Dolní </a:t>
          </a:r>
          <a:r>
            <a:rPr lang="cs-CZ" sz="1800" dirty="0" smtClean="0"/>
            <a:t>Benešov, </a:t>
          </a:r>
          <a:r>
            <a:rPr lang="cs-CZ" sz="1800" dirty="0" smtClean="0"/>
            <a:t>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Kyslíkaté kyseliny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ZŠ Dolní </a:t>
          </a:r>
          <a:r>
            <a:rPr lang="cs-CZ" sz="1800" kern="1200" dirty="0" smtClean="0"/>
            <a:t>Benešov, </a:t>
          </a:r>
          <a:r>
            <a:rPr lang="cs-CZ" sz="1800" kern="1200" dirty="0" smtClean="0"/>
            <a:t>příspěvková 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NÁZEV:VY_32_INOVACE_11_Chemie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Kyslíkaté kyseliny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azard_C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8568878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s vlastnostmi a použitím významných </a:t>
            </a:r>
            <a:r>
              <a:rPr lang="cs-CZ" dirty="0" smtClean="0"/>
              <a:t>kyslíkatých kyselin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konci prezentace jsou úkoly k zopakování </a:t>
            </a:r>
            <a:r>
              <a:rPr lang="cs-CZ" dirty="0" smtClean="0"/>
              <a:t>učiva.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19506"/>
          </a:xfrm>
        </p:spPr>
        <p:txBody>
          <a:bodyPr>
            <a:normAutofit/>
          </a:bodyPr>
          <a:lstStyle/>
          <a:p>
            <a:pPr lvl="1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VÝZNAMNÉ KYSLÍKATÉ KYSELINY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3382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</a:rPr>
              <a:t>Vzorec?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4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Bezbarvá olejovitá kapalina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Koncentrace 96%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Silná žíravina 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Při ředění vodou uvolňuje teplo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Ve vodě se štěpí na: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4 		</a:t>
            </a:r>
            <a:r>
              <a:rPr lang="cs-CZ" sz="3200" dirty="0" smtClean="0"/>
              <a:t>2H</a:t>
            </a:r>
            <a:r>
              <a:rPr lang="cs-CZ" sz="3200" baseline="30000" dirty="0" smtClean="0"/>
              <a:t>+</a:t>
            </a:r>
            <a:r>
              <a:rPr lang="cs-CZ" sz="3200" dirty="0" smtClean="0"/>
              <a:t> + SO</a:t>
            </a:r>
            <a:r>
              <a:rPr lang="cs-CZ" sz="3200" baseline="-25000" dirty="0" smtClean="0"/>
              <a:t>4</a:t>
            </a:r>
            <a:r>
              <a:rPr lang="cs-CZ" sz="3200" baseline="30000" dirty="0" smtClean="0"/>
              <a:t>2-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sírová</a:t>
            </a:r>
            <a:endParaRPr lang="cs-CZ" baseline="-25000" dirty="0"/>
          </a:p>
        </p:txBody>
      </p:sp>
      <p:pic>
        <p:nvPicPr>
          <p:cNvPr id="4" name="Picture 2" descr="Žírav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285860"/>
            <a:ext cx="1643074" cy="1643074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214546" y="5572140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12360" y="312498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Při ředění kyselin lijeme vždy kyselinu do vody.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2285992"/>
            <a:ext cx="4605117" cy="4407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862102" y="63242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Hydroskopická- odnímá látkám vodu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Používá se na výrobu hnojiv, barviv, plastů, výbušnin…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sírová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3041353"/>
            <a:ext cx="3286148" cy="3816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357562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259632" y="573143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11918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3382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100" dirty="0" smtClean="0">
                <a:solidFill>
                  <a:srgbClr val="FF0000"/>
                </a:solidFill>
              </a:rPr>
              <a:t>Vzorec?</a:t>
            </a:r>
            <a:endParaRPr lang="cs-CZ" sz="32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HNO</a:t>
            </a:r>
            <a:r>
              <a:rPr lang="cs-CZ" sz="3200" baseline="-25000" dirty="0" smtClean="0"/>
              <a:t>3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100" dirty="0" smtClean="0"/>
              <a:t>Bezbarvá kapalina, vlivem světla žloutne a rozkládá se na jedovaté </a:t>
            </a:r>
          </a:p>
          <a:p>
            <a:pPr>
              <a:buNone/>
            </a:pPr>
            <a:r>
              <a:rPr lang="cs-CZ" sz="3100" dirty="0" smtClean="0"/>
              <a:t>	oxidy dusíku</a:t>
            </a:r>
          </a:p>
          <a:p>
            <a:pPr>
              <a:buFont typeface="Arial" pitchFamily="34" charset="0"/>
              <a:buChar char="•"/>
            </a:pPr>
            <a:r>
              <a:rPr lang="cs-CZ" sz="3100" dirty="0" smtClean="0"/>
              <a:t>Koncentrace 67%</a:t>
            </a:r>
          </a:p>
          <a:p>
            <a:pPr>
              <a:buFont typeface="Arial" pitchFamily="34" charset="0"/>
              <a:buChar char="•"/>
            </a:pPr>
            <a:r>
              <a:rPr lang="cs-CZ" sz="3100" dirty="0" smtClean="0"/>
              <a:t>Žíravá látka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Ve vodě se štěpí na: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HNO</a:t>
            </a:r>
            <a:r>
              <a:rPr lang="cs-CZ" sz="3200" baseline="-25000" dirty="0" smtClean="0"/>
              <a:t>3		</a:t>
            </a:r>
            <a:r>
              <a:rPr lang="cs-CZ" sz="3200" dirty="0" smtClean="0"/>
              <a:t>H</a:t>
            </a:r>
            <a:r>
              <a:rPr lang="cs-CZ" sz="3200" baseline="30000" dirty="0" smtClean="0"/>
              <a:t>+</a:t>
            </a:r>
            <a:r>
              <a:rPr lang="cs-CZ" sz="3200" dirty="0" smtClean="0"/>
              <a:t> + NO</a:t>
            </a:r>
            <a:r>
              <a:rPr lang="cs-CZ" sz="3200" baseline="-25000" dirty="0" smtClean="0"/>
              <a:t>3</a:t>
            </a:r>
            <a:r>
              <a:rPr lang="cs-CZ" sz="3200" baseline="30000" dirty="0" smtClean="0"/>
              <a:t>-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dusičná</a:t>
            </a:r>
            <a:endParaRPr lang="cs-CZ" baseline="-25000" dirty="0"/>
          </a:p>
        </p:txBody>
      </p:sp>
      <p:pic>
        <p:nvPicPr>
          <p:cNvPr id="4" name="Picture 2" descr="Žírav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642918"/>
            <a:ext cx="1643074" cy="1643074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>
            <a:off x="2357422" y="5929330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812360" y="22930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Používá se na výrobu hnojiv, výbušnin, barviv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dusičná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786058"/>
            <a:ext cx="3286148" cy="3816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3500438"/>
            <a:ext cx="206692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777985" y="608754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65622" y="641803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43956" cy="523382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100" dirty="0" smtClean="0">
                <a:solidFill>
                  <a:srgbClr val="FF0000"/>
                </a:solidFill>
              </a:rPr>
              <a:t>Vzorec?</a:t>
            </a:r>
            <a:endParaRPr lang="cs-CZ" sz="32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Slabá kyselina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Vzniká při rozpouštění oxidu uhličitého ve vodě: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 +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 		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Teplem se rozkládá: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	</a:t>
            </a:r>
            <a:r>
              <a:rPr lang="cs-CZ" sz="3200" dirty="0" smtClean="0"/>
              <a:t> 	CO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 +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 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Je součástí sycených nápojů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uhličitá</a:t>
            </a:r>
            <a:endParaRPr lang="cs-CZ" baseline="-250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357554" y="4143380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28860" y="5572140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38924" y="3500438"/>
            <a:ext cx="2705076" cy="2705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596336" y="621261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481328"/>
            <a:ext cx="8715436" cy="523382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</a:rPr>
              <a:t>Vzorec?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3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Vzniká při reakcí oxidu siřičitého s vodou: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SO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 +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 		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3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Je součástí kyselých dešťů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siřičitá</a:t>
            </a:r>
            <a:endParaRPr lang="cs-CZ" baseline="-250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14678" y="3786190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3357562"/>
            <a:ext cx="278297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109953" y="536485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481328"/>
            <a:ext cx="8715436" cy="523382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</a:rPr>
              <a:t>Vzorec?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err="1" smtClean="0"/>
              <a:t>HClO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Vzniká zaváděním chloru do vody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Používá se na výrobu čistících, dezinfekčních a bělících prostředků.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chlorná</a:t>
            </a:r>
            <a:endParaRPr lang="cs-CZ" baseline="-25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4857760"/>
            <a:ext cx="1809750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4786322"/>
            <a:ext cx="1862125" cy="172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109953" y="62067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 poskytneš první pomoc při poleptání kyselinou?</a:t>
            </a:r>
          </a:p>
          <a:p>
            <a:endParaRPr lang="cs-CZ" dirty="0" smtClean="0"/>
          </a:p>
          <a:p>
            <a:r>
              <a:rPr lang="cs-CZ" dirty="0" smtClean="0"/>
              <a:t>2) </a:t>
            </a:r>
            <a:r>
              <a:rPr lang="cs-CZ" dirty="0" smtClean="0"/>
              <a:t>Jak ředíme kyseliny vodou</a:t>
            </a:r>
            <a:r>
              <a:rPr lang="cs-CZ" dirty="0" smtClean="0"/>
              <a:t>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smtClean="0"/>
              <a:t>Která z probraných kyselin má hydroskopické účinky?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4) </a:t>
            </a:r>
            <a:r>
              <a:rPr lang="cs-CZ" dirty="0" smtClean="0"/>
              <a:t>Která kyselina je součástí sycených nápojů?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cs-CZ" sz="2400" dirty="0" smtClean="0"/>
              <a:t>1) Omyjeme postižené místo proudem vody a neutralizovat mýdlem nebo roztokem jedlé sody.</a:t>
            </a:r>
          </a:p>
          <a:p>
            <a:endParaRPr lang="cs-CZ" sz="2400" dirty="0" smtClean="0"/>
          </a:p>
          <a:p>
            <a:r>
              <a:rPr lang="cs-CZ" sz="2400" dirty="0" smtClean="0"/>
              <a:t>2) </a:t>
            </a:r>
            <a:r>
              <a:rPr lang="cs-CZ" sz="2400" dirty="0"/>
              <a:t>Při ředění kyselin lijeme vždy kyselinu do vody.</a:t>
            </a:r>
          </a:p>
          <a:p>
            <a:pPr marL="109728" indent="0">
              <a:buNone/>
            </a:pPr>
            <a:endParaRPr lang="cs-CZ" sz="2400" dirty="0" smtClean="0"/>
          </a:p>
          <a:p>
            <a:r>
              <a:rPr lang="cs-CZ" sz="2400" dirty="0" smtClean="0"/>
              <a:t>3)	</a:t>
            </a:r>
            <a:r>
              <a:rPr lang="cs-CZ" sz="2400" dirty="0" smtClean="0"/>
              <a:t>kyselina sírová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4) </a:t>
            </a:r>
            <a:r>
              <a:rPr lang="cs-CZ" sz="2400" dirty="0" smtClean="0"/>
              <a:t>kyselina uhličitá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000" dirty="0" smtClean="0"/>
              <a:t>Veškerý text byl vytvořen autorem materiálu</a:t>
            </a:r>
            <a:r>
              <a:rPr lang="cs-CZ" sz="2000" dirty="0"/>
              <a:t>,</a:t>
            </a:r>
            <a:r>
              <a:rPr lang="cs-CZ" sz="2000" dirty="0" smtClean="0"/>
              <a:t>13.5</a:t>
            </a:r>
            <a:r>
              <a:rPr lang="cs-CZ" sz="2000" dirty="0" smtClean="0"/>
              <a:t>. </a:t>
            </a:r>
            <a:r>
              <a:rPr lang="cs-CZ" sz="2000" dirty="0" smtClean="0"/>
              <a:t>2012.</a:t>
            </a:r>
          </a:p>
          <a:p>
            <a:endParaRPr lang="cs-CZ" sz="2000" dirty="0"/>
          </a:p>
          <a:p>
            <a:r>
              <a:rPr lang="cs-CZ" sz="2000" dirty="0"/>
              <a:t>Obr.1:Soubor:Hazard </a:t>
            </a:r>
            <a:r>
              <a:rPr lang="cs-CZ" sz="2000" dirty="0" err="1"/>
              <a:t>C.svg</a:t>
            </a:r>
            <a:r>
              <a:rPr lang="cs-CZ" sz="2000" dirty="0"/>
              <a:t>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2008 [cit. 2012-05-08].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cs.wikipedia.org/wiki/Soubor:Hazard_C.svg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Obr.2: Obrázek byl vytvořen autorem materiálu, 13.5.2012.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Obr.3-9: </a:t>
            </a:r>
            <a:r>
              <a:rPr lang="cs-CZ" sz="2000" dirty="0"/>
              <a:t>Otevřená galerie Microsoft Office, 13.5.2012.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3004</TotalTime>
  <Words>275</Words>
  <Application>Microsoft Office PowerPoint</Application>
  <PresentationFormat>Předvádění na obrazovce (4:3)</PresentationFormat>
  <Paragraphs>94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Anotace</vt:lpstr>
      <vt:lpstr>VÝZNAMNÉ KYSLÍKATÉ KYSELINY</vt:lpstr>
      <vt:lpstr>Kyselina sírová</vt:lpstr>
      <vt:lpstr>Prezentace aplikace PowerPoint</vt:lpstr>
      <vt:lpstr>Kyselina sírová</vt:lpstr>
      <vt:lpstr>Kyselina dusičná</vt:lpstr>
      <vt:lpstr>Kyselina dusičná</vt:lpstr>
      <vt:lpstr>Kyselina uhličitá</vt:lpstr>
      <vt:lpstr>Kyselina siřičitá</vt:lpstr>
      <vt:lpstr>Kyselina chlorná</vt:lpstr>
      <vt:lpstr>Opakování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65</cp:revision>
  <dcterms:created xsi:type="dcterms:W3CDTF">2011-06-20T10:40:08Z</dcterms:created>
  <dcterms:modified xsi:type="dcterms:W3CDTF">2012-12-16T18:48:07Z</dcterms:modified>
</cp:coreProperties>
</file>