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notesMasterIdLst>
    <p:notesMasterId r:id="rId19"/>
  </p:notesMasterIdLst>
  <p:sldIdLst>
    <p:sldId id="256" r:id="rId2"/>
    <p:sldId id="258" r:id="rId3"/>
    <p:sldId id="264" r:id="rId4"/>
    <p:sldId id="292" r:id="rId5"/>
    <p:sldId id="293" r:id="rId6"/>
    <p:sldId id="294" r:id="rId7"/>
    <p:sldId id="295" r:id="rId8"/>
    <p:sldId id="299" r:id="rId9"/>
    <p:sldId id="296" r:id="rId10"/>
    <p:sldId id="300" r:id="rId11"/>
    <p:sldId id="297" r:id="rId12"/>
    <p:sldId id="301" r:id="rId13"/>
    <p:sldId id="298" r:id="rId14"/>
    <p:sldId id="302" r:id="rId15"/>
    <p:sldId id="283" r:id="rId16"/>
    <p:sldId id="304" r:id="rId17"/>
    <p:sldId id="26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5E83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EB344D84-9AFB-497E-A393-DC336BA19D2E}" styleName="Střední styl 3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895" autoAdjust="0"/>
  </p:normalViewPr>
  <p:slideViewPr>
    <p:cSldViewPr>
      <p:cViewPr varScale="1">
        <p:scale>
          <a:sx n="64" d="100"/>
          <a:sy n="64" d="100"/>
        </p:scale>
        <p:origin x="-148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NÁZEV:VY_32_INOVACE_12_Chemie </a:t>
          </a:r>
          <a:r>
            <a:rPr lang="cs-CZ" sz="2000" dirty="0" smtClean="0"/>
            <a:t>8.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800" dirty="0" smtClean="0"/>
            <a:t>ZŠ Dolní </a:t>
          </a:r>
          <a:r>
            <a:rPr lang="cs-CZ" sz="1800" dirty="0" smtClean="0"/>
            <a:t>Benešov, </a:t>
          </a:r>
          <a:r>
            <a:rPr lang="cs-CZ" sz="1800" dirty="0" smtClean="0"/>
            <a:t>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Šimečková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pH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667" y="0"/>
          <a:ext cx="704487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800" kern="1200" dirty="0" smtClean="0"/>
            <a:t>ZŠ Dolní </a:t>
          </a:r>
          <a:r>
            <a:rPr lang="cs-CZ" sz="1800" kern="1200" dirty="0" smtClean="0"/>
            <a:t>Benešov, </a:t>
          </a:r>
          <a:r>
            <a:rPr lang="cs-CZ" sz="1800" kern="1200" dirty="0" smtClean="0"/>
            <a:t>příspěvková organizace</a:t>
          </a:r>
          <a:endParaRPr lang="cs-CZ" sz="1800" kern="1200" dirty="0"/>
        </a:p>
      </dsp:txBody>
      <dsp:txXfrm>
        <a:off x="1256667" y="0"/>
        <a:ext cx="704487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04487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Šimečková</a:t>
          </a:r>
          <a:endParaRPr lang="cs-CZ" sz="2000" kern="1200" dirty="0"/>
        </a:p>
      </dsp:txBody>
      <dsp:txXfrm>
        <a:off x="1273857" y="407634"/>
        <a:ext cx="704487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04487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NÁZEV:VY_32_INOVACE_12_Chemie </a:t>
          </a:r>
          <a:r>
            <a:rPr lang="cs-CZ" sz="2000" kern="1200" dirty="0" smtClean="0"/>
            <a:t>8. ročník</a:t>
          </a:r>
          <a:endParaRPr lang="cs-CZ" sz="2000" kern="1200" dirty="0"/>
        </a:p>
      </dsp:txBody>
      <dsp:txXfrm>
        <a:off x="1273857" y="815268"/>
        <a:ext cx="704487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19963" y="1224137"/>
          <a:ext cx="704487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pH</a:t>
          </a:r>
          <a:endParaRPr lang="cs-CZ" sz="2000" kern="1200" dirty="0"/>
        </a:p>
      </dsp:txBody>
      <dsp:txXfrm>
        <a:off x="1219963" y="1224137"/>
        <a:ext cx="704487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704487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CZ.1.07/1.4.00/21.1262</a:t>
          </a:r>
          <a:endParaRPr lang="cs-CZ" sz="2000" kern="1200" dirty="0"/>
        </a:p>
      </dsp:txBody>
      <dsp:txXfrm>
        <a:off x="1273857" y="1630536"/>
        <a:ext cx="704487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9108238"/>
              </p:ext>
            </p:extLst>
          </p:nvPr>
        </p:nvGraphicFramePr>
        <p:xfrm>
          <a:off x="539552" y="908720"/>
          <a:ext cx="831872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seznamuje žáky učivem pH roztoků. </a:t>
            </a:r>
          </a:p>
          <a:p>
            <a:r>
              <a:rPr lang="cs-CZ" dirty="0" smtClean="0"/>
              <a:t>V prezentaci jsou úkoly k zopakování učiva.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675729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5019506"/>
          </a:xfrm>
        </p:spPr>
        <p:txBody>
          <a:bodyPr>
            <a:normAutofit/>
          </a:bodyPr>
          <a:lstStyle/>
          <a:p>
            <a:pPr lvl="1">
              <a:buNone/>
            </a:pPr>
            <a:r>
              <a:rPr lang="cs-CZ" sz="2800" dirty="0" smtClean="0"/>
              <a:t>Je mírou kyselosti kyselin nebo zásaditosti zásad. </a:t>
            </a:r>
          </a:p>
          <a:p>
            <a:pPr lvl="1">
              <a:buNone/>
            </a:pPr>
            <a:endParaRPr lang="cs-CZ" sz="2800" dirty="0"/>
          </a:p>
          <a:p>
            <a:pPr lvl="1">
              <a:buNone/>
            </a:pPr>
            <a:r>
              <a:rPr lang="cs-CZ" sz="2800" dirty="0" smtClean="0"/>
              <a:t>Stupnice pH nabývá hodnot od 0 do 14.</a:t>
            </a:r>
          </a:p>
          <a:p>
            <a:pPr lvl="1">
              <a:buNone/>
            </a:pPr>
            <a:endParaRPr lang="cs-CZ" sz="2800" dirty="0"/>
          </a:p>
          <a:p>
            <a:pPr lvl="1">
              <a:buNone/>
            </a:pPr>
            <a:endParaRPr lang="cs-CZ" sz="2800" dirty="0" smtClean="0"/>
          </a:p>
          <a:p>
            <a:pPr lvl="1">
              <a:buNone/>
            </a:pPr>
            <a:endParaRPr lang="cs-CZ" sz="2800" dirty="0" smtClean="0"/>
          </a:p>
          <a:p>
            <a:pPr lvl="1">
              <a:buNone/>
            </a:pPr>
            <a:r>
              <a:rPr lang="cs-CZ" sz="3200" dirty="0" smtClean="0"/>
              <a:t>		</a:t>
            </a:r>
            <a:r>
              <a:rPr lang="cs-CZ" sz="3200" dirty="0" smtClean="0">
                <a:solidFill>
                  <a:srgbClr val="C00000"/>
                </a:solidFill>
              </a:rPr>
              <a:t>kyselé	 </a:t>
            </a:r>
            <a:r>
              <a:rPr lang="cs-CZ" sz="3200" dirty="0" smtClean="0">
                <a:solidFill>
                  <a:srgbClr val="FFFF00"/>
                </a:solidFill>
              </a:rPr>
              <a:t>neutrální</a:t>
            </a:r>
            <a:r>
              <a:rPr lang="cs-CZ" sz="3200" dirty="0" smtClean="0">
                <a:solidFill>
                  <a:srgbClr val="C00000"/>
                </a:solidFill>
              </a:rPr>
              <a:t>	</a:t>
            </a:r>
            <a:r>
              <a:rPr lang="cs-CZ" sz="3200" dirty="0" smtClean="0">
                <a:solidFill>
                  <a:srgbClr val="002060"/>
                </a:solidFill>
              </a:rPr>
              <a:t>zásadité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pH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147555" y="4077072"/>
            <a:ext cx="6396561" cy="432048"/>
          </a:xfrm>
          <a:prstGeom prst="rect">
            <a:avLst/>
          </a:prstGeom>
          <a:gradFill>
            <a:gsLst>
              <a:gs pos="99000">
                <a:schemeClr val="accent6">
                  <a:lumMod val="50000"/>
                </a:schemeClr>
              </a:gs>
              <a:gs pos="100000">
                <a:schemeClr val="accent6">
                  <a:lumMod val="50000"/>
                </a:schemeClr>
              </a:gs>
              <a:gs pos="100000">
                <a:schemeClr val="accent6">
                  <a:lumMod val="50000"/>
                </a:schemeClr>
              </a:gs>
              <a:gs pos="100000">
                <a:schemeClr val="accent6">
                  <a:lumMod val="50000"/>
                </a:schemeClr>
              </a:gs>
              <a:gs pos="79000">
                <a:srgbClr val="002060"/>
              </a:gs>
              <a:gs pos="20000">
                <a:srgbClr val="C00000"/>
              </a:gs>
              <a:gs pos="59000">
                <a:srgbClr val="45E838"/>
              </a:gs>
              <a:gs pos="49000">
                <a:srgbClr val="FFFF00"/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947499" y="3430741"/>
            <a:ext cx="4001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0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45780" y="3440688"/>
            <a:ext cx="4001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7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44007" y="3440688"/>
            <a:ext cx="8843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14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069886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Zásaditost</a:t>
            </a:r>
            <a:r>
              <a:rPr lang="cs-CZ" sz="2800" dirty="0" smtClean="0"/>
              <a:t> roztoků způsobují ionty OH</a:t>
            </a:r>
            <a:r>
              <a:rPr lang="cs-CZ" sz="2800" baseline="30000" dirty="0" smtClean="0"/>
              <a:t>-</a:t>
            </a:r>
            <a:endParaRPr lang="cs-CZ" sz="2800" baseline="30000" dirty="0"/>
          </a:p>
          <a:p>
            <a:r>
              <a:rPr lang="cs-CZ" sz="2800" dirty="0" err="1" smtClean="0"/>
              <a:t>NaOH</a:t>
            </a:r>
            <a:r>
              <a:rPr lang="cs-CZ" sz="2800" dirty="0" smtClean="0"/>
              <a:t> 		Na</a:t>
            </a:r>
            <a:r>
              <a:rPr lang="cs-CZ" sz="2800" baseline="30000" dirty="0" smtClean="0"/>
              <a:t>+</a:t>
            </a:r>
            <a:r>
              <a:rPr lang="cs-CZ" sz="2800" dirty="0" smtClean="0"/>
              <a:t>  +  OH</a:t>
            </a:r>
            <a:r>
              <a:rPr lang="cs-CZ" sz="2800" baseline="30000" dirty="0" smtClean="0"/>
              <a:t>-</a:t>
            </a:r>
            <a:endParaRPr lang="cs-CZ" sz="2800" baseline="30000" dirty="0"/>
          </a:p>
          <a:p>
            <a:endParaRPr lang="cs-CZ" sz="2800" dirty="0" smtClean="0"/>
          </a:p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Kyselost</a:t>
            </a:r>
            <a:r>
              <a:rPr lang="cs-CZ" sz="2800" dirty="0" smtClean="0"/>
              <a:t> </a:t>
            </a:r>
            <a:r>
              <a:rPr lang="cs-CZ" sz="2800" dirty="0"/>
              <a:t>roztoků způsobují ionty </a:t>
            </a:r>
            <a:r>
              <a:rPr lang="cs-CZ" sz="2800" dirty="0" smtClean="0"/>
              <a:t>H</a:t>
            </a:r>
            <a:r>
              <a:rPr lang="cs-CZ" sz="2800" baseline="30000" dirty="0" smtClean="0"/>
              <a:t>+</a:t>
            </a:r>
            <a:endParaRPr lang="cs-CZ" sz="2800" baseline="30000" dirty="0"/>
          </a:p>
          <a:p>
            <a:r>
              <a:rPr lang="cs-CZ" sz="2800" dirty="0" err="1" smtClean="0"/>
              <a:t>HCl</a:t>
            </a:r>
            <a:r>
              <a:rPr lang="cs-CZ" sz="2800" dirty="0" smtClean="0"/>
              <a:t> </a:t>
            </a:r>
            <a:r>
              <a:rPr lang="cs-CZ" sz="2800" dirty="0"/>
              <a:t>		</a:t>
            </a:r>
            <a:r>
              <a:rPr lang="cs-CZ" sz="2800" dirty="0" smtClean="0"/>
              <a:t>H</a:t>
            </a:r>
            <a:r>
              <a:rPr lang="cs-CZ" sz="2800" baseline="30000" dirty="0" smtClean="0"/>
              <a:t>+</a:t>
            </a:r>
            <a:r>
              <a:rPr lang="cs-CZ" sz="2800" dirty="0" smtClean="0"/>
              <a:t>    +  Cl</a:t>
            </a:r>
            <a:r>
              <a:rPr lang="cs-CZ" sz="2800" baseline="30000" dirty="0" smtClean="0"/>
              <a:t>-</a:t>
            </a:r>
            <a:endParaRPr lang="cs-CZ" sz="2800" baseline="30000" dirty="0"/>
          </a:p>
          <a:p>
            <a:endParaRPr lang="cs-CZ" sz="2800" dirty="0" smtClean="0"/>
          </a:p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Neutrální</a:t>
            </a:r>
            <a:r>
              <a:rPr lang="cs-CZ" sz="2800" dirty="0" smtClean="0"/>
              <a:t> roztoky mají ionty OH</a:t>
            </a:r>
            <a:r>
              <a:rPr lang="cs-CZ" sz="2800" baseline="30000" dirty="0" smtClean="0"/>
              <a:t>- </a:t>
            </a:r>
            <a:r>
              <a:rPr lang="cs-CZ" sz="2800" dirty="0" smtClean="0"/>
              <a:t>a </a:t>
            </a:r>
            <a:r>
              <a:rPr lang="cs-CZ" sz="2800" dirty="0"/>
              <a:t>H</a:t>
            </a:r>
            <a:r>
              <a:rPr lang="cs-CZ" sz="2800" baseline="30000" dirty="0" smtClean="0"/>
              <a:t>+</a:t>
            </a:r>
            <a:r>
              <a:rPr lang="cs-CZ" sz="2800" dirty="0" smtClean="0"/>
              <a:t> </a:t>
            </a:r>
          </a:p>
          <a:p>
            <a:pPr marL="109728" indent="0">
              <a:buNone/>
            </a:pPr>
            <a:r>
              <a:rPr lang="cs-CZ" sz="2800" dirty="0" smtClean="0"/>
              <a:t>v rovnováze</a:t>
            </a:r>
            <a:endParaRPr lang="cs-CZ" sz="2800" baseline="30000" dirty="0"/>
          </a:p>
          <a:p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4" name="Přímá spojovací šipka 5"/>
          <p:cNvCxnSpPr/>
          <p:nvPr/>
        </p:nvCxnSpPr>
        <p:spPr>
          <a:xfrm>
            <a:off x="2054000" y="3573016"/>
            <a:ext cx="571504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šipka 5"/>
          <p:cNvCxnSpPr/>
          <p:nvPr/>
        </p:nvCxnSpPr>
        <p:spPr>
          <a:xfrm>
            <a:off x="2250774" y="2204864"/>
            <a:ext cx="571504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56258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Jsou to látky, které mění svou barvu v závislosti na stupnici pH.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Indikátory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3751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481328"/>
            <a:ext cx="8686800" cy="4525963"/>
          </a:xfrm>
        </p:spPr>
        <p:txBody>
          <a:bodyPr/>
          <a:lstStyle/>
          <a:p>
            <a:r>
              <a:rPr lang="cs-CZ" dirty="0" smtClean="0"/>
              <a:t>Zkumavky s látkami bez indikátorů</a:t>
            </a:r>
          </a:p>
          <a:p>
            <a:endParaRPr lang="cs-CZ" dirty="0" smtClean="0"/>
          </a:p>
          <a:p>
            <a:pPr marL="109728" indent="0">
              <a:buNone/>
            </a:pPr>
            <a:r>
              <a:rPr lang="cs-CZ" sz="2000" dirty="0" smtClean="0"/>
              <a:t>1. roztok </a:t>
            </a:r>
            <a:r>
              <a:rPr lang="cs-CZ" sz="2000" dirty="0" err="1" smtClean="0"/>
              <a:t>NaOH</a:t>
            </a:r>
            <a:endParaRPr lang="cs-CZ" sz="2000" dirty="0" smtClean="0"/>
          </a:p>
          <a:p>
            <a:pPr marL="109728" indent="0">
              <a:buNone/>
            </a:pPr>
            <a:r>
              <a:rPr lang="cs-CZ" sz="2000" dirty="0" smtClean="0"/>
              <a:t>2. jedlá soda s vodou</a:t>
            </a:r>
          </a:p>
          <a:p>
            <a:pPr marL="109728" indent="0">
              <a:buNone/>
            </a:pPr>
            <a:r>
              <a:rPr lang="cs-CZ" sz="2000" dirty="0" smtClean="0"/>
              <a:t>3. voda</a:t>
            </a:r>
          </a:p>
          <a:p>
            <a:pPr marL="109728" indent="0">
              <a:buNone/>
            </a:pPr>
            <a:r>
              <a:rPr lang="cs-CZ" sz="2000" dirty="0" smtClean="0"/>
              <a:t>4. ocet</a:t>
            </a:r>
          </a:p>
          <a:p>
            <a:pPr marL="109728" indent="0">
              <a:buNone/>
            </a:pPr>
            <a:r>
              <a:rPr lang="cs-CZ" sz="2000" dirty="0" smtClean="0"/>
              <a:t>5. citrónová šťáva</a:t>
            </a:r>
          </a:p>
          <a:p>
            <a:pPr marL="109728" indent="0">
              <a:buNone/>
            </a:pPr>
            <a:r>
              <a:rPr lang="cs-CZ" sz="2000" dirty="0" smtClean="0"/>
              <a:t>6. </a:t>
            </a:r>
            <a:r>
              <a:rPr lang="cs-CZ" sz="2000" dirty="0" err="1" smtClean="0"/>
              <a:t>HCl</a:t>
            </a:r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Určování kyselosti a zásaditosti látek </a:t>
            </a:r>
            <a:endParaRPr lang="cs-CZ" dirty="0"/>
          </a:p>
        </p:txBody>
      </p:sp>
      <p:pic>
        <p:nvPicPr>
          <p:cNvPr id="2050" name="Picture 2" descr="C:\Users\Silvinka\Pictures\zkumavky\Upraveno 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603"/>
          <a:stretch/>
        </p:blipFill>
        <p:spPr bwMode="auto">
          <a:xfrm>
            <a:off x="3059832" y="2132856"/>
            <a:ext cx="5859619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139952" y="2422133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1.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43620" y="2422133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2.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740352" y="2422133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6.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012919" y="241766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5.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72200" y="2417667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4.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80112" y="2422133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3.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740352" y="594928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8122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/>
          <a:lstStyle/>
          <a:p>
            <a:r>
              <a:rPr lang="cs-CZ" dirty="0" smtClean="0"/>
              <a:t>Zkumavky po přilití výluhu z červeného zelí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Výluh z červeného zelí </a:t>
            </a:r>
            <a:endParaRPr lang="cs-CZ" dirty="0"/>
          </a:p>
        </p:txBody>
      </p:sp>
      <p:pic>
        <p:nvPicPr>
          <p:cNvPr id="1027" name="Picture 3" descr="C:\Users\Silvinka\Pictures\zkumavky\upraveno 3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971"/>
          <a:stretch/>
        </p:blipFill>
        <p:spPr bwMode="auto">
          <a:xfrm>
            <a:off x="683568" y="2348880"/>
            <a:ext cx="7483475" cy="3972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956376" y="632109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533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se zbarvil výluh z červeného zelí v zásadách a jak v kyselinách?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Výluh z červeného zelí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043608" y="2852936"/>
            <a:ext cx="2376264" cy="646331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Odpověď 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077072"/>
            <a:ext cx="734481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 zásadách modře až zeleně.</a:t>
            </a:r>
          </a:p>
          <a:p>
            <a:endParaRPr lang="cs-CZ" sz="3600" dirty="0" smtClean="0"/>
          </a:p>
          <a:p>
            <a:r>
              <a:rPr lang="cs-CZ" sz="3600" dirty="0" smtClean="0"/>
              <a:t>V kyselinách červeně.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720092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Zkumavky po </a:t>
            </a:r>
            <a:r>
              <a:rPr lang="cs-CZ" dirty="0" smtClean="0"/>
              <a:t>přikápnutí fenolftaleinu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Fenolftalein </a:t>
            </a:r>
            <a:endParaRPr lang="cs-CZ" dirty="0"/>
          </a:p>
        </p:txBody>
      </p:sp>
      <p:pic>
        <p:nvPicPr>
          <p:cNvPr id="3075" name="Picture 3" descr="C:\Users\Silvinka\Pictures\zkumavky\upraveno 4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228"/>
          <a:stretch/>
        </p:blipFill>
        <p:spPr bwMode="auto">
          <a:xfrm>
            <a:off x="596900" y="2276872"/>
            <a:ext cx="7950200" cy="3971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956376" y="6316797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6431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se zbarvil fenolftalein v zásadách a jak v kyselinách?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Fenolftalein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2852936"/>
            <a:ext cx="2376264" cy="646331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Odpověď 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077072"/>
            <a:ext cx="734481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 zásadách zrůžověl.</a:t>
            </a:r>
          </a:p>
          <a:p>
            <a:endParaRPr lang="cs-CZ" sz="3600" dirty="0" smtClean="0"/>
          </a:p>
          <a:p>
            <a:r>
              <a:rPr lang="cs-CZ" sz="3600" dirty="0" smtClean="0"/>
              <a:t>V kyselinách je bezbarvý.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970461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Zkumavky po přikápnutí </a:t>
            </a:r>
            <a:r>
              <a:rPr lang="cs-CZ" dirty="0" smtClean="0"/>
              <a:t>lakmusu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Lakmus </a:t>
            </a:r>
            <a:endParaRPr lang="cs-CZ" dirty="0"/>
          </a:p>
        </p:txBody>
      </p:sp>
      <p:pic>
        <p:nvPicPr>
          <p:cNvPr id="4098" name="Picture 2" descr="C:\Users\Silvinka\Pictures\zkumavky\Upraveno 1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919"/>
          <a:stretch/>
        </p:blipFill>
        <p:spPr bwMode="auto">
          <a:xfrm>
            <a:off x="251520" y="2132856"/>
            <a:ext cx="8670890" cy="4233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884368" y="6516833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7817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se zbarvil lakmus v zásadách a jak v kyselinách?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Lakmus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2852936"/>
            <a:ext cx="2376264" cy="646331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Odpověď 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077072"/>
            <a:ext cx="734481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 zásadách je modrý.</a:t>
            </a:r>
          </a:p>
          <a:p>
            <a:endParaRPr lang="cs-CZ" sz="3600" dirty="0" smtClean="0"/>
          </a:p>
          <a:p>
            <a:r>
              <a:rPr lang="cs-CZ" sz="3600" dirty="0" smtClean="0"/>
              <a:t>V kyselinách je červený.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937985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Univerzální indikátorový papírek</a:t>
            </a:r>
            <a:endParaRPr lang="cs-CZ" dirty="0"/>
          </a:p>
        </p:txBody>
      </p:sp>
      <p:pic>
        <p:nvPicPr>
          <p:cNvPr id="5122" name="Picture 2" descr="C:\Users\Silvinka\Pictures\zkumavky\ph stupnice 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772816"/>
            <a:ext cx="8706495" cy="3492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740352" y="594928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93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se zbarvil univerzální </a:t>
            </a:r>
            <a:r>
              <a:rPr lang="cs-CZ" dirty="0"/>
              <a:t>indikátorový papírek</a:t>
            </a:r>
            <a:r>
              <a:rPr lang="cs-CZ" dirty="0" smtClean="0"/>
              <a:t> v zásadách a jak v kyselinách?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Univerzální indikátorový papírek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043608" y="2852936"/>
            <a:ext cx="2376264" cy="646331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Odpověď 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077072"/>
            <a:ext cx="734481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 zásadách je modrý.</a:t>
            </a:r>
          </a:p>
          <a:p>
            <a:endParaRPr lang="cs-CZ" sz="3600" dirty="0" smtClean="0"/>
          </a:p>
          <a:p>
            <a:r>
              <a:rPr lang="cs-CZ" sz="3600" dirty="0" smtClean="0"/>
              <a:t>V kyselinách je červený.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839076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5188032"/>
          </a:xfrm>
        </p:spPr>
        <p:txBody>
          <a:bodyPr>
            <a:normAutofit/>
          </a:bodyPr>
          <a:lstStyle/>
          <a:p>
            <a:r>
              <a:rPr lang="cs-CZ" sz="3600" dirty="0"/>
              <a:t>Citronová šťáva	pH =2,4</a:t>
            </a:r>
          </a:p>
          <a:p>
            <a:r>
              <a:rPr lang="cs-CZ" sz="3600" dirty="0"/>
              <a:t>Čistá voda		</a:t>
            </a:r>
            <a:r>
              <a:rPr lang="cs-CZ" sz="3600" dirty="0" smtClean="0"/>
              <a:t>	pH </a:t>
            </a:r>
            <a:r>
              <a:rPr lang="cs-CZ" sz="3600" dirty="0"/>
              <a:t>=7</a:t>
            </a:r>
          </a:p>
          <a:p>
            <a:r>
              <a:rPr lang="cs-CZ" sz="3600" dirty="0"/>
              <a:t>Mořská voda		pH =8</a:t>
            </a:r>
          </a:p>
          <a:p>
            <a:r>
              <a:rPr lang="cs-CZ" sz="3600" dirty="0"/>
              <a:t>Krev			</a:t>
            </a:r>
            <a:r>
              <a:rPr lang="cs-CZ" sz="3600" dirty="0" smtClean="0"/>
              <a:t>	pH </a:t>
            </a:r>
            <a:r>
              <a:rPr lang="cs-CZ" sz="3600" dirty="0"/>
              <a:t>=7,4</a:t>
            </a:r>
          </a:p>
          <a:p>
            <a:r>
              <a:rPr lang="cs-CZ" sz="3600" dirty="0"/>
              <a:t>Mýdlo			</a:t>
            </a:r>
            <a:r>
              <a:rPr lang="cs-CZ" sz="3600" dirty="0" smtClean="0"/>
              <a:t>	pH </a:t>
            </a:r>
            <a:r>
              <a:rPr lang="cs-CZ" sz="3600" dirty="0"/>
              <a:t>=9</a:t>
            </a:r>
          </a:p>
          <a:p>
            <a:r>
              <a:rPr lang="cs-CZ" sz="3600" dirty="0"/>
              <a:t>Ocet			</a:t>
            </a:r>
            <a:r>
              <a:rPr lang="cs-CZ" sz="3600" dirty="0" smtClean="0"/>
              <a:t>	pH </a:t>
            </a:r>
            <a:r>
              <a:rPr lang="cs-CZ" sz="3600" dirty="0"/>
              <a:t>=2,9</a:t>
            </a:r>
          </a:p>
          <a:p>
            <a:r>
              <a:rPr lang="cs-CZ" sz="3600" dirty="0"/>
              <a:t>Hydroxid sodný	pH =13,5</a:t>
            </a:r>
          </a:p>
          <a:p>
            <a:endParaRPr lang="cs-CZ" sz="3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Podle pH urči, zda je látka kyselá nebo zásaditá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481328"/>
            <a:ext cx="8892480" cy="5188032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3600" dirty="0"/>
              <a:t>Citronová šťáva	 </a:t>
            </a:r>
            <a:r>
              <a:rPr lang="cs-CZ" sz="3600" dirty="0" smtClean="0"/>
              <a:t> pH=2,4   </a:t>
            </a:r>
            <a:r>
              <a:rPr lang="cs-CZ" sz="3600" dirty="0" smtClean="0">
                <a:solidFill>
                  <a:srgbClr val="C00000"/>
                </a:solidFill>
              </a:rPr>
              <a:t>kyselá</a:t>
            </a:r>
            <a:endParaRPr lang="cs-CZ" sz="3600" dirty="0">
              <a:solidFill>
                <a:srgbClr val="C00000"/>
              </a:solidFill>
            </a:endParaRPr>
          </a:p>
          <a:p>
            <a:pPr marL="109728" indent="0">
              <a:buNone/>
            </a:pPr>
            <a:r>
              <a:rPr lang="cs-CZ" sz="3600" dirty="0"/>
              <a:t>Čistá voda		 </a:t>
            </a:r>
            <a:r>
              <a:rPr lang="cs-CZ" sz="3600" dirty="0" smtClean="0"/>
              <a:t> pH=7	    </a:t>
            </a:r>
            <a:r>
              <a:rPr lang="cs-CZ" sz="3600" dirty="0" smtClean="0">
                <a:solidFill>
                  <a:srgbClr val="FFC000"/>
                </a:solidFill>
              </a:rPr>
              <a:t>neutrální</a:t>
            </a:r>
            <a:endParaRPr lang="cs-CZ" sz="3600" dirty="0">
              <a:solidFill>
                <a:srgbClr val="FFC000"/>
              </a:solidFill>
            </a:endParaRPr>
          </a:p>
          <a:p>
            <a:pPr marL="109728" indent="0">
              <a:buNone/>
            </a:pPr>
            <a:r>
              <a:rPr lang="cs-CZ" sz="3600" dirty="0"/>
              <a:t>Mořská voda	</a:t>
            </a:r>
            <a:r>
              <a:rPr lang="cs-CZ" sz="3600" dirty="0" smtClean="0"/>
              <a:t>  pH=8	    </a:t>
            </a:r>
            <a:r>
              <a:rPr lang="cs-CZ" sz="3600" dirty="0" smtClean="0">
                <a:solidFill>
                  <a:schemeClr val="accent5"/>
                </a:solidFill>
              </a:rPr>
              <a:t>zásaditá</a:t>
            </a:r>
            <a:endParaRPr lang="cs-CZ" sz="3600" dirty="0">
              <a:solidFill>
                <a:schemeClr val="accent5"/>
              </a:solidFill>
            </a:endParaRPr>
          </a:p>
          <a:p>
            <a:pPr marL="109728" indent="0">
              <a:buNone/>
            </a:pPr>
            <a:r>
              <a:rPr lang="cs-CZ" sz="3600" dirty="0"/>
              <a:t>Krev			 </a:t>
            </a:r>
            <a:r>
              <a:rPr lang="cs-CZ" sz="3600" dirty="0" smtClean="0"/>
              <a:t> pH=7,4   </a:t>
            </a:r>
            <a:r>
              <a:rPr lang="cs-CZ" sz="3600" dirty="0" smtClean="0">
                <a:solidFill>
                  <a:schemeClr val="accent5"/>
                </a:solidFill>
              </a:rPr>
              <a:t>zásaditá</a:t>
            </a:r>
            <a:endParaRPr lang="cs-CZ" sz="3600" dirty="0">
              <a:solidFill>
                <a:schemeClr val="accent5"/>
              </a:solidFill>
            </a:endParaRPr>
          </a:p>
          <a:p>
            <a:pPr marL="109728" indent="0">
              <a:buNone/>
            </a:pPr>
            <a:r>
              <a:rPr lang="cs-CZ" sz="3600" dirty="0"/>
              <a:t>Mýdlo			 </a:t>
            </a:r>
            <a:r>
              <a:rPr lang="cs-CZ" sz="3600" dirty="0" smtClean="0"/>
              <a:t> pH=9	    </a:t>
            </a:r>
            <a:r>
              <a:rPr lang="cs-CZ" sz="3600" dirty="0" smtClean="0">
                <a:solidFill>
                  <a:schemeClr val="accent5"/>
                </a:solidFill>
              </a:rPr>
              <a:t>zásaditá</a:t>
            </a:r>
            <a:endParaRPr lang="cs-CZ" sz="3600" dirty="0">
              <a:solidFill>
                <a:schemeClr val="accent5"/>
              </a:solidFill>
            </a:endParaRPr>
          </a:p>
          <a:p>
            <a:pPr marL="109728" indent="0">
              <a:buNone/>
            </a:pPr>
            <a:r>
              <a:rPr lang="cs-CZ" sz="3600" dirty="0"/>
              <a:t>Ocet			 </a:t>
            </a:r>
            <a:r>
              <a:rPr lang="cs-CZ" sz="3600" dirty="0" smtClean="0"/>
              <a:t> pH=2,9   </a:t>
            </a:r>
            <a:r>
              <a:rPr lang="cs-CZ" sz="3600" dirty="0" smtClean="0">
                <a:solidFill>
                  <a:srgbClr val="C00000"/>
                </a:solidFill>
              </a:rPr>
              <a:t>kyselá</a:t>
            </a:r>
            <a:endParaRPr lang="cs-CZ" sz="3600" dirty="0">
              <a:solidFill>
                <a:srgbClr val="C00000"/>
              </a:solidFill>
            </a:endParaRPr>
          </a:p>
          <a:p>
            <a:pPr marL="109728" indent="0">
              <a:buNone/>
            </a:pPr>
            <a:r>
              <a:rPr lang="cs-CZ" sz="3600" dirty="0"/>
              <a:t>Hydroxid sodný	 </a:t>
            </a:r>
            <a:r>
              <a:rPr lang="cs-CZ" sz="3600" dirty="0" smtClean="0"/>
              <a:t> pH=13,5 </a:t>
            </a:r>
            <a:r>
              <a:rPr lang="cs-CZ" sz="3600" dirty="0" smtClean="0">
                <a:solidFill>
                  <a:schemeClr val="accent5"/>
                </a:solidFill>
              </a:rPr>
              <a:t>zásaditá</a:t>
            </a:r>
            <a:endParaRPr lang="cs-CZ" sz="3600" dirty="0">
              <a:solidFill>
                <a:schemeClr val="accent5"/>
              </a:solidFill>
            </a:endParaRPr>
          </a:p>
          <a:p>
            <a:pPr marL="109728" indent="0">
              <a:buNone/>
            </a:pPr>
            <a:endParaRPr lang="cs-CZ" sz="3600" dirty="0"/>
          </a:p>
          <a:p>
            <a:endParaRPr lang="cs-CZ" sz="3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Řešení 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8355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230934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Veškerý text byl vytvořen autorem materiálu, 7.6. 2012.</a:t>
            </a:r>
          </a:p>
          <a:p>
            <a:endParaRPr lang="cs-CZ" dirty="0"/>
          </a:p>
          <a:p>
            <a:r>
              <a:rPr lang="cs-CZ" dirty="0" smtClean="0"/>
              <a:t>Obr.1-5:Veškeré </a:t>
            </a:r>
            <a:r>
              <a:rPr lang="cs-CZ" dirty="0" smtClean="0"/>
              <a:t>fotografie jsou dílem autorky, 7.6.2012.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366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3081</TotalTime>
  <Words>292</Words>
  <Application>Microsoft Office PowerPoint</Application>
  <PresentationFormat>Předvádění na obrazovce (4:3)</PresentationFormat>
  <Paragraphs>109</Paragraphs>
  <Slides>17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Shluk</vt:lpstr>
      <vt:lpstr>Prezentace aplikace PowerPoint</vt:lpstr>
      <vt:lpstr>Anotace</vt:lpstr>
      <vt:lpstr>pH</vt:lpstr>
      <vt:lpstr>Prezentace aplikace PowerPoint</vt:lpstr>
      <vt:lpstr>Indikátory </vt:lpstr>
      <vt:lpstr>Určování kyselosti a zásaditosti látek </vt:lpstr>
      <vt:lpstr>Výluh z červeného zelí </vt:lpstr>
      <vt:lpstr>Výluh z červeného zelí </vt:lpstr>
      <vt:lpstr>Fenolftalein </vt:lpstr>
      <vt:lpstr>Fenolftalein </vt:lpstr>
      <vt:lpstr>Lakmus </vt:lpstr>
      <vt:lpstr>Lakmus </vt:lpstr>
      <vt:lpstr>Univerzální indikátorový papírek</vt:lpstr>
      <vt:lpstr>Univerzální indikátorový papírek</vt:lpstr>
      <vt:lpstr>Podle pH urči, zda je látka kyselá nebo zásaditá</vt:lpstr>
      <vt:lpstr>Řešení 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Silvie Šimečková</dc:creator>
  <cp:lastModifiedBy>08FB</cp:lastModifiedBy>
  <cp:revision>73</cp:revision>
  <dcterms:created xsi:type="dcterms:W3CDTF">2011-06-20T10:40:08Z</dcterms:created>
  <dcterms:modified xsi:type="dcterms:W3CDTF">2012-12-16T18:51:00Z</dcterms:modified>
</cp:coreProperties>
</file>