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7"/>
  </p:notesMasterIdLst>
  <p:sldIdLst>
    <p:sldId id="256" r:id="rId2"/>
    <p:sldId id="260" r:id="rId3"/>
    <p:sldId id="300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28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NÁZEV:VY_32_INOVACE_14_Chemie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směsi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EF2BD7-7694-4038-A9BC-DE784FAF29F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E08902-EF32-4FA4-B7F3-FC9E59910EA3}" type="presOf" srcId="{D8197B8C-B260-4A16-BDF4-0947B075E274}" destId="{25B08C86-7E15-44DC-BE7F-FFB55DD49D12}" srcOrd="0" destOrd="0" presId="urn:microsoft.com/office/officeart/2005/8/layout/target3"/>
    <dgm:cxn modelId="{AB850DA2-BD1D-4F5E-822D-7CF32832B1E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02B6BB7-766F-427B-A3BA-8AA656F26C3B}" type="presOf" srcId="{4C35D32F-0EAB-4CD7-82EE-45574DC2A586}" destId="{8BEBB6EC-1DAA-4CAC-8A25-BC0FCBD5DBD5}" srcOrd="0" destOrd="0" presId="urn:microsoft.com/office/officeart/2005/8/layout/target3"/>
    <dgm:cxn modelId="{DA465FDE-2C5A-44E7-AB99-4293DEB4409A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A80506-6806-487F-A0A8-9851A8BB42D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9A34D7F-0B08-414F-85FE-03D19B223865}" type="presOf" srcId="{757F3AB3-0718-4624-B441-E567A8F0AB56}" destId="{333A1088-737F-45CB-B68E-254E46348037}" srcOrd="0" destOrd="0" presId="urn:microsoft.com/office/officeart/2005/8/layout/target3"/>
    <dgm:cxn modelId="{38D0FDC4-1C3F-4063-9BA5-13A7127879C0}" type="presOf" srcId="{D1D4F407-5343-4D3F-B5B9-D407B03CAEB4}" destId="{D005CE8C-CC26-4C3E-AC11-E15060ECD759}" srcOrd="0" destOrd="0" presId="urn:microsoft.com/office/officeart/2005/8/layout/target3"/>
    <dgm:cxn modelId="{039D1111-F785-4CBE-ACC2-23BA2CFBAACF}" type="presOf" srcId="{D8197B8C-B260-4A16-BDF4-0947B075E274}" destId="{5A5FFA88-C948-4069-8E93-59FA12366E83}" srcOrd="1" destOrd="0" presId="urn:microsoft.com/office/officeart/2005/8/layout/target3"/>
    <dgm:cxn modelId="{40F020E5-5DB6-4AB6-B8BE-139E85552892}" type="presOf" srcId="{B651F6E3-6281-48DB-9319-2AEAFDAE7572}" destId="{619D679B-A015-4ECF-8348-D1034C574F40}" srcOrd="0" destOrd="0" presId="urn:microsoft.com/office/officeart/2005/8/layout/target3"/>
    <dgm:cxn modelId="{92EEB371-04D8-4D55-93EF-459FC47C34F2}" type="presOf" srcId="{4C35D32F-0EAB-4CD7-82EE-45574DC2A586}" destId="{890E4F0B-2866-4A3F-A3C7-2A14B1797930}" srcOrd="1" destOrd="0" presId="urn:microsoft.com/office/officeart/2005/8/layout/target3"/>
    <dgm:cxn modelId="{575FCC1A-9B16-4088-B647-84138CB8768A}" type="presParOf" srcId="{333A1088-737F-45CB-B68E-254E46348037}" destId="{F5ABB229-8D3B-4694-996A-96F23CF14429}" srcOrd="0" destOrd="0" presId="urn:microsoft.com/office/officeart/2005/8/layout/target3"/>
    <dgm:cxn modelId="{D096AA43-91A2-4429-A94D-30F80FA3D128}" type="presParOf" srcId="{333A1088-737F-45CB-B68E-254E46348037}" destId="{F41139FD-01EE-4571-8B17-4FB00FC51163}" srcOrd="1" destOrd="0" presId="urn:microsoft.com/office/officeart/2005/8/layout/target3"/>
    <dgm:cxn modelId="{7BDF39DC-BCB5-47D9-8072-D11C595D1DEE}" type="presParOf" srcId="{333A1088-737F-45CB-B68E-254E46348037}" destId="{D005CE8C-CC26-4C3E-AC11-E15060ECD759}" srcOrd="2" destOrd="0" presId="urn:microsoft.com/office/officeart/2005/8/layout/target3"/>
    <dgm:cxn modelId="{616FB9E4-4446-436D-AB00-C7E98A07E5C3}" type="presParOf" srcId="{333A1088-737F-45CB-B68E-254E46348037}" destId="{2C702D82-9B77-49B7-9568-BB8EB47C3372}" srcOrd="3" destOrd="0" presId="urn:microsoft.com/office/officeart/2005/8/layout/target3"/>
    <dgm:cxn modelId="{1A56BA39-2F09-415E-8C08-5532E8171254}" type="presParOf" srcId="{333A1088-737F-45CB-B68E-254E46348037}" destId="{A52A0455-90FF-4808-ABD0-F02540D31D5A}" srcOrd="4" destOrd="0" presId="urn:microsoft.com/office/officeart/2005/8/layout/target3"/>
    <dgm:cxn modelId="{E1074519-541D-4C67-A1D7-2F0591DC9AB3}" type="presParOf" srcId="{333A1088-737F-45CB-B68E-254E46348037}" destId="{6140AFEC-043D-4C43-A2F9-D0F5331DF3A3}" srcOrd="5" destOrd="0" presId="urn:microsoft.com/office/officeart/2005/8/layout/target3"/>
    <dgm:cxn modelId="{9A5DBFCD-B1D3-4400-84EA-EE45C3607C3D}" type="presParOf" srcId="{333A1088-737F-45CB-B68E-254E46348037}" destId="{9358AC05-5D7D-4327-9F80-1AD486AEA664}" srcOrd="6" destOrd="0" presId="urn:microsoft.com/office/officeart/2005/8/layout/target3"/>
    <dgm:cxn modelId="{2BF90297-C2AB-4922-867E-CCE0334C4C05}" type="presParOf" srcId="{333A1088-737F-45CB-B68E-254E46348037}" destId="{313FC574-E1CD-4FB4-B054-0B805CE0447D}" srcOrd="7" destOrd="0" presId="urn:microsoft.com/office/officeart/2005/8/layout/target3"/>
    <dgm:cxn modelId="{FFC155B1-7B8F-44D2-82AA-905651B569BE}" type="presParOf" srcId="{333A1088-737F-45CB-B68E-254E46348037}" destId="{619D679B-A015-4ECF-8348-D1034C574F40}" srcOrd="8" destOrd="0" presId="urn:microsoft.com/office/officeart/2005/8/layout/target3"/>
    <dgm:cxn modelId="{103AFD08-810C-4D46-8771-AEBC9181CA72}" type="presParOf" srcId="{333A1088-737F-45CB-B68E-254E46348037}" destId="{322283A8-4A27-4CDA-BAE3-F381106A9174}" srcOrd="9" destOrd="0" presId="urn:microsoft.com/office/officeart/2005/8/layout/target3"/>
    <dgm:cxn modelId="{91EF28E7-0A84-497E-B550-6B60B9804C9B}" type="presParOf" srcId="{333A1088-737F-45CB-B68E-254E46348037}" destId="{FFC9F71D-1B4F-4AD9-A4A6-86ADEFC8AF5C}" srcOrd="10" destOrd="0" presId="urn:microsoft.com/office/officeart/2005/8/layout/target3"/>
    <dgm:cxn modelId="{7E0289F3-0778-4CB4-8EEB-5512CB416CF6}" type="presParOf" srcId="{333A1088-737F-45CB-B68E-254E46348037}" destId="{25B08C86-7E15-44DC-BE7F-FFB55DD49D12}" srcOrd="11" destOrd="0" presId="urn:microsoft.com/office/officeart/2005/8/layout/target3"/>
    <dgm:cxn modelId="{55C861BC-D7C3-475A-AC31-0D850ACCA8B5}" type="presParOf" srcId="{333A1088-737F-45CB-B68E-254E46348037}" destId="{76644BE8-9D7C-4C09-B250-3D10AF48CBB7}" srcOrd="12" destOrd="0" presId="urn:microsoft.com/office/officeart/2005/8/layout/target3"/>
    <dgm:cxn modelId="{33AFA10E-2F10-4485-9C4E-98AB21E43F14}" type="presParOf" srcId="{333A1088-737F-45CB-B68E-254E46348037}" destId="{EE85B701-7295-41C0-BA7A-34D3756A2AE6}" srcOrd="13" destOrd="0" presId="urn:microsoft.com/office/officeart/2005/8/layout/target3"/>
    <dgm:cxn modelId="{04E4CC9A-62AD-4EBA-8113-2AF4A4E4365B}" type="presParOf" srcId="{333A1088-737F-45CB-B68E-254E46348037}" destId="{8BEBB6EC-1DAA-4CAC-8A25-BC0FCBD5DBD5}" srcOrd="14" destOrd="0" presId="urn:microsoft.com/office/officeart/2005/8/layout/target3"/>
    <dgm:cxn modelId="{6AD11CC8-3829-470D-B7D3-1B46C57B3A15}" type="presParOf" srcId="{333A1088-737F-45CB-B68E-254E46348037}" destId="{AED2198E-93D5-4001-81B4-73124B309672}" srcOrd="15" destOrd="0" presId="urn:microsoft.com/office/officeart/2005/8/layout/target3"/>
    <dgm:cxn modelId="{7EA23E06-E6F9-4803-B381-55ED8774420A}" type="presParOf" srcId="{333A1088-737F-45CB-B68E-254E46348037}" destId="{2BE915AB-18AA-4053-B92C-3BFC9ED204BB}" srcOrd="16" destOrd="0" presId="urn:microsoft.com/office/officeart/2005/8/layout/target3"/>
    <dgm:cxn modelId="{821BDF31-3AAD-4EC8-9F39-8D5ACEA45CFB}" type="presParOf" srcId="{333A1088-737F-45CB-B68E-254E46348037}" destId="{6BB5E863-4638-4E1D-BFDE-399D028AC4ED}" srcOrd="17" destOrd="0" presId="urn:microsoft.com/office/officeart/2005/8/layout/target3"/>
    <dgm:cxn modelId="{907AC663-76F6-4BB5-A88F-8131EF58EC31}" type="presParOf" srcId="{333A1088-737F-45CB-B68E-254E46348037}" destId="{5A5FFA88-C948-4069-8E93-59FA12366E83}" srcOrd="18" destOrd="0" presId="urn:microsoft.com/office/officeart/2005/8/layout/target3"/>
    <dgm:cxn modelId="{0A294509-EA6E-45E9-B967-DB69B06BEA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935" y="0"/>
          <a:ext cx="693505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6935" y="0"/>
        <a:ext cx="6935055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935055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6935055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4521" y="805767"/>
          <a:ext cx="6935055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NÁZEV:VY_32_INOVACE_14_Chemie 8. ročník </a:t>
          </a:r>
          <a:endParaRPr lang="cs-CZ" sz="2000" kern="1200" dirty="0"/>
        </a:p>
      </dsp:txBody>
      <dsp:txXfrm>
        <a:off x="1244521" y="805767"/>
        <a:ext cx="6935055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0803" y="1224137"/>
          <a:ext cx="6935055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směsi </a:t>
          </a:r>
          <a:endParaRPr lang="cs-CZ" sz="2000" kern="1200" dirty="0"/>
        </a:p>
      </dsp:txBody>
      <dsp:txXfrm>
        <a:off x="1220803" y="1224137"/>
        <a:ext cx="6935055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935055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935055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9AFA3A-62FB-4354-9F88-0C9C062CA947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DF9AAE-2765-4A89-AD74-600972324E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137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5E127A15-3E98-4CF1-909F-4155FCC2F1A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03316200"/>
              </p:ext>
            </p:extLst>
          </p:nvPr>
        </p:nvGraphicFramePr>
        <p:xfrm>
          <a:off x="539552" y="908720"/>
          <a:ext cx="820891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3432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 seznamuje žáky se základními informacemi </a:t>
            </a:r>
            <a:r>
              <a:rPr lang="cs-CZ" dirty="0" smtClean="0"/>
              <a:t>                         o </a:t>
            </a:r>
            <a:r>
              <a:rPr lang="cs-CZ" dirty="0" smtClean="0"/>
              <a:t>směsích.</a:t>
            </a:r>
          </a:p>
          <a:p>
            <a:endParaRPr lang="cs-CZ" dirty="0"/>
          </a:p>
          <a:p>
            <a:r>
              <a:rPr lang="cs-CZ" dirty="0" smtClean="0"/>
              <a:t>Na konci prezentace jsou 2 úkoly pro žáky k zopakování učiva.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Směsi jsou látky, které obsahují dvě nebo více složek. </a:t>
            </a:r>
          </a:p>
          <a:p>
            <a:endParaRPr lang="cs-CZ" sz="3200" dirty="0"/>
          </a:p>
          <a:p>
            <a:r>
              <a:rPr lang="cs-CZ" sz="3200" b="0" dirty="0" smtClean="0">
                <a:solidFill>
                  <a:schemeClr val="tx2"/>
                </a:solidFill>
              </a:rPr>
              <a:t>Rozdělení:</a:t>
            </a:r>
          </a:p>
          <a:p>
            <a:pPr marL="514350" indent="-514350">
              <a:buAutoNum type="arabicParenR"/>
            </a:pPr>
            <a:r>
              <a:rPr lang="cs-CZ" sz="3200" b="0" dirty="0" smtClean="0"/>
              <a:t>Stejnorodé směsi = roztoky</a:t>
            </a:r>
          </a:p>
          <a:p>
            <a:pPr marL="514350" indent="-514350">
              <a:buAutoNum type="arabicParenR"/>
            </a:pPr>
            <a:r>
              <a:rPr lang="cs-CZ" sz="3200" b="0" dirty="0" smtClean="0"/>
              <a:t>Různorodé směsi 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6820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507288" cy="1371600"/>
          </a:xfrm>
        </p:spPr>
        <p:txBody>
          <a:bodyPr/>
          <a:lstStyle/>
          <a:p>
            <a:r>
              <a:rPr lang="cs-CZ" dirty="0" smtClean="0"/>
              <a:t>Stejnorodé směsi = roztoky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988768"/>
          </a:xfrm>
        </p:spPr>
        <p:txBody>
          <a:bodyPr>
            <a:normAutofit/>
          </a:bodyPr>
          <a:lstStyle/>
          <a:p>
            <a:r>
              <a:rPr lang="cs-CZ" sz="3600" b="0" dirty="0" smtClean="0"/>
              <a:t>Částice jednotlivých složek roztoku nelze rozlišit ani pod mikroskopem.</a:t>
            </a:r>
          </a:p>
          <a:p>
            <a:endParaRPr lang="cs-CZ" sz="3600" b="0" dirty="0" smtClean="0"/>
          </a:p>
          <a:p>
            <a:r>
              <a:rPr lang="cs-CZ" sz="3600" b="0" dirty="0" smtClean="0">
                <a:solidFill>
                  <a:schemeClr val="tx2"/>
                </a:solidFill>
              </a:rPr>
              <a:t>Příklady roztoku: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Pevné - slitiny kovů (bronz)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Plynné – vzduch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Kapalné – cukr rozpuštěný v čaji</a:t>
            </a:r>
            <a:endParaRPr lang="cs-CZ" sz="3600" b="0" dirty="0"/>
          </a:p>
        </p:txBody>
      </p:sp>
    </p:spTree>
    <p:extLst>
      <p:ext uri="{BB962C8B-B14F-4D97-AF65-F5344CB8AC3E}">
        <p14:creationId xmlns:p14="http://schemas.microsoft.com/office/powerpoint/2010/main" xmlns="" val="3607115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Různorodé směsi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988768"/>
          </a:xfrm>
        </p:spPr>
        <p:txBody>
          <a:bodyPr>
            <a:normAutofit fontScale="77500" lnSpcReduction="20000"/>
          </a:bodyPr>
          <a:lstStyle/>
          <a:p>
            <a:r>
              <a:rPr lang="cs-CZ" sz="3600" b="0" dirty="0"/>
              <a:t>Částice jednotlivých složek roztoku </a:t>
            </a:r>
            <a:r>
              <a:rPr lang="cs-CZ" sz="3600" b="0" dirty="0" smtClean="0"/>
              <a:t>lze </a:t>
            </a:r>
            <a:r>
              <a:rPr lang="cs-CZ" sz="3600" b="0" dirty="0"/>
              <a:t>rozlišit </a:t>
            </a:r>
            <a:r>
              <a:rPr lang="cs-CZ" sz="3600" b="0" dirty="0" smtClean="0"/>
              <a:t>okem, lupou nebo pomocí mikroskopu.</a:t>
            </a:r>
          </a:p>
          <a:p>
            <a:endParaRPr lang="cs-CZ" sz="3600" b="0" dirty="0" smtClean="0"/>
          </a:p>
          <a:p>
            <a:r>
              <a:rPr lang="cs-CZ" sz="3600" b="0" dirty="0" smtClean="0">
                <a:solidFill>
                  <a:schemeClr val="tx2"/>
                </a:solidFill>
              </a:rPr>
              <a:t>Příklady různorodých směsí: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Suspenze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Emulze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Pěna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Dým</a:t>
            </a:r>
          </a:p>
          <a:p>
            <a:pPr marL="571500" indent="-571500"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3600" b="0" dirty="0" smtClean="0"/>
              <a:t>Mlha </a:t>
            </a:r>
            <a:endParaRPr lang="cs-CZ" sz="3600" b="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803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suspenze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směs nerozpuštěné pevné látky v kapalině</a:t>
            </a:r>
          </a:p>
          <a:p>
            <a:endParaRPr lang="cs-CZ" sz="3600" dirty="0"/>
          </a:p>
          <a:p>
            <a:r>
              <a:rPr lang="cs-CZ" sz="3600" dirty="0" smtClean="0"/>
              <a:t>Příklad- písek a voda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9519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emulze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Je směs nerozpuštěné </a:t>
            </a:r>
            <a:r>
              <a:rPr lang="cs-CZ" sz="3600" dirty="0" smtClean="0"/>
              <a:t>kapaliny </a:t>
            </a:r>
            <a:r>
              <a:rPr lang="cs-CZ" sz="3600" dirty="0" smtClean="0"/>
              <a:t>            v </a:t>
            </a:r>
            <a:r>
              <a:rPr lang="cs-CZ" sz="3600" dirty="0" smtClean="0"/>
              <a:t>jiné kapalině.</a:t>
            </a:r>
            <a:endParaRPr lang="cs-CZ" sz="3600" dirty="0"/>
          </a:p>
          <a:p>
            <a:endParaRPr lang="cs-CZ" sz="3600" dirty="0"/>
          </a:p>
          <a:p>
            <a:r>
              <a:rPr lang="cs-CZ" sz="3600" dirty="0" smtClean="0"/>
              <a:t>Příklad - </a:t>
            </a:r>
            <a:r>
              <a:rPr lang="cs-CZ" sz="3600" dirty="0" smtClean="0"/>
              <a:t>olej </a:t>
            </a:r>
            <a:r>
              <a:rPr lang="cs-CZ" sz="3600" dirty="0"/>
              <a:t>a voda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6276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600" dirty="0" smtClean="0"/>
          </a:p>
          <a:p>
            <a:r>
              <a:rPr lang="cs-CZ" sz="3600" dirty="0" smtClean="0"/>
              <a:t>Je </a:t>
            </a:r>
            <a:r>
              <a:rPr lang="cs-CZ" sz="3600" dirty="0"/>
              <a:t>směs </a:t>
            </a:r>
            <a:r>
              <a:rPr lang="cs-CZ" sz="3600" dirty="0" smtClean="0"/>
              <a:t>plynné látky rozptýlené </a:t>
            </a:r>
            <a:r>
              <a:rPr lang="cs-CZ" sz="3600" dirty="0" smtClean="0"/>
              <a:t> v </a:t>
            </a:r>
            <a:r>
              <a:rPr lang="cs-CZ" sz="3600" dirty="0" smtClean="0"/>
              <a:t>kapalině</a:t>
            </a:r>
            <a:r>
              <a:rPr lang="cs-CZ" sz="3600" dirty="0"/>
              <a:t>.</a:t>
            </a:r>
          </a:p>
          <a:p>
            <a:endParaRPr lang="cs-CZ" sz="3600" dirty="0"/>
          </a:p>
          <a:p>
            <a:r>
              <a:rPr lang="cs-CZ" sz="3600" dirty="0" smtClean="0"/>
              <a:t>Příklad - </a:t>
            </a:r>
            <a:r>
              <a:rPr lang="cs-CZ" sz="3600" dirty="0" smtClean="0"/>
              <a:t>mýdlová pěna</a:t>
            </a:r>
            <a:endParaRPr lang="cs-CZ" sz="3600" dirty="0"/>
          </a:p>
          <a:p>
            <a:endParaRPr lang="cs-CZ" dirty="0"/>
          </a:p>
        </p:txBody>
      </p:sp>
      <p:pic>
        <p:nvPicPr>
          <p:cNvPr id="1026" name="Picture 2" descr="C:\Users\Silvinka\AppData\Local\Microsoft\Windows\Temporary Internet Files\Content.IE5\XD22N3LU\MC9003907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0"/>
            <a:ext cx="2354924" cy="255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lvinka\AppData\Local\Microsoft\Windows\Temporary Internet Files\Content.IE5\QLEMW1ND\MC9004447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73016"/>
            <a:ext cx="2138900" cy="276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56376" y="2552743"/>
            <a:ext cx="914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86352" y="6360175"/>
            <a:ext cx="914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8648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Je </a:t>
            </a:r>
            <a:r>
              <a:rPr lang="cs-CZ" sz="3600" dirty="0"/>
              <a:t>směs </a:t>
            </a:r>
            <a:r>
              <a:rPr lang="cs-CZ" sz="3600" dirty="0" smtClean="0"/>
              <a:t>částeček pevných </a:t>
            </a:r>
            <a:r>
              <a:rPr lang="cs-CZ" sz="3600" dirty="0" smtClean="0"/>
              <a:t>látek           </a:t>
            </a:r>
            <a:r>
              <a:rPr lang="cs-CZ" sz="3600" dirty="0" smtClean="0"/>
              <a:t>a plynu. </a:t>
            </a:r>
          </a:p>
          <a:p>
            <a:endParaRPr lang="cs-CZ" sz="3600" dirty="0"/>
          </a:p>
          <a:p>
            <a:r>
              <a:rPr lang="cs-CZ" sz="3600" dirty="0" smtClean="0"/>
              <a:t>Příklad - </a:t>
            </a:r>
            <a:r>
              <a:rPr lang="cs-CZ" sz="3600" dirty="0" smtClean="0"/>
              <a:t>prach na ulici</a:t>
            </a:r>
            <a:endParaRPr lang="cs-CZ" sz="3600" dirty="0"/>
          </a:p>
          <a:p>
            <a:endParaRPr lang="cs-CZ" sz="3600" dirty="0"/>
          </a:p>
          <a:p>
            <a:endParaRPr lang="cs-CZ" sz="3600" dirty="0"/>
          </a:p>
        </p:txBody>
      </p:sp>
      <p:pic>
        <p:nvPicPr>
          <p:cNvPr id="2050" name="Picture 2" descr="C:\Users\Silvinka\AppData\Local\Microsoft\Windows\Temporary Internet Files\Content.IE5\XD22N3LU\MP9004007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7820" y="0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56376" y="2552743"/>
            <a:ext cx="914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762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Je směs plynu a kapiček kapaliny</a:t>
            </a:r>
            <a:endParaRPr lang="cs-CZ" sz="3600" dirty="0"/>
          </a:p>
          <a:p>
            <a:endParaRPr lang="cs-CZ" sz="3600" dirty="0"/>
          </a:p>
          <a:p>
            <a:r>
              <a:rPr lang="cs-CZ" sz="3600" dirty="0" smtClean="0"/>
              <a:t>Příklad - </a:t>
            </a:r>
            <a:r>
              <a:rPr lang="cs-CZ" sz="3600" dirty="0" smtClean="0"/>
              <a:t>oblaky na obloze</a:t>
            </a:r>
            <a:endParaRPr lang="cs-CZ" sz="3600" dirty="0"/>
          </a:p>
          <a:p>
            <a:endParaRPr lang="cs-CZ" dirty="0"/>
          </a:p>
        </p:txBody>
      </p:sp>
      <p:pic>
        <p:nvPicPr>
          <p:cNvPr id="3074" name="Picture 2" descr="C:\Users\Silvinka\AppData\Local\Microsoft\Windows\Temporary Internet Files\Content.IE5\QLEMW1ND\MP9004331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-7284"/>
            <a:ext cx="4604556" cy="306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49279" y="3140968"/>
            <a:ext cx="914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0036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219256" cy="1371600"/>
          </a:xfrm>
        </p:spPr>
        <p:txBody>
          <a:bodyPr/>
          <a:lstStyle/>
          <a:p>
            <a:r>
              <a:rPr lang="cs-CZ" dirty="0" smtClean="0"/>
              <a:t>Úkol č.1: vyber roztoky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8529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51620" y="271443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aj 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592963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laná voda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95836" y="177281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3"/>
                </a:solidFill>
              </a:rPr>
              <a:t>m</a:t>
            </a:r>
            <a:r>
              <a:rPr lang="cs-CZ" sz="3600" dirty="0" smtClean="0">
                <a:solidFill>
                  <a:schemeClr val="accent3"/>
                </a:solidFill>
              </a:rPr>
              <a:t>osaz </a:t>
            </a:r>
            <a:endParaRPr lang="cs-CZ" sz="3600" dirty="0">
              <a:solidFill>
                <a:schemeClr val="accent3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2206" y="2311896"/>
            <a:ext cx="4356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vocný kompot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54456" y="3252784"/>
            <a:ext cx="372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1"/>
                </a:solidFill>
              </a:rPr>
              <a:t>d</a:t>
            </a:r>
            <a:r>
              <a:rPr lang="cs-CZ" sz="3600" dirty="0" smtClean="0">
                <a:solidFill>
                  <a:schemeClr val="accent1"/>
                </a:solidFill>
              </a:rPr>
              <a:t>estilovaná voda </a:t>
            </a: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47656" y="494116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vzduch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5908" y="1988731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tx2"/>
                </a:solidFill>
              </a:rPr>
              <a:t>o</a:t>
            </a:r>
            <a:r>
              <a:rPr lang="cs-CZ" sz="3600" dirty="0" smtClean="0">
                <a:solidFill>
                  <a:schemeClr val="tx2"/>
                </a:solidFill>
              </a:rPr>
              <a:t>cet 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6677" y="541869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n</a:t>
            </a:r>
            <a:r>
              <a:rPr lang="cs-CZ" sz="3600" dirty="0" smtClean="0">
                <a:solidFill>
                  <a:srgbClr val="00B050"/>
                </a:solidFill>
              </a:rPr>
              <a:t>udlová polévka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12290" y="4302217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krev</a:t>
            </a:r>
            <a:endParaRPr lang="cs-CZ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2164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219256" cy="13716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8529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51620" y="271443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aj 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592963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laná voda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54034" y="177281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3"/>
                </a:solidFill>
              </a:rPr>
              <a:t>m</a:t>
            </a:r>
            <a:r>
              <a:rPr lang="cs-CZ" sz="3600" dirty="0" smtClean="0">
                <a:solidFill>
                  <a:schemeClr val="accent3"/>
                </a:solidFill>
              </a:rPr>
              <a:t>osaz </a:t>
            </a:r>
            <a:endParaRPr lang="cs-CZ" sz="3600" dirty="0">
              <a:solidFill>
                <a:schemeClr val="accent3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2206" y="2311896"/>
            <a:ext cx="4356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o</a:t>
            </a:r>
            <a:r>
              <a:rPr lang="cs-CZ" sz="3600" dirty="0" smtClean="0">
                <a:solidFill>
                  <a:srgbClr val="FF0000"/>
                </a:solidFill>
              </a:rPr>
              <a:t>vocný kompot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54456" y="3252784"/>
            <a:ext cx="372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1"/>
                </a:solidFill>
              </a:rPr>
              <a:t>d</a:t>
            </a:r>
            <a:r>
              <a:rPr lang="cs-CZ" sz="3600" dirty="0" smtClean="0">
                <a:solidFill>
                  <a:schemeClr val="accent1"/>
                </a:solidFill>
              </a:rPr>
              <a:t>estilovaná voda </a:t>
            </a: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47656" y="494116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vzduch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5908" y="1988731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tx2"/>
                </a:solidFill>
              </a:rPr>
              <a:t>o</a:t>
            </a:r>
            <a:r>
              <a:rPr lang="cs-CZ" sz="3600" dirty="0" smtClean="0">
                <a:solidFill>
                  <a:schemeClr val="tx2"/>
                </a:solidFill>
              </a:rPr>
              <a:t>cet 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6677" y="541869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n</a:t>
            </a:r>
            <a:r>
              <a:rPr lang="cs-CZ" sz="3600" dirty="0" smtClean="0">
                <a:solidFill>
                  <a:srgbClr val="00B050"/>
                </a:solidFill>
              </a:rPr>
              <a:t>udlová polévka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12290" y="4302217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krev</a:t>
            </a:r>
            <a:endParaRPr lang="cs-CZ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95908" y="2095981"/>
            <a:ext cx="1323764" cy="5390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837806" y="3252784"/>
            <a:ext cx="3685283" cy="7257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957790" y="2821686"/>
            <a:ext cx="1323764" cy="5390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846752" y="4994792"/>
            <a:ext cx="1967212" cy="5390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993052" y="1861700"/>
            <a:ext cx="1509153" cy="5574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30318" y="3646587"/>
            <a:ext cx="2523715" cy="6556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449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363272" cy="1371600"/>
          </a:xfrm>
        </p:spPr>
        <p:txBody>
          <a:bodyPr/>
          <a:lstStyle/>
          <a:p>
            <a:r>
              <a:rPr lang="cs-CZ" dirty="0" smtClean="0"/>
              <a:t>Úkol č.2: 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10770879"/>
              </p:ext>
            </p:extLst>
          </p:nvPr>
        </p:nvGraphicFramePr>
        <p:xfrm>
          <a:off x="179512" y="1484785"/>
          <a:ext cx="8784977" cy="46805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78354"/>
                <a:gridCol w="1786746"/>
                <a:gridCol w="1903565"/>
                <a:gridCol w="1548906"/>
                <a:gridCol w="1667406"/>
              </a:tblGrid>
              <a:tr h="1008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směsi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pěna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860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Skupenství látek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kapalina </a:t>
                      </a:r>
                      <a:r>
                        <a:rPr lang="cs-CZ" sz="2400" dirty="0" smtClean="0">
                          <a:effectLst/>
                        </a:rPr>
                        <a:t>             a  </a:t>
                      </a:r>
                      <a:r>
                        <a:rPr lang="cs-CZ" sz="2400" dirty="0" smtClean="0">
                          <a:effectLst/>
                        </a:rPr>
                        <a:t>kapalina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0860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Příklad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písek </a:t>
                      </a:r>
                      <a:r>
                        <a:rPr lang="cs-CZ" sz="2400" dirty="0" smtClean="0">
                          <a:effectLst/>
                        </a:rPr>
                        <a:t>               ve </a:t>
                      </a:r>
                      <a:r>
                        <a:rPr lang="cs-CZ" sz="2400" dirty="0">
                          <a:effectLst/>
                        </a:rPr>
                        <a:t>vodě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 </a:t>
                      </a:r>
                      <a:r>
                        <a:rPr lang="cs-CZ" sz="2400" dirty="0">
                          <a:effectLst/>
                        </a:rPr>
                        <a:t>dým </a:t>
                      </a:r>
                      <a:r>
                        <a:rPr lang="cs-CZ" sz="2400" dirty="0" smtClean="0">
                          <a:effectLst/>
                        </a:rPr>
                        <a:t>                    z </a:t>
                      </a:r>
                      <a:r>
                        <a:rPr lang="cs-CZ" sz="2400" dirty="0">
                          <a:effectLst/>
                        </a:rPr>
                        <a:t>komína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044083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363272" cy="1371600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69092702"/>
              </p:ext>
            </p:extLst>
          </p:nvPr>
        </p:nvGraphicFramePr>
        <p:xfrm>
          <a:off x="179512" y="1484785"/>
          <a:ext cx="8784977" cy="46805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78354"/>
                <a:gridCol w="1786746"/>
                <a:gridCol w="1903565"/>
                <a:gridCol w="1548906"/>
                <a:gridCol w="1667406"/>
              </a:tblGrid>
              <a:tr h="10083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směsi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suspenze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emulze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pěna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dým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860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Skupenství látek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pevná látka a kapalina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kapalina </a:t>
                      </a:r>
                      <a:r>
                        <a:rPr lang="cs-CZ" sz="2400" dirty="0" smtClean="0">
                          <a:effectLst/>
                        </a:rPr>
                        <a:t>              a  </a:t>
                      </a:r>
                      <a:r>
                        <a:rPr lang="cs-CZ" sz="2400" dirty="0" smtClean="0">
                          <a:effectLst/>
                        </a:rPr>
                        <a:t>kapalina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plyn a kapalina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pevná látka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                  a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plyn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0860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Příklad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křída </a:t>
                      </a:r>
                      <a:r>
                        <a:rPr lang="cs-CZ" sz="2400" dirty="0">
                          <a:effectLst/>
                        </a:rPr>
                        <a:t>ve vodě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benzín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            ve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vodě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napěněný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saponát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 </a:t>
                      </a:r>
                      <a:r>
                        <a:rPr lang="cs-CZ" sz="2400" dirty="0">
                          <a:effectLst/>
                        </a:rPr>
                        <a:t>dým </a:t>
                      </a:r>
                      <a:r>
                        <a:rPr lang="cs-CZ" sz="2400" dirty="0" smtClean="0">
                          <a:effectLst/>
                        </a:rPr>
                        <a:t>                 z </a:t>
                      </a:r>
                      <a:r>
                        <a:rPr lang="cs-CZ" sz="2400" dirty="0">
                          <a:effectLst/>
                        </a:rPr>
                        <a:t>komína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59020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243455" cy="4373563"/>
          </a:xfrm>
        </p:spPr>
        <p:txBody>
          <a:bodyPr>
            <a:normAutofit/>
          </a:bodyPr>
          <a:lstStyle/>
          <a:p>
            <a:r>
              <a:rPr lang="cs-CZ" b="0" dirty="0" smtClean="0"/>
              <a:t>Text: </a:t>
            </a:r>
          </a:p>
          <a:p>
            <a:r>
              <a:rPr lang="cs-CZ" b="0" dirty="0" smtClean="0"/>
              <a:t>Veškerý text byl vytvořen autorem materiálu, 14.9. 2012.</a:t>
            </a:r>
          </a:p>
          <a:p>
            <a:r>
              <a:rPr lang="cs-CZ" b="0" dirty="0" smtClean="0"/>
              <a:t>Obrázky:</a:t>
            </a:r>
          </a:p>
          <a:p>
            <a:r>
              <a:rPr lang="cs-CZ" b="0" dirty="0"/>
              <a:t>Obr.1-4: </a:t>
            </a:r>
            <a:r>
              <a:rPr lang="cs-CZ" b="0" dirty="0" smtClean="0"/>
              <a:t> </a:t>
            </a:r>
            <a:r>
              <a:rPr lang="cs-CZ" b="0" dirty="0"/>
              <a:t>Otevřená </a:t>
            </a:r>
            <a:r>
              <a:rPr lang="cs-CZ" b="0" dirty="0" smtClean="0"/>
              <a:t>galerie: www.office.</a:t>
            </a:r>
            <a:r>
              <a:rPr lang="cs-CZ" b="0" smtClean="0"/>
              <a:t>microsoft.com,14.9</a:t>
            </a:r>
            <a:r>
              <a:rPr lang="cs-CZ" b="0" dirty="0" smtClean="0"/>
              <a:t>. </a:t>
            </a:r>
            <a:r>
              <a:rPr lang="cs-CZ" b="0" dirty="0"/>
              <a:t>2012.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10789</TotalTime>
  <Words>300</Words>
  <Application>Microsoft Office PowerPoint</Application>
  <PresentationFormat>Předvádění na obrazovce (4:3)</PresentationFormat>
  <Paragraphs>116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Základní</vt:lpstr>
      <vt:lpstr>Snímek 1</vt:lpstr>
      <vt:lpstr>Anotace</vt:lpstr>
      <vt:lpstr>Směsi</vt:lpstr>
      <vt:lpstr>Stejnorodé směsi = roztoky</vt:lpstr>
      <vt:lpstr>Různorodé směsi </vt:lpstr>
      <vt:lpstr>suspenze</vt:lpstr>
      <vt:lpstr>emulze</vt:lpstr>
      <vt:lpstr>Pěna </vt:lpstr>
      <vt:lpstr>dým</vt:lpstr>
      <vt:lpstr>Mlha</vt:lpstr>
      <vt:lpstr>Úkol č.1: vyber roztoky</vt:lpstr>
      <vt:lpstr>řešení:</vt:lpstr>
      <vt:lpstr>Úkol č.2: doplň tabulku</vt:lpstr>
      <vt:lpstr>řešení: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Dum</cp:lastModifiedBy>
  <cp:revision>34</cp:revision>
  <dcterms:created xsi:type="dcterms:W3CDTF">2012-04-14T21:25:24Z</dcterms:created>
  <dcterms:modified xsi:type="dcterms:W3CDTF">2013-02-24T08:42:00Z</dcterms:modified>
</cp:coreProperties>
</file>