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24" r:id="rId1"/>
  </p:sldMasterIdLst>
  <p:notesMasterIdLst>
    <p:notesMasterId r:id="rId13"/>
  </p:notesMasterIdLst>
  <p:sldIdLst>
    <p:sldId id="256" r:id="rId2"/>
    <p:sldId id="258" r:id="rId3"/>
    <p:sldId id="315" r:id="rId4"/>
    <p:sldId id="316" r:id="rId5"/>
    <p:sldId id="317" r:id="rId6"/>
    <p:sldId id="318" r:id="rId7"/>
    <p:sldId id="319" r:id="rId8"/>
    <p:sldId id="320" r:id="rId9"/>
    <p:sldId id="321" r:id="rId10"/>
    <p:sldId id="322" r:id="rId11"/>
    <p:sldId id="263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5E838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912C8C85-51F0-491E-9774-3900AFEF0FD7}" styleName="Světlý styl 2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  <a:tblStyle styleId="{EB344D84-9AFB-497E-A393-DC336BA19D2E}" styleName="Střední styl 3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2895" autoAdjust="0"/>
  </p:normalViewPr>
  <p:slideViewPr>
    <p:cSldViewPr>
      <p:cViewPr varScale="1">
        <p:scale>
          <a:sx n="101" d="100"/>
          <a:sy n="101" d="100"/>
        </p:scale>
        <p:origin x="-26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smtClean="0"/>
            <a:t>NÁZEV:VY_32_INOVACE_18_Chemie </a:t>
          </a:r>
          <a:r>
            <a:rPr lang="cs-CZ" sz="2000" dirty="0" smtClean="0"/>
            <a:t>8. 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800" dirty="0" smtClean="0"/>
            <a:t>ZŠ Dolní Benešov příspěvková organizace</a:t>
          </a:r>
          <a:endParaRPr lang="cs-CZ" sz="18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Silvie Krupová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Chemické prvky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</a:t>
          </a:r>
          <a:r>
            <a:rPr lang="cs-CZ" sz="2000" smtClean="0"/>
            <a:t>: 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6667" y="0"/>
          <a:ext cx="7044871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800" kern="1200" dirty="0" smtClean="0"/>
            <a:t>ZŠ Dolní Benešov příspěvková organizace</a:t>
          </a:r>
          <a:endParaRPr lang="cs-CZ" sz="1800" kern="1200" dirty="0"/>
        </a:p>
      </dsp:txBody>
      <dsp:txXfrm>
        <a:off x="1256667" y="0"/>
        <a:ext cx="7044871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7044871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Silvie Krupová</a:t>
          </a:r>
          <a:endParaRPr lang="cs-CZ" sz="2000" kern="1200" dirty="0"/>
        </a:p>
      </dsp:txBody>
      <dsp:txXfrm>
        <a:off x="1273857" y="407634"/>
        <a:ext cx="7044871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7044871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NÁZEV:VY_32_INOVACE_18_Chemie </a:t>
          </a:r>
          <a:r>
            <a:rPr lang="cs-CZ" sz="2000" kern="1200" dirty="0" smtClean="0"/>
            <a:t>8. ročník</a:t>
          </a:r>
          <a:endParaRPr lang="cs-CZ" sz="2000" kern="1200" dirty="0"/>
        </a:p>
      </dsp:txBody>
      <dsp:txXfrm>
        <a:off x="1273857" y="815268"/>
        <a:ext cx="7044871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19963" y="1224137"/>
          <a:ext cx="7044871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Chemické prvky</a:t>
          </a:r>
          <a:endParaRPr lang="cs-CZ" sz="2000" kern="1200" dirty="0"/>
        </a:p>
      </dsp:txBody>
      <dsp:txXfrm>
        <a:off x="1219963" y="1224137"/>
        <a:ext cx="7044871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7044871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</a:t>
          </a:r>
          <a:r>
            <a:rPr lang="cs-CZ" sz="2000" kern="1200" smtClean="0"/>
            <a:t>: CZ.1.07/1.4.00/21.1262</a:t>
          </a:r>
          <a:endParaRPr lang="cs-CZ" sz="2000" kern="1200" dirty="0"/>
        </a:p>
      </dsp:txBody>
      <dsp:txXfrm>
        <a:off x="1273857" y="1630536"/>
        <a:ext cx="7044871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197B35-209D-42B9-BD33-481CB6E73284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77E629-3EBF-4242-8D46-E9D4F27CF7E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272659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18FE4659-7985-49B0-AFB9-855F1780E650}" type="datetimeFigureOut">
              <a:rPr lang="cs-CZ" smtClean="0"/>
              <a:pPr/>
              <a:t>24.2.2013</a:t>
            </a:fld>
            <a:endParaRPr lang="cs-CZ" dirty="0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24.2.2013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24.2.2013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24.2.2013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24.2.2013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24.2.2013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24.2.2013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24.2.2013</a:t>
            </a:fld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24.2.2013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24.2.2013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24.2.2013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24.2.2013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25" r:id="rId1"/>
    <p:sldLayoutId id="2147483926" r:id="rId2"/>
    <p:sldLayoutId id="2147483927" r:id="rId3"/>
    <p:sldLayoutId id="2147483928" r:id="rId4"/>
    <p:sldLayoutId id="2147483929" r:id="rId5"/>
    <p:sldLayoutId id="2147483930" r:id="rId6"/>
    <p:sldLayoutId id="2147483931" r:id="rId7"/>
    <p:sldLayoutId id="2147483932" r:id="rId8"/>
    <p:sldLayoutId id="2147483933" r:id="rId9"/>
    <p:sldLayoutId id="2147483934" r:id="rId10"/>
    <p:sldLayoutId id="2147483935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187411664"/>
              </p:ext>
            </p:extLst>
          </p:nvPr>
        </p:nvGraphicFramePr>
        <p:xfrm>
          <a:off x="539552" y="908720"/>
          <a:ext cx="8318728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Prezentace seznamuje žáky učivem chemické prvky.</a:t>
            </a:r>
          </a:p>
          <a:p>
            <a:r>
              <a:rPr lang="cs-CZ" dirty="0" smtClean="0"/>
              <a:t>V prezentaci </a:t>
            </a:r>
            <a:r>
              <a:rPr lang="cs-CZ" smtClean="0"/>
              <a:t>jsou úkoly </a:t>
            </a:r>
            <a:r>
              <a:rPr lang="cs-CZ" dirty="0" smtClean="0"/>
              <a:t>k zopakování učiva.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6675729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Chemický prvek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Je to látka </a:t>
            </a:r>
            <a:r>
              <a:rPr lang="cs-CZ" sz="4000" dirty="0" smtClean="0"/>
              <a:t>složená                  </a:t>
            </a:r>
            <a:r>
              <a:rPr lang="cs-CZ" sz="4000" dirty="0" smtClean="0"/>
              <a:t>z atomů se stejným protonovým číslem. 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xmlns="" val="741684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2323652"/>
            <a:ext cx="7344932" cy="4273700"/>
          </a:xfrm>
        </p:spPr>
        <p:txBody>
          <a:bodyPr>
            <a:normAutofit/>
          </a:bodyPr>
          <a:lstStyle/>
          <a:p>
            <a:r>
              <a:rPr lang="cs-CZ" dirty="0" smtClean="0"/>
              <a:t>Každý chemický prvek má český a latinský název, chemickou značku a protonové číslo. </a:t>
            </a:r>
          </a:p>
          <a:p>
            <a:r>
              <a:rPr lang="cs-CZ" dirty="0" smtClean="0"/>
              <a:t>Př. </a:t>
            </a:r>
          </a:p>
          <a:p>
            <a:pPr marL="365760" lvl="1" indent="0">
              <a:buNone/>
            </a:pPr>
            <a:r>
              <a:rPr lang="cs-CZ" dirty="0"/>
              <a:t>	</a:t>
            </a:r>
            <a:r>
              <a:rPr lang="cs-CZ" sz="3600" dirty="0" smtClean="0"/>
              <a:t>Vápník	 	</a:t>
            </a:r>
            <a:r>
              <a:rPr lang="cs-CZ" sz="2400" dirty="0" smtClean="0"/>
              <a:t>český název</a:t>
            </a:r>
          </a:p>
          <a:p>
            <a:pPr marL="365760" lvl="1" indent="0">
              <a:buNone/>
            </a:pPr>
            <a:r>
              <a:rPr lang="cs-CZ" sz="3600" dirty="0"/>
              <a:t>	</a:t>
            </a:r>
            <a:r>
              <a:rPr lang="cs-CZ" sz="3600" dirty="0" err="1" smtClean="0"/>
              <a:t>Calcium</a:t>
            </a:r>
            <a:r>
              <a:rPr lang="cs-CZ" sz="3600" dirty="0" smtClean="0"/>
              <a:t> 	</a:t>
            </a:r>
            <a:r>
              <a:rPr lang="cs-CZ" sz="2400" dirty="0" smtClean="0"/>
              <a:t>latinský název</a:t>
            </a:r>
          </a:p>
          <a:p>
            <a:pPr marL="365760" lvl="1" indent="0">
              <a:buNone/>
            </a:pPr>
            <a:r>
              <a:rPr lang="cs-CZ" sz="4800" dirty="0"/>
              <a:t>	</a:t>
            </a:r>
            <a:r>
              <a:rPr lang="cs-CZ" sz="4800" b="1" baseline="-25000" dirty="0" smtClean="0"/>
              <a:t>20</a:t>
            </a:r>
            <a:r>
              <a:rPr lang="cs-CZ" sz="4800" b="1" dirty="0" smtClean="0"/>
              <a:t>Ca	</a:t>
            </a:r>
            <a:r>
              <a:rPr lang="cs-CZ" sz="3600" dirty="0" smtClean="0"/>
              <a:t>	</a:t>
            </a:r>
            <a:r>
              <a:rPr lang="cs-CZ" sz="2400" dirty="0" smtClean="0"/>
              <a:t>chemická značka 					protonové číslo</a:t>
            </a:r>
            <a:endParaRPr lang="cs-CZ" sz="2400" dirty="0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2555776" y="5805264"/>
            <a:ext cx="2160240" cy="216024"/>
          </a:xfrm>
          <a:prstGeom prst="straightConnector1">
            <a:avLst/>
          </a:prstGeom>
          <a:ln w="254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3491880" y="5499230"/>
            <a:ext cx="1224136" cy="54006"/>
          </a:xfrm>
          <a:prstGeom prst="straightConnector1">
            <a:avLst/>
          </a:prstGeom>
          <a:ln w="254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>
            <a:off x="4103948" y="4635134"/>
            <a:ext cx="612068" cy="0"/>
          </a:xfrm>
          <a:prstGeom prst="straightConnector1">
            <a:avLst/>
          </a:prstGeom>
          <a:ln w="254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>
            <a:off x="4103948" y="4005064"/>
            <a:ext cx="612068" cy="0"/>
          </a:xfrm>
          <a:prstGeom prst="straightConnector1">
            <a:avLst/>
          </a:prstGeom>
          <a:ln w="254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9112106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Značky prvků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2323652"/>
            <a:ext cx="7776980" cy="3508977"/>
          </a:xfrm>
        </p:spPr>
        <p:txBody>
          <a:bodyPr/>
          <a:lstStyle/>
          <a:p>
            <a:pPr marL="68580" indent="0">
              <a:buNone/>
            </a:pPr>
            <a:r>
              <a:rPr lang="cs-CZ" dirty="0" smtClean="0"/>
              <a:t>Jsou tvořeny:</a:t>
            </a:r>
          </a:p>
          <a:p>
            <a:pPr marL="68580" indent="0">
              <a:buNone/>
            </a:pPr>
            <a:r>
              <a:rPr lang="cs-CZ" b="1" dirty="0" smtClean="0">
                <a:solidFill>
                  <a:schemeClr val="accent4"/>
                </a:solidFill>
              </a:rPr>
              <a:t>1) Jedním písmenem- </a:t>
            </a:r>
            <a:r>
              <a:rPr lang="cs-CZ" dirty="0" smtClean="0"/>
              <a:t>např. H, O, S, P…</a:t>
            </a:r>
          </a:p>
          <a:p>
            <a:pPr marL="68580" indent="0">
              <a:buNone/>
            </a:pPr>
            <a:r>
              <a:rPr lang="cs-CZ" dirty="0" smtClean="0"/>
              <a:t>	Píšou se vždy velkým písmenem</a:t>
            </a:r>
          </a:p>
          <a:p>
            <a:pPr marL="68580" indent="0">
              <a:buNone/>
            </a:pPr>
            <a:endParaRPr lang="cs-CZ" dirty="0" smtClean="0"/>
          </a:p>
          <a:p>
            <a:pPr marL="68580" indent="0">
              <a:buNone/>
            </a:pPr>
            <a:r>
              <a:rPr lang="cs-CZ" b="1" dirty="0" smtClean="0">
                <a:solidFill>
                  <a:schemeClr val="accent4"/>
                </a:solidFill>
              </a:rPr>
              <a:t>2) Dvěma písmeny- </a:t>
            </a:r>
            <a:r>
              <a:rPr lang="cs-CZ" dirty="0" smtClean="0"/>
              <a:t>např. Ca, </a:t>
            </a:r>
            <a:r>
              <a:rPr lang="cs-CZ" dirty="0" err="1" smtClean="0"/>
              <a:t>Li</a:t>
            </a:r>
            <a:r>
              <a:rPr lang="cs-CZ" dirty="0" smtClean="0"/>
              <a:t>, </a:t>
            </a:r>
            <a:r>
              <a:rPr lang="cs-CZ" dirty="0" err="1" smtClean="0"/>
              <a:t>Fe</a:t>
            </a:r>
            <a:r>
              <a:rPr lang="cs-CZ" dirty="0" smtClean="0"/>
              <a:t>, Na…</a:t>
            </a:r>
          </a:p>
          <a:p>
            <a:pPr marL="68580" indent="0">
              <a:buNone/>
            </a:pPr>
            <a:r>
              <a:rPr lang="cs-CZ" dirty="0"/>
              <a:t>	</a:t>
            </a:r>
            <a:r>
              <a:rPr lang="cs-CZ" dirty="0" smtClean="0"/>
              <a:t>první písmeno píšeme velké, druhé malé</a:t>
            </a:r>
          </a:p>
          <a:p>
            <a:pPr marL="525780" indent="-457200">
              <a:buAutoNum type="arabicParenR"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13369883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476672"/>
            <a:ext cx="7024744" cy="1143000"/>
          </a:xfrm>
        </p:spPr>
        <p:txBody>
          <a:bodyPr/>
          <a:lstStyle/>
          <a:p>
            <a:r>
              <a:rPr lang="cs-CZ" dirty="0" smtClean="0"/>
              <a:t>Názvy prvků vznikly: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1844824"/>
            <a:ext cx="6777317" cy="4536504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4"/>
                </a:solidFill>
              </a:rPr>
              <a:t>1) podle vlastností</a:t>
            </a:r>
          </a:p>
          <a:p>
            <a:pPr marL="68580" indent="0">
              <a:buNone/>
            </a:pPr>
            <a:r>
              <a:rPr lang="cs-CZ" dirty="0"/>
              <a:t> 	</a:t>
            </a:r>
            <a:r>
              <a:rPr lang="cs-CZ" dirty="0" smtClean="0"/>
              <a:t>např. </a:t>
            </a:r>
            <a:r>
              <a:rPr lang="cs-CZ" dirty="0" err="1" smtClean="0"/>
              <a:t>chlorum</a:t>
            </a:r>
            <a:r>
              <a:rPr lang="cs-CZ" dirty="0" smtClean="0"/>
              <a:t> – zelený</a:t>
            </a:r>
          </a:p>
          <a:p>
            <a:pPr marL="68580" indent="0">
              <a:buNone/>
            </a:pPr>
            <a:r>
              <a:rPr lang="cs-CZ" dirty="0"/>
              <a:t> </a:t>
            </a:r>
            <a:r>
              <a:rPr lang="cs-CZ" dirty="0" smtClean="0"/>
              <a:t>      	      	 …</a:t>
            </a:r>
          </a:p>
          <a:p>
            <a:r>
              <a:rPr lang="cs-CZ" b="1" dirty="0">
                <a:solidFill>
                  <a:schemeClr val="accent4"/>
                </a:solidFill>
              </a:rPr>
              <a:t>1) podle </a:t>
            </a:r>
            <a:r>
              <a:rPr lang="cs-CZ" b="1" dirty="0" smtClean="0">
                <a:solidFill>
                  <a:schemeClr val="accent4"/>
                </a:solidFill>
              </a:rPr>
              <a:t>jmen států</a:t>
            </a:r>
            <a:endParaRPr lang="cs-CZ" b="1" dirty="0">
              <a:solidFill>
                <a:schemeClr val="accent4"/>
              </a:solidFill>
            </a:endParaRPr>
          </a:p>
          <a:p>
            <a:pPr marL="68580" indent="0">
              <a:buNone/>
            </a:pPr>
            <a:r>
              <a:rPr lang="cs-CZ" dirty="0"/>
              <a:t> 	 např. francium – F</a:t>
            </a:r>
            <a:r>
              <a:rPr lang="cs-CZ" dirty="0" smtClean="0"/>
              <a:t>rancie</a:t>
            </a:r>
            <a:endParaRPr lang="cs-CZ" dirty="0"/>
          </a:p>
          <a:p>
            <a:pPr marL="68580" indent="0">
              <a:buNone/>
            </a:pPr>
            <a:r>
              <a:rPr lang="cs-CZ" dirty="0"/>
              <a:t>       	</a:t>
            </a:r>
            <a:r>
              <a:rPr lang="cs-CZ" dirty="0" smtClean="0"/>
              <a:t>      </a:t>
            </a:r>
            <a:r>
              <a:rPr lang="cs-CZ" dirty="0"/>
              <a:t>	 …</a:t>
            </a:r>
          </a:p>
          <a:p>
            <a:r>
              <a:rPr lang="cs-CZ" b="1" dirty="0">
                <a:solidFill>
                  <a:schemeClr val="accent4"/>
                </a:solidFill>
              </a:rPr>
              <a:t>1) podle </a:t>
            </a:r>
            <a:r>
              <a:rPr lang="cs-CZ" b="1" dirty="0" smtClean="0">
                <a:solidFill>
                  <a:schemeClr val="accent4"/>
                </a:solidFill>
              </a:rPr>
              <a:t>jmen vědců</a:t>
            </a:r>
            <a:endParaRPr lang="cs-CZ" b="1" dirty="0">
              <a:solidFill>
                <a:schemeClr val="accent4"/>
              </a:solidFill>
            </a:endParaRPr>
          </a:p>
          <a:p>
            <a:pPr marL="68580" indent="0">
              <a:buNone/>
            </a:pPr>
            <a:r>
              <a:rPr lang="cs-CZ" dirty="0"/>
              <a:t> 	 např. nobelium – </a:t>
            </a:r>
            <a:r>
              <a:rPr lang="cs-CZ" dirty="0" smtClean="0"/>
              <a:t>A.B. Nobel </a:t>
            </a:r>
            <a:endParaRPr lang="cs-CZ" dirty="0"/>
          </a:p>
          <a:p>
            <a:pPr marL="68580" indent="0">
              <a:buNone/>
            </a:pPr>
            <a:r>
              <a:rPr lang="cs-CZ" dirty="0"/>
              <a:t>       	</a:t>
            </a:r>
            <a:r>
              <a:rPr lang="cs-CZ" dirty="0" smtClean="0"/>
              <a:t>      </a:t>
            </a:r>
            <a:r>
              <a:rPr lang="cs-CZ" dirty="0"/>
              <a:t>	 …</a:t>
            </a:r>
          </a:p>
          <a:p>
            <a:pPr marL="6858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8221507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692696"/>
            <a:ext cx="7024744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Úkol č.1: k názvům prvků přiřaď jejich značky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1844824"/>
            <a:ext cx="6777317" cy="4680520"/>
          </a:xfrm>
        </p:spPr>
        <p:txBody>
          <a:bodyPr>
            <a:normAutofit fontScale="92500"/>
          </a:bodyPr>
          <a:lstStyle/>
          <a:p>
            <a:pPr marL="68580" indent="0">
              <a:lnSpc>
                <a:spcPct val="150000"/>
              </a:lnSpc>
              <a:buNone/>
            </a:pPr>
            <a:r>
              <a:rPr lang="cs-CZ" dirty="0" smtClean="0"/>
              <a:t>Zinek				Mg</a:t>
            </a:r>
          </a:p>
          <a:p>
            <a:pPr marL="68580" indent="0">
              <a:lnSpc>
                <a:spcPct val="150000"/>
              </a:lnSpc>
              <a:buNone/>
            </a:pPr>
            <a:r>
              <a:rPr lang="cs-CZ" dirty="0" smtClean="0"/>
              <a:t>Železo			</a:t>
            </a:r>
            <a:r>
              <a:rPr lang="cs-CZ" dirty="0" err="1" smtClean="0"/>
              <a:t>Hg</a:t>
            </a:r>
            <a:endParaRPr lang="cs-CZ" dirty="0" smtClean="0"/>
          </a:p>
          <a:p>
            <a:pPr marL="68580" indent="0">
              <a:lnSpc>
                <a:spcPct val="150000"/>
              </a:lnSpc>
              <a:buNone/>
            </a:pPr>
            <a:r>
              <a:rPr lang="cs-CZ" dirty="0" smtClean="0"/>
              <a:t>Rtuť				N</a:t>
            </a:r>
          </a:p>
          <a:p>
            <a:pPr marL="68580" indent="0">
              <a:lnSpc>
                <a:spcPct val="150000"/>
              </a:lnSpc>
              <a:buNone/>
            </a:pPr>
            <a:r>
              <a:rPr lang="cs-CZ" dirty="0" smtClean="0"/>
              <a:t>Draslík				</a:t>
            </a:r>
            <a:r>
              <a:rPr lang="cs-CZ" dirty="0" err="1" smtClean="0"/>
              <a:t>Zn</a:t>
            </a:r>
            <a:endParaRPr lang="cs-CZ" dirty="0" smtClean="0"/>
          </a:p>
          <a:p>
            <a:pPr marL="68580" indent="0">
              <a:lnSpc>
                <a:spcPct val="150000"/>
              </a:lnSpc>
              <a:buNone/>
            </a:pPr>
            <a:r>
              <a:rPr lang="cs-CZ" dirty="0" smtClean="0"/>
              <a:t>Hořčík				O</a:t>
            </a:r>
          </a:p>
          <a:p>
            <a:pPr marL="68580" indent="0">
              <a:lnSpc>
                <a:spcPct val="150000"/>
              </a:lnSpc>
              <a:buNone/>
            </a:pPr>
            <a:r>
              <a:rPr lang="cs-CZ" dirty="0" smtClean="0"/>
              <a:t>Kyslík				</a:t>
            </a:r>
            <a:r>
              <a:rPr lang="cs-CZ" dirty="0" err="1" smtClean="0"/>
              <a:t>Ag</a:t>
            </a:r>
            <a:endParaRPr lang="cs-CZ" dirty="0" smtClean="0"/>
          </a:p>
          <a:p>
            <a:pPr marL="68580" indent="0">
              <a:lnSpc>
                <a:spcPct val="150000"/>
              </a:lnSpc>
              <a:buNone/>
            </a:pPr>
            <a:r>
              <a:rPr lang="cs-CZ" dirty="0" smtClean="0"/>
              <a:t>Dusík				K</a:t>
            </a:r>
          </a:p>
          <a:p>
            <a:pPr marL="68580" indent="0">
              <a:lnSpc>
                <a:spcPct val="150000"/>
              </a:lnSpc>
              <a:buNone/>
            </a:pPr>
            <a:r>
              <a:rPr lang="cs-CZ" dirty="0" smtClean="0"/>
              <a:t>Stříbro 			</a:t>
            </a:r>
            <a:r>
              <a:rPr lang="cs-CZ" dirty="0" err="1" smtClean="0"/>
              <a:t>Fe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538401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692696"/>
            <a:ext cx="7024744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Řešení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1844824"/>
            <a:ext cx="6777317" cy="4680520"/>
          </a:xfrm>
        </p:spPr>
        <p:txBody>
          <a:bodyPr>
            <a:normAutofit fontScale="92500"/>
          </a:bodyPr>
          <a:lstStyle/>
          <a:p>
            <a:pPr marL="68580" indent="0">
              <a:lnSpc>
                <a:spcPct val="150000"/>
              </a:lnSpc>
              <a:buNone/>
            </a:pPr>
            <a:r>
              <a:rPr lang="cs-CZ" dirty="0" smtClean="0"/>
              <a:t>Zinek				Mg</a:t>
            </a:r>
          </a:p>
          <a:p>
            <a:pPr marL="68580" indent="0">
              <a:lnSpc>
                <a:spcPct val="150000"/>
              </a:lnSpc>
              <a:buNone/>
            </a:pPr>
            <a:r>
              <a:rPr lang="cs-CZ" dirty="0" smtClean="0"/>
              <a:t>Železo			</a:t>
            </a:r>
            <a:r>
              <a:rPr lang="cs-CZ" dirty="0" err="1" smtClean="0"/>
              <a:t>Hg</a:t>
            </a:r>
            <a:endParaRPr lang="cs-CZ" dirty="0" smtClean="0"/>
          </a:p>
          <a:p>
            <a:pPr marL="68580" indent="0">
              <a:lnSpc>
                <a:spcPct val="150000"/>
              </a:lnSpc>
              <a:buNone/>
            </a:pPr>
            <a:r>
              <a:rPr lang="cs-CZ" dirty="0" smtClean="0"/>
              <a:t>Rtuť				N</a:t>
            </a:r>
          </a:p>
          <a:p>
            <a:pPr marL="68580" indent="0">
              <a:lnSpc>
                <a:spcPct val="150000"/>
              </a:lnSpc>
              <a:buNone/>
            </a:pPr>
            <a:r>
              <a:rPr lang="cs-CZ" dirty="0" smtClean="0"/>
              <a:t>Draslík				</a:t>
            </a:r>
            <a:r>
              <a:rPr lang="cs-CZ" dirty="0" err="1" smtClean="0"/>
              <a:t>Zn</a:t>
            </a:r>
            <a:endParaRPr lang="cs-CZ" dirty="0" smtClean="0"/>
          </a:p>
          <a:p>
            <a:pPr marL="68580" indent="0">
              <a:lnSpc>
                <a:spcPct val="150000"/>
              </a:lnSpc>
              <a:buNone/>
            </a:pPr>
            <a:r>
              <a:rPr lang="cs-CZ" dirty="0" smtClean="0"/>
              <a:t>Hořčík				O</a:t>
            </a:r>
          </a:p>
          <a:p>
            <a:pPr marL="68580" indent="0">
              <a:lnSpc>
                <a:spcPct val="150000"/>
              </a:lnSpc>
              <a:buNone/>
            </a:pPr>
            <a:r>
              <a:rPr lang="cs-CZ" dirty="0" smtClean="0"/>
              <a:t>Kyslík				</a:t>
            </a:r>
            <a:r>
              <a:rPr lang="cs-CZ" dirty="0" err="1" smtClean="0"/>
              <a:t>Ag</a:t>
            </a:r>
            <a:endParaRPr lang="cs-CZ" dirty="0" smtClean="0"/>
          </a:p>
          <a:p>
            <a:pPr marL="68580" indent="0">
              <a:lnSpc>
                <a:spcPct val="150000"/>
              </a:lnSpc>
              <a:buNone/>
            </a:pPr>
            <a:r>
              <a:rPr lang="cs-CZ" dirty="0" smtClean="0"/>
              <a:t>Dusík				K</a:t>
            </a:r>
          </a:p>
          <a:p>
            <a:pPr marL="68580" indent="0">
              <a:lnSpc>
                <a:spcPct val="150000"/>
              </a:lnSpc>
              <a:buNone/>
            </a:pPr>
            <a:r>
              <a:rPr lang="cs-CZ" dirty="0" smtClean="0"/>
              <a:t>Stříbro 			</a:t>
            </a:r>
            <a:r>
              <a:rPr lang="cs-CZ" dirty="0" err="1" smtClean="0"/>
              <a:t>Fe</a:t>
            </a:r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2051720" y="2132856"/>
            <a:ext cx="2592288" cy="1656184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 flipV="1">
            <a:off x="1907704" y="2780928"/>
            <a:ext cx="2750190" cy="562148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2065606" y="3841896"/>
            <a:ext cx="2592288" cy="1656184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V="1">
            <a:off x="2051720" y="2233181"/>
            <a:ext cx="2713603" cy="2219791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1907704" y="4452972"/>
            <a:ext cx="2888704" cy="488196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V="1">
            <a:off x="1907704" y="3286126"/>
            <a:ext cx="2888704" cy="2333692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V="1">
            <a:off x="2051720" y="5074332"/>
            <a:ext cx="2744688" cy="1090972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2127920" y="2780928"/>
            <a:ext cx="2592288" cy="3384376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3741539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1027664"/>
            <a:ext cx="7848872" cy="146523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Úkol č.2: pomocí PSP najdi alespoň 3 </a:t>
            </a:r>
            <a:r>
              <a:rPr lang="cs-CZ" dirty="0" smtClean="0"/>
              <a:t>prvky, </a:t>
            </a:r>
            <a:r>
              <a:rPr lang="cs-CZ" dirty="0" smtClean="0"/>
              <a:t>jejichž názvy jsou odvozeny podle: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A) </a:t>
            </a:r>
            <a:r>
              <a:rPr lang="cs-CZ" dirty="0"/>
              <a:t>n</a:t>
            </a:r>
            <a:r>
              <a:rPr lang="cs-CZ" dirty="0" smtClean="0"/>
              <a:t>ázvů vědců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B) názvů států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061717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Řešení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A) </a:t>
            </a:r>
            <a:r>
              <a:rPr lang="cs-CZ" dirty="0"/>
              <a:t>n</a:t>
            </a:r>
            <a:r>
              <a:rPr lang="cs-CZ" dirty="0" smtClean="0"/>
              <a:t>ázvů vědců</a:t>
            </a:r>
          </a:p>
          <a:p>
            <a:r>
              <a:rPr lang="cs-CZ" dirty="0" err="1" smtClean="0"/>
              <a:t>Mendelevium</a:t>
            </a:r>
            <a:r>
              <a:rPr lang="cs-CZ" dirty="0" smtClean="0"/>
              <a:t>, Curium, Nobelium…</a:t>
            </a:r>
            <a:endParaRPr lang="cs-CZ" dirty="0"/>
          </a:p>
          <a:p>
            <a:endParaRPr lang="cs-CZ" dirty="0" smtClean="0"/>
          </a:p>
          <a:p>
            <a:r>
              <a:rPr lang="cs-CZ" dirty="0" smtClean="0"/>
              <a:t>B) názvů států </a:t>
            </a:r>
          </a:p>
          <a:p>
            <a:r>
              <a:rPr lang="cs-CZ" dirty="0" smtClean="0"/>
              <a:t>Germanium, Francium, Polonium…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507594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63668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523093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Veškerý text byl vytvořen </a:t>
            </a:r>
            <a:r>
              <a:rPr lang="cs-CZ" smtClean="0"/>
              <a:t>autorem materiálu, 5.11.2012.</a:t>
            </a: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4850</TotalTime>
  <Words>165</Words>
  <Application>Microsoft Office PowerPoint</Application>
  <PresentationFormat>Předvádění na obrazovce (4:3)</PresentationFormat>
  <Paragraphs>64</Paragraphs>
  <Slides>11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Austin</vt:lpstr>
      <vt:lpstr>Snímek 1</vt:lpstr>
      <vt:lpstr>Anotace</vt:lpstr>
      <vt:lpstr>Chemický prvek</vt:lpstr>
      <vt:lpstr>Snímek 4</vt:lpstr>
      <vt:lpstr>Značky prvků</vt:lpstr>
      <vt:lpstr>Názvy prvků vznikly:</vt:lpstr>
      <vt:lpstr>Úkol č.1: k názvům prvků přiřaď jejich značky</vt:lpstr>
      <vt:lpstr>Řešení </vt:lpstr>
      <vt:lpstr>Úkol č.2: pomocí PSP najdi alespoň 3 prvky, jejichž názvy jsou odvozeny podle:</vt:lpstr>
      <vt:lpstr>Řešení </vt:lpstr>
      <vt:lpstr>Citace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Silvie Šimečková</dc:creator>
  <cp:lastModifiedBy>Dum</cp:lastModifiedBy>
  <cp:revision>106</cp:revision>
  <dcterms:created xsi:type="dcterms:W3CDTF">2011-06-20T10:40:08Z</dcterms:created>
  <dcterms:modified xsi:type="dcterms:W3CDTF">2013-02-24T08:43:59Z</dcterms:modified>
</cp:coreProperties>
</file>