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13"/>
  </p:notesMasterIdLst>
  <p:sldIdLst>
    <p:sldId id="256" r:id="rId2"/>
    <p:sldId id="258" r:id="rId3"/>
    <p:sldId id="264" r:id="rId4"/>
    <p:sldId id="313" r:id="rId5"/>
    <p:sldId id="315" r:id="rId6"/>
    <p:sldId id="305" r:id="rId7"/>
    <p:sldId id="311" r:id="rId8"/>
    <p:sldId id="312" r:id="rId9"/>
    <p:sldId id="316" r:id="rId10"/>
    <p:sldId id="317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5E8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 varScale="1">
        <p:scale>
          <a:sx n="64" d="100"/>
          <a:sy n="64" d="100"/>
        </p:scale>
        <p:origin x="-14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NÁZEV:VY_32_INOVACE_19_Chemie 8.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Krupová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Periodická soustava prvků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667" y="0"/>
          <a:ext cx="704487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ZŠ Dolní Benešov, příspěvková organizace</a:t>
          </a:r>
          <a:endParaRPr lang="cs-CZ" sz="1800" kern="1200" dirty="0"/>
        </a:p>
      </dsp:txBody>
      <dsp:txXfrm>
        <a:off x="1256667" y="0"/>
        <a:ext cx="704487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04487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Krupová</a:t>
          </a:r>
          <a:endParaRPr lang="cs-CZ" sz="2000" kern="1200" dirty="0"/>
        </a:p>
      </dsp:txBody>
      <dsp:txXfrm>
        <a:off x="1273857" y="407634"/>
        <a:ext cx="704487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04487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NÁZEV:VY_32_INOVACE_19_Chemie 8. ročník</a:t>
          </a:r>
          <a:endParaRPr lang="cs-CZ" sz="2000" kern="1200" dirty="0"/>
        </a:p>
      </dsp:txBody>
      <dsp:txXfrm>
        <a:off x="1273857" y="815268"/>
        <a:ext cx="704487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9963" y="1224137"/>
          <a:ext cx="704487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Periodická soustava prvků</a:t>
          </a:r>
          <a:endParaRPr lang="cs-CZ" sz="2000" kern="1200" dirty="0"/>
        </a:p>
      </dsp:txBody>
      <dsp:txXfrm>
        <a:off x="1219963" y="1224137"/>
        <a:ext cx="704487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04487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04487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18FE4659-7985-49B0-AFB9-855F1780E650}" type="datetimeFigureOut">
              <a:rPr lang="cs-CZ" smtClean="0"/>
              <a:pPr/>
              <a:t>18.12.2012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60737009"/>
              </p:ext>
            </p:extLst>
          </p:nvPr>
        </p:nvGraphicFramePr>
        <p:xfrm>
          <a:off x="539552" y="908720"/>
          <a:ext cx="831872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seznamuje žáky učivem periodická soustava prvků.</a:t>
            </a:r>
          </a:p>
          <a:p>
            <a:r>
              <a:rPr lang="cs-CZ" dirty="0" smtClean="0"/>
              <a:t>V prezentaci jsou úkoly pro žáky k zopakování učiva.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757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06680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1328"/>
            <a:ext cx="8856984" cy="5019506"/>
          </a:xfrm>
        </p:spPr>
        <p:txBody>
          <a:bodyPr>
            <a:normAutofit/>
          </a:bodyPr>
          <a:lstStyle/>
          <a:p>
            <a:pPr lvl="1">
              <a:buNone/>
            </a:pPr>
            <a:endParaRPr lang="cs-CZ" sz="3200" dirty="0" smtClean="0">
              <a:solidFill>
                <a:srgbClr val="002060"/>
              </a:solidFill>
            </a:endParaRPr>
          </a:p>
          <a:p>
            <a:pPr lvl="1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Prvky jsou uspořádány v </a:t>
            </a:r>
          </a:p>
          <a:p>
            <a:pPr lvl="1">
              <a:buNone/>
            </a:pPr>
            <a:r>
              <a:rPr lang="cs-CZ" sz="3200" b="1" dirty="0" smtClean="0">
                <a:solidFill>
                  <a:schemeClr val="accent1"/>
                </a:solidFill>
              </a:rPr>
              <a:t>periodické soustavě prvků.</a:t>
            </a:r>
          </a:p>
          <a:p>
            <a:pPr lvl="1">
              <a:buNone/>
            </a:pPr>
            <a:endParaRPr lang="cs-CZ" sz="3200" b="1" dirty="0">
              <a:solidFill>
                <a:schemeClr val="tx1"/>
              </a:solidFill>
            </a:endParaRPr>
          </a:p>
          <a:p>
            <a:pPr lvl="1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Jsou řazeny podle vzrůstajícího počtu protonů v atomových jádrech. </a:t>
            </a:r>
          </a:p>
        </p:txBody>
      </p:sp>
    </p:spTree>
    <p:extLst>
      <p:ext uri="{BB962C8B-B14F-4D97-AF65-F5344CB8AC3E}">
        <p14:creationId xmlns:p14="http://schemas.microsoft.com/office/powerpoint/2010/main" val="1069886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066800"/>
          </a:xfrm>
        </p:spPr>
        <p:txBody>
          <a:bodyPr/>
          <a:lstStyle/>
          <a:p>
            <a:r>
              <a:rPr lang="cs-CZ" dirty="0" smtClean="0"/>
              <a:t>Historie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665816"/>
          </a:xfrm>
        </p:spPr>
        <p:txBody>
          <a:bodyPr>
            <a:normAutofit/>
          </a:bodyPr>
          <a:lstStyle/>
          <a:p>
            <a:r>
              <a:rPr lang="cs-CZ" b="1" dirty="0" smtClean="0"/>
              <a:t>19. století- </a:t>
            </a:r>
            <a:r>
              <a:rPr lang="cs-CZ" b="1" dirty="0" err="1" smtClean="0"/>
              <a:t>Newlands</a:t>
            </a:r>
            <a:r>
              <a:rPr lang="cs-CZ" b="1" dirty="0" smtClean="0"/>
              <a:t> </a:t>
            </a:r>
            <a:r>
              <a:rPr lang="cs-CZ" dirty="0" smtClean="0"/>
              <a:t>seřadil prvky podle rostoucího protonového čísla a zjistil, že se vlastnosti prvků opakují v pravidelných intervalech</a:t>
            </a:r>
          </a:p>
          <a:p>
            <a:pPr marL="0" indent="0">
              <a:buNone/>
            </a:pPr>
            <a:endParaRPr lang="cs-CZ" sz="2200" b="1" baseline="-25000" dirty="0" smtClean="0"/>
          </a:p>
          <a:p>
            <a:pPr marL="0" indent="0">
              <a:buNone/>
            </a:pPr>
            <a:r>
              <a:rPr lang="cs-CZ" sz="2200" b="1" baseline="-25000" dirty="0" smtClean="0"/>
              <a:t>1</a:t>
            </a:r>
            <a:r>
              <a:rPr lang="cs-CZ" sz="2200" b="1" dirty="0" smtClean="0"/>
              <a:t>H-</a:t>
            </a:r>
            <a:r>
              <a:rPr lang="cs-CZ" sz="2200" b="1" baseline="-25000" dirty="0" smtClean="0"/>
              <a:t>2</a:t>
            </a:r>
            <a:r>
              <a:rPr lang="cs-CZ" sz="2200" b="1" dirty="0" smtClean="0"/>
              <a:t>He-</a:t>
            </a:r>
            <a:r>
              <a:rPr lang="cs-CZ" sz="2200" b="1" baseline="-25000" dirty="0" smtClean="0"/>
              <a:t>3</a:t>
            </a:r>
            <a:r>
              <a:rPr lang="cs-CZ" sz="2200" b="1" dirty="0" smtClean="0"/>
              <a:t>Li-</a:t>
            </a:r>
            <a:r>
              <a:rPr lang="cs-CZ" sz="2200" b="1" baseline="-25000" dirty="0" smtClean="0"/>
              <a:t>4</a:t>
            </a:r>
            <a:r>
              <a:rPr lang="cs-CZ" sz="2200" b="1" dirty="0" smtClean="0"/>
              <a:t>Be-</a:t>
            </a:r>
            <a:r>
              <a:rPr lang="cs-CZ" sz="2200" b="1" baseline="-25000" dirty="0" smtClean="0"/>
              <a:t>5</a:t>
            </a:r>
            <a:r>
              <a:rPr lang="cs-CZ" sz="2200" b="1" dirty="0" smtClean="0"/>
              <a:t>B-</a:t>
            </a:r>
            <a:r>
              <a:rPr lang="cs-CZ" sz="2200" b="1" baseline="-25000" dirty="0" smtClean="0"/>
              <a:t>6</a:t>
            </a:r>
            <a:r>
              <a:rPr lang="cs-CZ" sz="2200" b="1" dirty="0" smtClean="0"/>
              <a:t>C-</a:t>
            </a:r>
            <a:r>
              <a:rPr lang="cs-CZ" sz="2200" b="1" baseline="-25000" dirty="0" smtClean="0"/>
              <a:t>7</a:t>
            </a:r>
            <a:r>
              <a:rPr lang="cs-CZ" sz="2200" b="1" dirty="0" smtClean="0"/>
              <a:t>N-</a:t>
            </a:r>
            <a:r>
              <a:rPr lang="cs-CZ" sz="2200" b="1" baseline="-25000" dirty="0" smtClean="0"/>
              <a:t>8</a:t>
            </a:r>
            <a:r>
              <a:rPr lang="cs-CZ" sz="2200" b="1" dirty="0" smtClean="0"/>
              <a:t>O-</a:t>
            </a:r>
            <a:r>
              <a:rPr lang="cs-CZ" sz="2200" b="1" baseline="-25000" dirty="0" smtClean="0"/>
              <a:t>9</a:t>
            </a:r>
            <a:r>
              <a:rPr lang="cs-CZ" sz="2200" b="1" dirty="0" smtClean="0"/>
              <a:t>P-</a:t>
            </a:r>
            <a:r>
              <a:rPr lang="cs-CZ" sz="2200" b="1" baseline="-25000" dirty="0" smtClean="0"/>
              <a:t>10</a:t>
            </a:r>
            <a:r>
              <a:rPr lang="cs-CZ" sz="2200" b="1" dirty="0" smtClean="0"/>
              <a:t>Ne-</a:t>
            </a:r>
            <a:r>
              <a:rPr lang="cs-CZ" sz="2200" b="1" baseline="-25000" dirty="0" smtClean="0"/>
              <a:t>11</a:t>
            </a:r>
            <a:r>
              <a:rPr lang="cs-CZ" sz="2200" b="1" dirty="0" smtClean="0"/>
              <a:t>Na-</a:t>
            </a:r>
            <a:r>
              <a:rPr lang="cs-CZ" sz="2200" b="1" baseline="-25000" dirty="0" smtClean="0"/>
              <a:t>12</a:t>
            </a:r>
            <a:r>
              <a:rPr lang="cs-CZ" sz="2200" b="1" dirty="0" smtClean="0"/>
              <a:t>Mg-</a:t>
            </a:r>
            <a:r>
              <a:rPr lang="cs-CZ" sz="2200" b="1" baseline="-25000" dirty="0" smtClean="0"/>
              <a:t>13</a:t>
            </a:r>
            <a:r>
              <a:rPr lang="cs-CZ" sz="2200" b="1" dirty="0" smtClean="0"/>
              <a:t>Al-</a:t>
            </a:r>
            <a:r>
              <a:rPr lang="cs-CZ" sz="2200" b="1" baseline="-25000" dirty="0" smtClean="0"/>
              <a:t>14</a:t>
            </a:r>
            <a:r>
              <a:rPr lang="cs-CZ" sz="2200" b="1" dirty="0" smtClean="0"/>
              <a:t>Si-</a:t>
            </a:r>
            <a:r>
              <a:rPr lang="cs-CZ" sz="2200" b="1" baseline="-25000" dirty="0" smtClean="0"/>
              <a:t>15</a:t>
            </a:r>
            <a:r>
              <a:rPr lang="cs-CZ" sz="2200" b="1" dirty="0" smtClean="0"/>
              <a:t>P-</a:t>
            </a:r>
            <a:r>
              <a:rPr lang="cs-CZ" sz="2200" b="1" baseline="-25000" dirty="0" smtClean="0"/>
              <a:t>16</a:t>
            </a:r>
            <a:r>
              <a:rPr lang="cs-CZ" sz="2200" b="1" dirty="0" smtClean="0"/>
              <a:t>S-</a:t>
            </a:r>
            <a:r>
              <a:rPr lang="cs-CZ" sz="2200" b="1" baseline="-25000" dirty="0" smtClean="0"/>
              <a:t>17</a:t>
            </a:r>
            <a:r>
              <a:rPr lang="cs-CZ" sz="2200" b="1" dirty="0" smtClean="0"/>
              <a:t>Cl-</a:t>
            </a:r>
            <a:r>
              <a:rPr lang="cs-CZ" sz="2200" b="1" baseline="-25000" dirty="0" smtClean="0"/>
              <a:t>18</a:t>
            </a:r>
            <a:r>
              <a:rPr lang="cs-CZ" sz="2200" b="1" dirty="0" smtClean="0"/>
              <a:t>Ar...</a:t>
            </a:r>
          </a:p>
          <a:p>
            <a:endParaRPr lang="cs-CZ" b="1" baseline="-25000" dirty="0" smtClean="0"/>
          </a:p>
          <a:p>
            <a:endParaRPr lang="cs-CZ" dirty="0"/>
          </a:p>
          <a:p>
            <a:r>
              <a:rPr lang="cs-CZ" b="1" dirty="0" smtClean="0"/>
              <a:t>V roce 1869- Dimitrij </a:t>
            </a:r>
            <a:r>
              <a:rPr lang="cs-CZ" b="1" dirty="0" err="1" smtClean="0"/>
              <a:t>Ivanovič</a:t>
            </a:r>
            <a:r>
              <a:rPr lang="cs-CZ" b="1" dirty="0" smtClean="0"/>
              <a:t> Mendělejev </a:t>
            </a:r>
            <a:r>
              <a:rPr lang="cs-CZ" dirty="0" smtClean="0"/>
              <a:t>uspořádal do tabulky prvky podle vzrůstajících atomových hmotností.</a:t>
            </a:r>
          </a:p>
          <a:p>
            <a:r>
              <a:rPr lang="cs-CZ" dirty="0" smtClean="0"/>
              <a:t>Prvky s podobnými vlastnostmi umístil v tabulce pod sebe.</a:t>
            </a:r>
          </a:p>
          <a:p>
            <a:r>
              <a:rPr lang="cs-CZ" dirty="0" smtClean="0"/>
              <a:t>Vznikla tak periodická soustava prvků.					</a:t>
            </a:r>
          </a:p>
        </p:txBody>
      </p:sp>
      <p:sp>
        <p:nvSpPr>
          <p:cNvPr id="4" name="Ovál 3"/>
          <p:cNvSpPr/>
          <p:nvPr/>
        </p:nvSpPr>
        <p:spPr>
          <a:xfrm>
            <a:off x="467544" y="2708920"/>
            <a:ext cx="504056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8345770" y="2693095"/>
            <a:ext cx="618717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923928" y="2708920"/>
            <a:ext cx="576064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971600" y="2708920"/>
            <a:ext cx="576064" cy="504056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500210" y="2693095"/>
            <a:ext cx="576064" cy="504056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504488" y="2693095"/>
            <a:ext cx="504056" cy="504056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085580" y="2693095"/>
            <a:ext cx="647854" cy="504056"/>
          </a:xfrm>
          <a:prstGeom prst="ellipse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052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6781800" cy="1600200"/>
          </a:xfrm>
        </p:spPr>
        <p:txBody>
          <a:bodyPr/>
          <a:lstStyle/>
          <a:p>
            <a:r>
              <a:rPr lang="cs-CZ" dirty="0" smtClean="0"/>
              <a:t>Periodický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492896"/>
            <a:ext cx="7543800" cy="38862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Vlastnosti chemických prvků se periodicky (pravidelně) mění v závislosti na vzrůstajícím protonovém čísle prvku.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24110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066800"/>
          </a:xfrm>
        </p:spPr>
        <p:txBody>
          <a:bodyPr>
            <a:normAutofit/>
          </a:bodyPr>
          <a:lstStyle/>
          <a:p>
            <a:r>
              <a:rPr lang="cs-CZ" dirty="0" smtClean="0"/>
              <a:t>Uspořádání prvků v PSP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23376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Vodorovné řady- </a:t>
            </a:r>
            <a:r>
              <a:rPr lang="cs-CZ" sz="3200" b="1" dirty="0" smtClean="0"/>
              <a:t>1-7 (K-Q) PERIODY</a:t>
            </a:r>
          </a:p>
          <a:p>
            <a:r>
              <a:rPr lang="cs-CZ" sz="3200" dirty="0" smtClean="0"/>
              <a:t>(číslo periody uvádí v kolika vrstvách obalu se nacházejí elektrony)</a:t>
            </a:r>
          </a:p>
          <a:p>
            <a:endParaRPr lang="cs-CZ" sz="3200" dirty="0"/>
          </a:p>
          <a:p>
            <a:r>
              <a:rPr lang="cs-CZ" sz="3200" dirty="0" smtClean="0"/>
              <a:t>Svislé sloupce- </a:t>
            </a:r>
            <a:r>
              <a:rPr lang="cs-CZ" sz="3200" b="1" dirty="0" smtClean="0"/>
              <a:t>SKUPINY</a:t>
            </a:r>
          </a:p>
          <a:p>
            <a:r>
              <a:rPr lang="cs-CZ" sz="3200" dirty="0" smtClean="0"/>
              <a:t>Označují se </a:t>
            </a:r>
            <a:r>
              <a:rPr lang="cs-CZ" sz="3200" b="1" dirty="0" smtClean="0"/>
              <a:t>I.A-VIII.A a I.B-VIII.B nebo 1-18</a:t>
            </a:r>
          </a:p>
          <a:p>
            <a:r>
              <a:rPr lang="cs-CZ" sz="3200" dirty="0" smtClean="0"/>
              <a:t>U prvků ve skupinách I.A-VIII.A označuje číslice počet valenčních elektronů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12123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7704856" cy="1600200"/>
          </a:xfrm>
        </p:spPr>
        <p:txBody>
          <a:bodyPr>
            <a:normAutofit/>
          </a:bodyPr>
          <a:lstStyle/>
          <a:p>
            <a:r>
              <a:rPr lang="cs-CZ" dirty="0" smtClean="0"/>
              <a:t>Úkol č.1: 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2132856"/>
            <a:ext cx="7543800" cy="2439144"/>
          </a:xfrm>
        </p:spPr>
        <p:txBody>
          <a:bodyPr/>
          <a:lstStyle/>
          <a:p>
            <a:r>
              <a:rPr lang="cs-CZ" dirty="0" smtClean="0"/>
              <a:t>1) Kdo jako první uspořádal prvky do tabulky?</a:t>
            </a:r>
          </a:p>
          <a:p>
            <a:r>
              <a:rPr lang="cs-CZ" dirty="0" smtClean="0"/>
              <a:t>2) Jak se nazývají vodorovné řady v tabulce?</a:t>
            </a:r>
          </a:p>
          <a:p>
            <a:r>
              <a:rPr lang="cs-CZ" dirty="0" smtClean="0"/>
              <a:t>3) Kolik valenčních elektronů mají prvky v II.A skupině?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6048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0"/>
            <a:ext cx="6781800" cy="1600200"/>
          </a:xfrm>
        </p:spPr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D. I. Mendělejev</a:t>
            </a:r>
          </a:p>
          <a:p>
            <a:r>
              <a:rPr lang="cs-CZ" dirty="0" smtClean="0"/>
              <a:t>2) periody</a:t>
            </a:r>
          </a:p>
          <a:p>
            <a:r>
              <a:rPr lang="cs-CZ" dirty="0" smtClean="0"/>
              <a:t>3) 2 valenční elektrony</a:t>
            </a:r>
          </a:p>
        </p:txBody>
      </p:sp>
    </p:spTree>
    <p:extLst>
      <p:ext uri="{BB962C8B-B14F-4D97-AF65-F5344CB8AC3E}">
        <p14:creationId xmlns:p14="http://schemas.microsoft.com/office/powerpoint/2010/main" val="386947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8144264" cy="1600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Úkol č.2: pomocí PSP doplň tabulku.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9546087"/>
              </p:ext>
            </p:extLst>
          </p:nvPr>
        </p:nvGraphicFramePr>
        <p:xfrm>
          <a:off x="323524" y="2132859"/>
          <a:ext cx="8208915" cy="3606352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1641783"/>
                <a:gridCol w="1641783"/>
                <a:gridCol w="1641783"/>
                <a:gridCol w="1641783"/>
                <a:gridCol w="1641783"/>
              </a:tblGrid>
              <a:tr h="6912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Značka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Protonové číslo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Skupina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Perioda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912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Ca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912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kyslík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912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11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912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VII.A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3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62093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8144264" cy="1600200"/>
          </a:xfrm>
        </p:spPr>
        <p:txBody>
          <a:bodyPr>
            <a:normAutofit/>
          </a:bodyPr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9484285"/>
              </p:ext>
            </p:extLst>
          </p:nvPr>
        </p:nvGraphicFramePr>
        <p:xfrm>
          <a:off x="323524" y="2132859"/>
          <a:ext cx="8208915" cy="3606352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1641783"/>
                <a:gridCol w="1641783"/>
                <a:gridCol w="1641783"/>
                <a:gridCol w="1641783"/>
                <a:gridCol w="1641783"/>
              </a:tblGrid>
              <a:tr h="6912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Značka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Protonové číslo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Skupina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Perioda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912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Ca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vápník</a:t>
                      </a: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20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II.A</a:t>
                      </a: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4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912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O</a:t>
                      </a: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kyslík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8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VI.A</a:t>
                      </a: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2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912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Na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sodík</a:t>
                      </a: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11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Na</a:t>
                      </a:r>
                      <a:r>
                        <a:rPr lang="cs-CZ" sz="240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3</a:t>
                      </a:r>
                      <a:endParaRPr lang="cs-CZ" sz="2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9127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Cl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chlor</a:t>
                      </a: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rgbClr val="FF0000"/>
                          </a:solidFill>
                          <a:effectLst/>
                        </a:rPr>
                        <a:t>17</a:t>
                      </a:r>
                      <a:r>
                        <a:rPr lang="cs-CZ" sz="2400" dirty="0">
                          <a:effectLst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VII.A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3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1400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30934"/>
          </a:xfrm>
        </p:spPr>
        <p:txBody>
          <a:bodyPr>
            <a:normAutofit/>
          </a:bodyPr>
          <a:lstStyle/>
          <a:p>
            <a:r>
              <a:rPr lang="cs-CZ" dirty="0"/>
              <a:t>Text: </a:t>
            </a:r>
          </a:p>
          <a:p>
            <a:r>
              <a:rPr lang="cs-CZ" dirty="0" smtClean="0"/>
              <a:t>Veškerý text byl vytvořen </a:t>
            </a:r>
            <a:r>
              <a:rPr lang="cs-CZ" smtClean="0"/>
              <a:t>autorem materiálu, </a:t>
            </a:r>
            <a:r>
              <a:rPr lang="cs-CZ" smtClean="0"/>
              <a:t>13.11.2012.</a:t>
            </a:r>
            <a:endParaRPr lang="cs-CZ" dirty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7876</TotalTime>
  <Words>285</Words>
  <Application>Microsoft Office PowerPoint</Application>
  <PresentationFormat>Předvádění na obrazovce (4:3)</PresentationFormat>
  <Paragraphs>94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NewsPrint</vt:lpstr>
      <vt:lpstr>Prezentace aplikace PowerPoint</vt:lpstr>
      <vt:lpstr>Anotace</vt:lpstr>
      <vt:lpstr>Prezentace aplikace PowerPoint</vt:lpstr>
      <vt:lpstr>Historie </vt:lpstr>
      <vt:lpstr>Periodický zákon</vt:lpstr>
      <vt:lpstr>Uspořádání prvků v PSP</vt:lpstr>
      <vt:lpstr>Úkol č.1: odpověz na otázky</vt:lpstr>
      <vt:lpstr>odpovědi</vt:lpstr>
      <vt:lpstr>Úkol č.2: pomocí PSP doplň tabulku.</vt:lpstr>
      <vt:lpstr>Řešení 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Silvie Šimečková</dc:creator>
  <cp:lastModifiedBy>08FB</cp:lastModifiedBy>
  <cp:revision>109</cp:revision>
  <dcterms:created xsi:type="dcterms:W3CDTF">2011-06-20T10:40:08Z</dcterms:created>
  <dcterms:modified xsi:type="dcterms:W3CDTF">2012-12-18T12:01:13Z</dcterms:modified>
</cp:coreProperties>
</file>