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</p:sldMasterIdLst>
  <p:notesMasterIdLst>
    <p:notesMasterId r:id="rId15"/>
  </p:notesMasterIdLst>
  <p:sldIdLst>
    <p:sldId id="256" r:id="rId2"/>
    <p:sldId id="258" r:id="rId3"/>
    <p:sldId id="264" r:id="rId4"/>
    <p:sldId id="317" r:id="rId5"/>
    <p:sldId id="318" r:id="rId6"/>
    <p:sldId id="319" r:id="rId7"/>
    <p:sldId id="320" r:id="rId8"/>
    <p:sldId id="321" r:id="rId9"/>
    <p:sldId id="311" r:id="rId10"/>
    <p:sldId id="312" r:id="rId11"/>
    <p:sldId id="323" r:id="rId12"/>
    <p:sldId id="322" r:id="rId13"/>
    <p:sldId id="26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5E8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B344D84-9AFB-497E-A393-DC336BA19D2E}" styleName="Střední styl 3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95" autoAdjust="0"/>
  </p:normalViewPr>
  <p:slideViewPr>
    <p:cSldViewPr>
      <p:cViewPr varScale="1">
        <p:scale>
          <a:sx n="64" d="100"/>
          <a:sy n="64" d="100"/>
        </p:scale>
        <p:origin x="-148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NÁZEV:VY_32_INOVACE_20_Chemie 8.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800" dirty="0" smtClean="0"/>
            <a:t>ZŠ Dolní </a:t>
          </a:r>
          <a:r>
            <a:rPr lang="cs-CZ" sz="1800" dirty="0" smtClean="0"/>
            <a:t>Benešov, </a:t>
          </a:r>
          <a:r>
            <a:rPr lang="cs-CZ" sz="1800" dirty="0" smtClean="0"/>
            <a:t>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Silvie Krupová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Chemická vazba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6667" y="0"/>
          <a:ext cx="7044870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800" kern="1200" dirty="0" smtClean="0"/>
            <a:t>ZŠ Dolní </a:t>
          </a:r>
          <a:r>
            <a:rPr lang="cs-CZ" sz="1800" kern="1200" dirty="0" smtClean="0"/>
            <a:t>Benešov, </a:t>
          </a:r>
          <a:r>
            <a:rPr lang="cs-CZ" sz="1800" kern="1200" dirty="0" smtClean="0"/>
            <a:t>příspěvková organizace</a:t>
          </a:r>
          <a:endParaRPr lang="cs-CZ" sz="1800" kern="1200" dirty="0"/>
        </a:p>
      </dsp:txBody>
      <dsp:txXfrm>
        <a:off x="1256667" y="0"/>
        <a:ext cx="7044870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7044870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Silvie Krupová</a:t>
          </a:r>
          <a:endParaRPr lang="cs-CZ" sz="2000" kern="1200" dirty="0"/>
        </a:p>
      </dsp:txBody>
      <dsp:txXfrm>
        <a:off x="1273857" y="407634"/>
        <a:ext cx="7044870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7044870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NÁZEV:VY_32_INOVACE_20_Chemie 8. ročník</a:t>
          </a:r>
          <a:endParaRPr lang="cs-CZ" sz="2000" kern="1200" dirty="0"/>
        </a:p>
      </dsp:txBody>
      <dsp:txXfrm>
        <a:off x="1273857" y="815268"/>
        <a:ext cx="7044870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19963" y="1224137"/>
          <a:ext cx="7044870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Chemická vazba</a:t>
          </a:r>
          <a:endParaRPr lang="cs-CZ" sz="2000" kern="1200" dirty="0"/>
        </a:p>
      </dsp:txBody>
      <dsp:txXfrm>
        <a:off x="1219963" y="1224137"/>
        <a:ext cx="7044870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7044870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CZ.1.07/1.4.00/21.1262</a:t>
          </a:r>
          <a:endParaRPr lang="cs-CZ" sz="2000" kern="1200" dirty="0"/>
        </a:p>
      </dsp:txBody>
      <dsp:txXfrm>
        <a:off x="1273857" y="1630536"/>
        <a:ext cx="7044870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16.12.2012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47292133"/>
              </p:ext>
            </p:extLst>
          </p:nvPr>
        </p:nvGraphicFramePr>
        <p:xfrm>
          <a:off x="539552" y="908720"/>
          <a:ext cx="8318728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Prezentace seznamuje žáky učivem chemická vazba.</a:t>
            </a:r>
          </a:p>
          <a:p>
            <a:r>
              <a:rPr lang="cs-CZ" dirty="0" smtClean="0"/>
              <a:t>V prezentaci jsou otázky a úkoly k zopakování učiva.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67572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1328"/>
            <a:ext cx="9036496" cy="5376672"/>
          </a:xfrm>
        </p:spPr>
        <p:txBody>
          <a:bodyPr>
            <a:normAutofit/>
          </a:bodyPr>
          <a:lstStyle/>
          <a:p>
            <a:pPr lvl="1"/>
            <a:r>
              <a:rPr lang="cs-CZ" sz="3200" dirty="0" smtClean="0">
                <a:solidFill>
                  <a:schemeClr val="tx1"/>
                </a:solidFill>
              </a:rPr>
              <a:t>Většina látek se skládá z atomů, které jsou vzájemně vázány soudržnými silami- </a:t>
            </a:r>
            <a:r>
              <a:rPr lang="cs-CZ" sz="3200" b="1" dirty="0" smtClean="0">
                <a:solidFill>
                  <a:schemeClr val="accent1"/>
                </a:solidFill>
              </a:rPr>
              <a:t>chemickou vazbou.</a:t>
            </a:r>
            <a:endParaRPr lang="cs-CZ" sz="3200" b="1" dirty="0">
              <a:solidFill>
                <a:schemeClr val="accent1"/>
              </a:solidFill>
            </a:endParaRPr>
          </a:p>
          <a:p>
            <a:pPr lvl="1"/>
            <a:r>
              <a:rPr lang="cs-CZ" sz="3200" dirty="0" smtClean="0">
                <a:solidFill>
                  <a:schemeClr val="tx1"/>
                </a:solidFill>
              </a:rPr>
              <a:t>Vzniká spojením valenčního elektronu jednoho atomu s valenčním elektronem druhého atomu.</a:t>
            </a:r>
          </a:p>
          <a:p>
            <a:pPr lvl="1"/>
            <a:r>
              <a:rPr lang="cs-CZ" sz="3200" dirty="0" smtClean="0">
                <a:solidFill>
                  <a:schemeClr val="tx1"/>
                </a:solidFill>
              </a:rPr>
              <a:t>Př.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066800"/>
          </a:xfrm>
        </p:spPr>
        <p:txBody>
          <a:bodyPr>
            <a:normAutofit/>
          </a:bodyPr>
          <a:lstStyle/>
          <a:p>
            <a:r>
              <a:rPr lang="cs-CZ" dirty="0" smtClean="0"/>
              <a:t>Chemická vazba 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1115616" y="4869160"/>
            <a:ext cx="1152128" cy="1080120"/>
          </a:xfrm>
          <a:prstGeom prst="ellipse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3409855" y="4936548"/>
            <a:ext cx="1152128" cy="1080120"/>
          </a:xfrm>
          <a:prstGeom prst="ellipse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1511660" y="5229200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+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3805899" y="529658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+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2051720" y="4936548"/>
            <a:ext cx="360040" cy="29265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-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3229835" y="5593677"/>
            <a:ext cx="360040" cy="29265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-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83768" y="5051135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+</a:t>
            </a:r>
            <a:endParaRPr lang="cs-CZ" sz="5400" dirty="0"/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4716016" y="5512800"/>
            <a:ext cx="72008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ál 12"/>
          <p:cNvSpPr/>
          <p:nvPr/>
        </p:nvSpPr>
        <p:spPr>
          <a:xfrm>
            <a:off x="6948264" y="4907807"/>
            <a:ext cx="1152128" cy="1080120"/>
          </a:xfrm>
          <a:prstGeom prst="ellipse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5796136" y="4894345"/>
            <a:ext cx="1152128" cy="1080120"/>
          </a:xfrm>
          <a:prstGeom prst="ellipse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6768244" y="5442914"/>
            <a:ext cx="360040" cy="29265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-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6768244" y="5141753"/>
            <a:ext cx="360040" cy="29265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-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7344308" y="5306765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+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6192180" y="529658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+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39552" y="6016668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atom vodíku </a:t>
            </a:r>
            <a:r>
              <a:rPr lang="cs-CZ" sz="2400" dirty="0" smtClean="0"/>
              <a:t>H      atom </a:t>
            </a:r>
            <a:r>
              <a:rPr lang="cs-CZ" sz="2400" dirty="0"/>
              <a:t>vodíku </a:t>
            </a:r>
            <a:r>
              <a:rPr lang="cs-CZ" sz="2400" dirty="0" smtClean="0"/>
              <a:t>H		molekula vodíku H</a:t>
            </a:r>
            <a:r>
              <a:rPr lang="cs-CZ" sz="2400" baseline="-25000" dirty="0" smtClean="0"/>
              <a:t>2</a:t>
            </a:r>
            <a:endParaRPr lang="cs-CZ" sz="2400" baseline="-25000" dirty="0"/>
          </a:p>
          <a:p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187372" y="6432166"/>
            <a:ext cx="1260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9886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Je síla atomu, kterou se snaží přitáhnout vazebný elektronový pár. </a:t>
            </a:r>
          </a:p>
          <a:p>
            <a:endParaRPr lang="cs-CZ" sz="3600" dirty="0">
              <a:solidFill>
                <a:schemeClr val="tx1"/>
              </a:solidFill>
            </a:endParaRPr>
          </a:p>
          <a:p>
            <a:r>
              <a:rPr lang="cs-CZ" sz="3600" dirty="0" smtClean="0">
                <a:solidFill>
                  <a:schemeClr val="tx1"/>
                </a:solidFill>
              </a:rPr>
              <a:t>Značí se X</a:t>
            </a:r>
          </a:p>
          <a:p>
            <a:endParaRPr lang="cs-CZ" sz="3600" dirty="0">
              <a:solidFill>
                <a:schemeClr val="tx1"/>
              </a:solidFill>
            </a:endParaRPr>
          </a:p>
          <a:p>
            <a:r>
              <a:rPr lang="cs-CZ" sz="3600" dirty="0" smtClean="0">
                <a:solidFill>
                  <a:schemeClr val="tx1"/>
                </a:solidFill>
              </a:rPr>
              <a:t>Její hodnotu najdeme v PSP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elektronegativita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191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1) nepolární</a:t>
            </a:r>
          </a:p>
          <a:p>
            <a:endParaRPr lang="cs-CZ" sz="3600" dirty="0" smtClean="0">
              <a:solidFill>
                <a:schemeClr val="tx1"/>
              </a:solidFill>
            </a:endParaRPr>
          </a:p>
          <a:p>
            <a:r>
              <a:rPr lang="cs-CZ" sz="3600" dirty="0" smtClean="0">
                <a:solidFill>
                  <a:schemeClr val="tx1"/>
                </a:solidFill>
              </a:rPr>
              <a:t>2) polární</a:t>
            </a:r>
          </a:p>
          <a:p>
            <a:endParaRPr lang="cs-CZ" sz="3600" dirty="0" smtClean="0">
              <a:solidFill>
                <a:schemeClr val="tx1"/>
              </a:solidFill>
            </a:endParaRPr>
          </a:p>
          <a:p>
            <a:r>
              <a:rPr lang="cs-CZ" sz="3600" dirty="0" smtClean="0">
                <a:solidFill>
                  <a:schemeClr val="tx1"/>
                </a:solidFill>
              </a:rPr>
              <a:t>3) iontová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Typy vazeb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1267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80999" y="1719070"/>
            <a:ext cx="8407893" cy="5138929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Rozdíl elektronegativit mezi vázanými atomy je menší než 0,4.</a:t>
            </a:r>
          </a:p>
          <a:p>
            <a:endParaRPr lang="cs-CZ" sz="3600" dirty="0" smtClean="0">
              <a:solidFill>
                <a:schemeClr val="tx1"/>
              </a:solidFill>
            </a:endParaRPr>
          </a:p>
          <a:p>
            <a:r>
              <a:rPr lang="cs-CZ" sz="3600" dirty="0" smtClean="0">
                <a:solidFill>
                  <a:schemeClr val="tx1"/>
                </a:solidFill>
              </a:rPr>
              <a:t>Př. </a:t>
            </a:r>
          </a:p>
          <a:p>
            <a:r>
              <a:rPr lang="cs-CZ" sz="3600" dirty="0" smtClean="0">
                <a:solidFill>
                  <a:schemeClr val="tx1"/>
                </a:solidFill>
              </a:rPr>
              <a:t>H</a:t>
            </a:r>
            <a:r>
              <a:rPr lang="cs-CZ" sz="3600" baseline="-25000" dirty="0" smtClean="0">
                <a:solidFill>
                  <a:schemeClr val="tx1"/>
                </a:solidFill>
              </a:rPr>
              <a:t>2</a:t>
            </a:r>
          </a:p>
          <a:p>
            <a:r>
              <a:rPr lang="cs-CZ" sz="3600" dirty="0" smtClean="0">
                <a:solidFill>
                  <a:schemeClr val="tx1"/>
                </a:solidFill>
              </a:rPr>
              <a:t>X(H) - </a:t>
            </a:r>
            <a:r>
              <a:rPr lang="cs-CZ" sz="3600" dirty="0">
                <a:solidFill>
                  <a:schemeClr val="tx1"/>
                </a:solidFill>
              </a:rPr>
              <a:t>X(H</a:t>
            </a:r>
            <a:r>
              <a:rPr lang="cs-CZ" sz="3600" dirty="0" smtClean="0">
                <a:solidFill>
                  <a:schemeClr val="tx1"/>
                </a:solidFill>
              </a:rPr>
              <a:t>) = 2,2–2,2 = 0 </a:t>
            </a:r>
          </a:p>
          <a:p>
            <a:endParaRPr lang="cs-CZ" sz="3600" dirty="0">
              <a:solidFill>
                <a:schemeClr val="tx1"/>
              </a:solidFill>
            </a:endParaRPr>
          </a:p>
          <a:p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1) Nepolární vazba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2730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80999" y="1719070"/>
            <a:ext cx="8407893" cy="5138929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Rozdíl elektronegativit mezi vázanými atomy větší než 0,4 a menší než 1,7.</a:t>
            </a:r>
          </a:p>
          <a:p>
            <a:endParaRPr lang="cs-CZ" sz="3600" dirty="0" smtClean="0">
              <a:solidFill>
                <a:schemeClr val="tx1"/>
              </a:solidFill>
            </a:endParaRPr>
          </a:p>
          <a:p>
            <a:r>
              <a:rPr lang="cs-CZ" sz="3600" dirty="0" smtClean="0">
                <a:solidFill>
                  <a:schemeClr val="tx1"/>
                </a:solidFill>
              </a:rPr>
              <a:t>Př. </a:t>
            </a:r>
          </a:p>
          <a:p>
            <a:r>
              <a:rPr lang="cs-CZ" sz="3600" dirty="0" err="1" smtClean="0">
                <a:solidFill>
                  <a:schemeClr val="tx1"/>
                </a:solidFill>
              </a:rPr>
              <a:t>HCl</a:t>
            </a:r>
            <a:endParaRPr lang="cs-CZ" sz="3600" baseline="-25000" dirty="0" smtClean="0">
              <a:solidFill>
                <a:schemeClr val="tx1"/>
              </a:solidFill>
            </a:endParaRPr>
          </a:p>
          <a:p>
            <a:r>
              <a:rPr lang="cs-CZ" sz="3600" dirty="0" smtClean="0">
                <a:solidFill>
                  <a:schemeClr val="tx1"/>
                </a:solidFill>
              </a:rPr>
              <a:t>X(Cl) - </a:t>
            </a:r>
            <a:r>
              <a:rPr lang="cs-CZ" sz="3600" dirty="0">
                <a:solidFill>
                  <a:schemeClr val="tx1"/>
                </a:solidFill>
              </a:rPr>
              <a:t>X(H</a:t>
            </a:r>
            <a:r>
              <a:rPr lang="cs-CZ" sz="3600" dirty="0" smtClean="0">
                <a:solidFill>
                  <a:schemeClr val="tx1"/>
                </a:solidFill>
              </a:rPr>
              <a:t>) = 2,83–2,2 = 0,63 </a:t>
            </a:r>
          </a:p>
          <a:p>
            <a:endParaRPr lang="cs-CZ" sz="3600" dirty="0">
              <a:solidFill>
                <a:schemeClr val="tx1"/>
              </a:solidFill>
            </a:endParaRPr>
          </a:p>
          <a:p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2) polární vazba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439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80999" y="1719070"/>
            <a:ext cx="8407893" cy="5138929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Rozdíl elektronegativit mezi vázanými atomy větší než 1,7.</a:t>
            </a:r>
          </a:p>
          <a:p>
            <a:endParaRPr lang="cs-CZ" sz="3600" dirty="0" smtClean="0">
              <a:solidFill>
                <a:schemeClr val="tx1"/>
              </a:solidFill>
            </a:endParaRPr>
          </a:p>
          <a:p>
            <a:r>
              <a:rPr lang="cs-CZ" sz="3600" dirty="0" smtClean="0">
                <a:solidFill>
                  <a:schemeClr val="tx1"/>
                </a:solidFill>
              </a:rPr>
              <a:t>Př. </a:t>
            </a:r>
          </a:p>
          <a:p>
            <a:r>
              <a:rPr lang="cs-CZ" sz="3600" dirty="0" err="1" smtClean="0">
                <a:solidFill>
                  <a:schemeClr val="tx1"/>
                </a:solidFill>
              </a:rPr>
              <a:t>NaCl</a:t>
            </a:r>
            <a:endParaRPr lang="cs-CZ" sz="3600" baseline="-25000" dirty="0" smtClean="0">
              <a:solidFill>
                <a:schemeClr val="tx1"/>
              </a:solidFill>
            </a:endParaRPr>
          </a:p>
          <a:p>
            <a:r>
              <a:rPr lang="cs-CZ" sz="3600" dirty="0" smtClean="0">
                <a:solidFill>
                  <a:schemeClr val="tx1"/>
                </a:solidFill>
              </a:rPr>
              <a:t>X(Cl) - X(Na) = 2,83–1,01 = 1,82 </a:t>
            </a:r>
          </a:p>
          <a:p>
            <a:endParaRPr lang="cs-CZ" sz="3600" dirty="0">
              <a:solidFill>
                <a:schemeClr val="tx1"/>
              </a:solidFill>
            </a:endParaRPr>
          </a:p>
          <a:p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3) iontová vazba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439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1) Jak vzniká chemická vazba?</a:t>
            </a:r>
          </a:p>
          <a:p>
            <a:r>
              <a:rPr lang="cs-CZ" sz="3600" dirty="0" smtClean="0">
                <a:solidFill>
                  <a:schemeClr val="tx1"/>
                </a:solidFill>
              </a:rPr>
              <a:t>2) Jaké typy chemických vazeb znáš?</a:t>
            </a:r>
          </a:p>
          <a:p>
            <a:r>
              <a:rPr lang="cs-CZ" sz="3600" dirty="0" smtClean="0">
                <a:solidFill>
                  <a:schemeClr val="tx1"/>
                </a:solidFill>
              </a:rPr>
              <a:t>3) Co je to elektronegativita?</a:t>
            </a:r>
          </a:p>
          <a:p>
            <a:r>
              <a:rPr lang="cs-CZ" sz="3600" dirty="0" smtClean="0">
                <a:solidFill>
                  <a:schemeClr val="tx1"/>
                </a:solidFill>
              </a:rPr>
              <a:t>4) Který prvek má nejmenší hodnotu elektronegativity? (použij PSP)</a:t>
            </a:r>
          </a:p>
          <a:p>
            <a:r>
              <a:rPr lang="cs-CZ" sz="3600" dirty="0" smtClean="0">
                <a:solidFill>
                  <a:schemeClr val="tx1"/>
                </a:solidFill>
              </a:rPr>
              <a:t>5) </a:t>
            </a:r>
            <a:r>
              <a:rPr lang="cs-CZ" sz="3600" dirty="0">
                <a:solidFill>
                  <a:schemeClr val="tx1"/>
                </a:solidFill>
              </a:rPr>
              <a:t>Který prvek má </a:t>
            </a:r>
            <a:r>
              <a:rPr lang="cs-CZ" sz="3600" dirty="0" smtClean="0">
                <a:solidFill>
                  <a:schemeClr val="tx1"/>
                </a:solidFill>
              </a:rPr>
              <a:t>největší </a:t>
            </a:r>
            <a:r>
              <a:rPr lang="cs-CZ" sz="3600" dirty="0">
                <a:solidFill>
                  <a:schemeClr val="tx1"/>
                </a:solidFill>
              </a:rPr>
              <a:t>hodnotu elektronegativity? (použij PSP)</a:t>
            </a:r>
          </a:p>
          <a:p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60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1) </a:t>
            </a:r>
            <a:r>
              <a:rPr lang="cs-CZ" sz="3200" dirty="0">
                <a:solidFill>
                  <a:schemeClr val="tx1"/>
                </a:solidFill>
              </a:rPr>
              <a:t>Vzniká spojením valenčního elektronu jednoho atomu s valenčním elektronem druhého atomu.</a:t>
            </a:r>
          </a:p>
          <a:p>
            <a:r>
              <a:rPr lang="cs-CZ" sz="3200" dirty="0" smtClean="0">
                <a:solidFill>
                  <a:schemeClr val="tx1"/>
                </a:solidFill>
              </a:rPr>
              <a:t>2) nepolární, polární, iontová</a:t>
            </a:r>
          </a:p>
          <a:p>
            <a:r>
              <a:rPr lang="cs-CZ" sz="3200" dirty="0" smtClean="0">
                <a:solidFill>
                  <a:schemeClr val="tx1"/>
                </a:solidFill>
              </a:rPr>
              <a:t>3) </a:t>
            </a:r>
            <a:r>
              <a:rPr lang="cs-CZ" sz="3200" dirty="0">
                <a:solidFill>
                  <a:schemeClr val="tx1"/>
                </a:solidFill>
              </a:rPr>
              <a:t>Je síla atomu, kterou se snaží přitáhnout vazebný elektronový pár. </a:t>
            </a:r>
          </a:p>
          <a:p>
            <a:r>
              <a:rPr lang="cs-CZ" sz="3200" dirty="0" smtClean="0">
                <a:solidFill>
                  <a:schemeClr val="tx1"/>
                </a:solidFill>
              </a:rPr>
              <a:t>4) francium </a:t>
            </a:r>
          </a:p>
          <a:p>
            <a:r>
              <a:rPr lang="cs-CZ" sz="3200" dirty="0" smtClean="0">
                <a:solidFill>
                  <a:schemeClr val="tx1"/>
                </a:solidFill>
              </a:rPr>
              <a:t>5) fluor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947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1) CO</a:t>
            </a:r>
          </a:p>
          <a:p>
            <a:endParaRPr lang="cs-CZ" sz="3600" dirty="0">
              <a:solidFill>
                <a:schemeClr val="tx1"/>
              </a:solidFill>
            </a:endParaRPr>
          </a:p>
          <a:p>
            <a:endParaRPr lang="cs-CZ" sz="3600" dirty="0" smtClean="0">
              <a:solidFill>
                <a:schemeClr val="tx1"/>
              </a:solidFill>
            </a:endParaRPr>
          </a:p>
          <a:p>
            <a:r>
              <a:rPr lang="cs-CZ" sz="3600" dirty="0" smtClean="0">
                <a:solidFill>
                  <a:schemeClr val="tx1"/>
                </a:solidFill>
              </a:rPr>
              <a:t>2) O</a:t>
            </a:r>
            <a:r>
              <a:rPr lang="cs-CZ" sz="3600" baseline="-25000" dirty="0" smtClean="0">
                <a:solidFill>
                  <a:schemeClr val="tx1"/>
                </a:solidFill>
              </a:rPr>
              <a:t>2</a:t>
            </a:r>
          </a:p>
          <a:p>
            <a:endParaRPr lang="cs-CZ" sz="3600" dirty="0">
              <a:solidFill>
                <a:schemeClr val="tx1"/>
              </a:solidFill>
            </a:endParaRPr>
          </a:p>
          <a:p>
            <a:endParaRPr lang="cs-CZ" sz="3600" dirty="0" smtClean="0">
              <a:solidFill>
                <a:schemeClr val="tx1"/>
              </a:solidFill>
            </a:endParaRPr>
          </a:p>
          <a:p>
            <a:r>
              <a:rPr lang="cs-CZ" sz="3600" dirty="0" smtClean="0">
                <a:solidFill>
                  <a:schemeClr val="tx1"/>
                </a:solidFill>
              </a:rPr>
              <a:t>3) </a:t>
            </a:r>
            <a:r>
              <a:rPr lang="cs-CZ" sz="3600" dirty="0" err="1" smtClean="0">
                <a:solidFill>
                  <a:schemeClr val="tx1"/>
                </a:solidFill>
              </a:rPr>
              <a:t>KCl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Úkol: urči jaký typ vazeb je v </a:t>
            </a:r>
            <a:r>
              <a:rPr lang="cs-CZ" dirty="0" smtClean="0"/>
              <a:t>molekulách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720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80999" y="1719070"/>
            <a:ext cx="8407893" cy="5022297"/>
          </a:xfrm>
        </p:spPr>
        <p:txBody>
          <a:bodyPr>
            <a:noAutofit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1) CO</a:t>
            </a:r>
          </a:p>
          <a:p>
            <a:pPr marL="4572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X(O) </a:t>
            </a:r>
            <a:r>
              <a:rPr lang="cs-CZ" sz="3200" dirty="0">
                <a:solidFill>
                  <a:schemeClr val="tx1"/>
                </a:solidFill>
              </a:rPr>
              <a:t>- </a:t>
            </a:r>
            <a:r>
              <a:rPr lang="cs-CZ" sz="3200" dirty="0" smtClean="0">
                <a:solidFill>
                  <a:schemeClr val="tx1"/>
                </a:solidFill>
              </a:rPr>
              <a:t>X(C) </a:t>
            </a:r>
            <a:r>
              <a:rPr lang="cs-CZ" sz="3200" dirty="0">
                <a:solidFill>
                  <a:schemeClr val="tx1"/>
                </a:solidFill>
              </a:rPr>
              <a:t>= </a:t>
            </a:r>
            <a:r>
              <a:rPr lang="cs-CZ" sz="3200" dirty="0" smtClean="0">
                <a:solidFill>
                  <a:schemeClr val="tx1"/>
                </a:solidFill>
              </a:rPr>
              <a:t>3,5–2,5 </a:t>
            </a:r>
            <a:r>
              <a:rPr lang="cs-CZ" sz="3200" dirty="0">
                <a:solidFill>
                  <a:schemeClr val="tx1"/>
                </a:solidFill>
              </a:rPr>
              <a:t>= </a:t>
            </a:r>
            <a:r>
              <a:rPr lang="cs-CZ" sz="3200" dirty="0" smtClean="0">
                <a:solidFill>
                  <a:schemeClr val="tx1"/>
                </a:solidFill>
              </a:rPr>
              <a:t>1,0 		</a:t>
            </a:r>
            <a:r>
              <a:rPr lang="cs-CZ" sz="3200" dirty="0" smtClean="0">
                <a:solidFill>
                  <a:schemeClr val="accent1"/>
                </a:solidFill>
              </a:rPr>
              <a:t>polární</a:t>
            </a:r>
            <a:endParaRPr lang="cs-CZ" sz="32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endParaRPr lang="cs-CZ" sz="3200" dirty="0">
              <a:solidFill>
                <a:schemeClr val="tx1"/>
              </a:solidFill>
            </a:endParaRPr>
          </a:p>
          <a:p>
            <a:r>
              <a:rPr lang="cs-CZ" sz="3200" dirty="0" smtClean="0">
                <a:solidFill>
                  <a:schemeClr val="tx1"/>
                </a:solidFill>
              </a:rPr>
              <a:t>2) O</a:t>
            </a:r>
            <a:r>
              <a:rPr lang="cs-CZ" sz="3200" baseline="-25000" dirty="0" smtClean="0">
                <a:solidFill>
                  <a:schemeClr val="tx1"/>
                </a:solidFill>
              </a:rPr>
              <a:t>2</a:t>
            </a:r>
          </a:p>
          <a:p>
            <a:pPr marL="45720" indent="0">
              <a:buNone/>
            </a:pPr>
            <a:r>
              <a:rPr lang="cs-CZ" sz="3200" dirty="0">
                <a:solidFill>
                  <a:schemeClr val="tx1"/>
                </a:solidFill>
              </a:rPr>
              <a:t>X(O) - </a:t>
            </a:r>
            <a:r>
              <a:rPr lang="cs-CZ" sz="3200" dirty="0" smtClean="0">
                <a:solidFill>
                  <a:schemeClr val="tx1"/>
                </a:solidFill>
              </a:rPr>
              <a:t>X(O) </a:t>
            </a:r>
            <a:r>
              <a:rPr lang="cs-CZ" sz="3200" dirty="0">
                <a:solidFill>
                  <a:schemeClr val="tx1"/>
                </a:solidFill>
              </a:rPr>
              <a:t>= </a:t>
            </a:r>
            <a:r>
              <a:rPr lang="cs-CZ" sz="3200" dirty="0" smtClean="0">
                <a:solidFill>
                  <a:schemeClr val="tx1"/>
                </a:solidFill>
              </a:rPr>
              <a:t>3,5–3,5 </a:t>
            </a:r>
            <a:r>
              <a:rPr lang="cs-CZ" sz="3200" dirty="0">
                <a:solidFill>
                  <a:schemeClr val="tx1"/>
                </a:solidFill>
              </a:rPr>
              <a:t>= </a:t>
            </a:r>
            <a:r>
              <a:rPr lang="cs-CZ" sz="3200" dirty="0" smtClean="0">
                <a:solidFill>
                  <a:schemeClr val="tx1"/>
                </a:solidFill>
              </a:rPr>
              <a:t>0 		</a:t>
            </a:r>
            <a:r>
              <a:rPr lang="cs-CZ" sz="3200" dirty="0" smtClean="0">
                <a:solidFill>
                  <a:schemeClr val="accent1"/>
                </a:solidFill>
              </a:rPr>
              <a:t>nepolární</a:t>
            </a:r>
          </a:p>
          <a:p>
            <a:pPr marL="45720" indent="0">
              <a:buNone/>
            </a:pPr>
            <a:endParaRPr lang="cs-CZ" sz="3200" dirty="0" smtClean="0">
              <a:solidFill>
                <a:schemeClr val="accent1"/>
              </a:solidFill>
            </a:endParaRPr>
          </a:p>
          <a:p>
            <a:r>
              <a:rPr lang="cs-CZ" sz="3200" dirty="0" smtClean="0">
                <a:solidFill>
                  <a:schemeClr val="tx1"/>
                </a:solidFill>
              </a:rPr>
              <a:t>3) </a:t>
            </a:r>
            <a:r>
              <a:rPr lang="cs-CZ" sz="3200" dirty="0" err="1" smtClean="0">
                <a:solidFill>
                  <a:schemeClr val="tx1"/>
                </a:solidFill>
              </a:rPr>
              <a:t>KCl</a:t>
            </a:r>
            <a:endParaRPr lang="cs-CZ" sz="3200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X(Cl) </a:t>
            </a:r>
            <a:r>
              <a:rPr lang="cs-CZ" sz="3200" dirty="0">
                <a:solidFill>
                  <a:schemeClr val="tx1"/>
                </a:solidFill>
              </a:rPr>
              <a:t>- </a:t>
            </a:r>
            <a:r>
              <a:rPr lang="cs-CZ" sz="3200" dirty="0" smtClean="0">
                <a:solidFill>
                  <a:schemeClr val="tx1"/>
                </a:solidFill>
              </a:rPr>
              <a:t>X(K) </a:t>
            </a:r>
            <a:r>
              <a:rPr lang="cs-CZ" sz="3200" dirty="0">
                <a:solidFill>
                  <a:schemeClr val="tx1"/>
                </a:solidFill>
              </a:rPr>
              <a:t>= </a:t>
            </a:r>
            <a:r>
              <a:rPr lang="cs-CZ" sz="3200" dirty="0" smtClean="0">
                <a:solidFill>
                  <a:schemeClr val="tx1"/>
                </a:solidFill>
              </a:rPr>
              <a:t>2,83–0,91 </a:t>
            </a:r>
            <a:r>
              <a:rPr lang="cs-CZ" sz="3200" dirty="0">
                <a:solidFill>
                  <a:schemeClr val="tx1"/>
                </a:solidFill>
              </a:rPr>
              <a:t>= </a:t>
            </a:r>
            <a:r>
              <a:rPr lang="cs-CZ" sz="3200" dirty="0" smtClean="0">
                <a:solidFill>
                  <a:schemeClr val="tx1"/>
                </a:solidFill>
              </a:rPr>
              <a:t>1,92	</a:t>
            </a:r>
            <a:r>
              <a:rPr lang="cs-CZ" sz="3200" dirty="0" smtClean="0">
                <a:solidFill>
                  <a:schemeClr val="accent1"/>
                </a:solidFill>
              </a:rPr>
              <a:t>iontová</a:t>
            </a:r>
            <a:endParaRPr lang="cs-CZ" sz="32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717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230934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Obr.1: Obrázek byl vytvořen autorem materiálu, 25.11. </a:t>
            </a:r>
            <a:r>
              <a:rPr lang="cs-CZ" dirty="0" smtClean="0"/>
              <a:t>2012.</a:t>
            </a:r>
            <a:endParaRPr lang="cs-CZ" dirty="0" smtClean="0"/>
          </a:p>
          <a:p>
            <a:pPr>
              <a:buNone/>
            </a:pPr>
            <a:endParaRPr lang="cs-CZ" dirty="0"/>
          </a:p>
          <a:p>
            <a:pPr marL="45720" indent="0">
              <a:buNone/>
            </a:pPr>
            <a:r>
              <a:rPr lang="cs-CZ" dirty="0"/>
              <a:t>Text: </a:t>
            </a:r>
          </a:p>
          <a:p>
            <a:r>
              <a:rPr lang="cs-CZ" dirty="0" smtClean="0"/>
              <a:t>Veškerý text byl vytvořen autorem materiálu, 25.11. </a:t>
            </a:r>
            <a:r>
              <a:rPr lang="cs-CZ" smtClean="0"/>
              <a:t>2012.</a:t>
            </a: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/>
          </a:bodyPr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říž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Mřížk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7915</TotalTime>
  <Words>351</Words>
  <Application>Microsoft Office PowerPoint</Application>
  <PresentationFormat>Předvádění na obrazovce (4:3)</PresentationFormat>
  <Paragraphs>88</Paragraphs>
  <Slides>13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Mřížka</vt:lpstr>
      <vt:lpstr>Prezentace aplikace PowerPoint</vt:lpstr>
      <vt:lpstr>Anotace</vt:lpstr>
      <vt:lpstr>Chemická vazba </vt:lpstr>
      <vt:lpstr>elektronegativita</vt:lpstr>
      <vt:lpstr>Typy vazeb </vt:lpstr>
      <vt:lpstr>1) Nepolární vazba</vt:lpstr>
      <vt:lpstr>2) polární vazba</vt:lpstr>
      <vt:lpstr>3) iontová vazba</vt:lpstr>
      <vt:lpstr>otázky</vt:lpstr>
      <vt:lpstr>odpovědi</vt:lpstr>
      <vt:lpstr>Úkol: urči jaký typ vazeb je v molekulách</vt:lpstr>
      <vt:lpstr>řešení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Silvie Šimečková</dc:creator>
  <cp:lastModifiedBy>08FB</cp:lastModifiedBy>
  <cp:revision>114</cp:revision>
  <dcterms:created xsi:type="dcterms:W3CDTF">2011-06-20T10:40:08Z</dcterms:created>
  <dcterms:modified xsi:type="dcterms:W3CDTF">2012-12-16T19:06:18Z</dcterms:modified>
</cp:coreProperties>
</file>