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63" r:id="rId2"/>
    <p:sldId id="264" r:id="rId3"/>
    <p:sldId id="265" r:id="rId4"/>
    <p:sldId id="267" r:id="rId5"/>
    <p:sldId id="268" r:id="rId6"/>
    <p:sldId id="269" r:id="rId7"/>
    <p:sldId id="270" r:id="rId8"/>
    <p:sldId id="266" r:id="rId9"/>
    <p:sldId id="271" r:id="rId10"/>
    <p:sldId id="272" r:id="rId11"/>
    <p:sldId id="273" r:id="rId12"/>
    <p:sldId id="274" r:id="rId13"/>
    <p:sldId id="275" r:id="rId14"/>
    <p:sldId id="276" r:id="rId15"/>
    <p:sldId id="279" r:id="rId16"/>
    <p:sldId id="277" r:id="rId17"/>
    <p:sldId id="27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NÁZEV:VY_32_INOVACE_01_PRVOUKA </a:t>
          </a:r>
          <a:r>
            <a:rPr lang="cs-CZ" sz="2000" dirty="0" smtClean="0"/>
            <a:t>3.R.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ADELHEIDA  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MĚSTO DOLNÍ BENEŠOV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2F47A06-A5BA-4029-A739-9CDF73B350E5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813E290-7F76-43E0-9119-714154D923DB}" type="presOf" srcId="{4C35D32F-0EAB-4CD7-82EE-45574DC2A586}" destId="{890E4F0B-2866-4A3F-A3C7-2A14B1797930}" srcOrd="1" destOrd="0" presId="urn:microsoft.com/office/officeart/2005/8/layout/target3"/>
    <dgm:cxn modelId="{B62DA10F-D377-4CD2-9581-C865E58008E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F236B20-EE87-4990-A98F-195DE64E28B1}" type="presOf" srcId="{D8197B8C-B260-4A16-BDF4-0947B075E274}" destId="{25B08C86-7E15-44DC-BE7F-FFB55DD49D12}" srcOrd="0" destOrd="0" presId="urn:microsoft.com/office/officeart/2005/8/layout/target3"/>
    <dgm:cxn modelId="{231E512D-FFA5-41C4-ACA6-BEA12EC485EC}" type="presOf" srcId="{D8197B8C-B260-4A16-BDF4-0947B075E274}" destId="{5A5FFA88-C948-4069-8E93-59FA12366E83}" srcOrd="1" destOrd="0" presId="urn:microsoft.com/office/officeart/2005/8/layout/target3"/>
    <dgm:cxn modelId="{56C66C8A-FB7E-4DAC-ADF1-688A9E4BEB7F}" type="presOf" srcId="{D1B46980-6531-4606-95E6-44980827E919}" destId="{2BE915AB-18AA-4053-B92C-3BFC9ED204BB}" srcOrd="1" destOrd="0" presId="urn:microsoft.com/office/officeart/2005/8/layout/target3"/>
    <dgm:cxn modelId="{BF03CD68-7A32-445F-B3DC-C0EB4C3D64ED}" type="presOf" srcId="{D1D4F407-5343-4D3F-B5B9-D407B03CAEB4}" destId="{AED2198E-93D5-4001-81B4-73124B309672}" srcOrd="1" destOrd="0" presId="urn:microsoft.com/office/officeart/2005/8/layout/target3"/>
    <dgm:cxn modelId="{5B39481F-3211-42E0-8690-8BCFDF762345}" type="presOf" srcId="{4C35D32F-0EAB-4CD7-82EE-45574DC2A586}" destId="{8BEBB6EC-1DAA-4CAC-8A25-BC0FCBD5DBD5}" srcOrd="0" destOrd="0" presId="urn:microsoft.com/office/officeart/2005/8/layout/target3"/>
    <dgm:cxn modelId="{5D1167B9-EFA4-4269-AEED-52CA0DD3B031}" type="presOf" srcId="{B651F6E3-6281-48DB-9319-2AEAFDAE7572}" destId="{6BB5E863-4638-4E1D-BFDE-399D028AC4ED}" srcOrd="1" destOrd="0" presId="urn:microsoft.com/office/officeart/2005/8/layout/target3"/>
    <dgm:cxn modelId="{175B2390-15F0-40A3-8D6F-D57809367BC0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90C60FF-AE06-483C-BC67-BF7DDDF3EFA8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E93609A-F774-4709-B388-CDBAF69B7689}" type="presParOf" srcId="{333A1088-737F-45CB-B68E-254E46348037}" destId="{F5ABB229-8D3B-4694-996A-96F23CF14429}" srcOrd="0" destOrd="0" presId="urn:microsoft.com/office/officeart/2005/8/layout/target3"/>
    <dgm:cxn modelId="{F9E8DED3-9E3D-4239-9A82-39434502E894}" type="presParOf" srcId="{333A1088-737F-45CB-B68E-254E46348037}" destId="{F41139FD-01EE-4571-8B17-4FB00FC51163}" srcOrd="1" destOrd="0" presId="urn:microsoft.com/office/officeart/2005/8/layout/target3"/>
    <dgm:cxn modelId="{BA831B47-F7BB-46E5-9E1B-BD599AC4FA85}" type="presParOf" srcId="{333A1088-737F-45CB-B68E-254E46348037}" destId="{D005CE8C-CC26-4C3E-AC11-E15060ECD759}" srcOrd="2" destOrd="0" presId="urn:microsoft.com/office/officeart/2005/8/layout/target3"/>
    <dgm:cxn modelId="{CA5EA905-A6B8-4A80-9154-5D02E4459B45}" type="presParOf" srcId="{333A1088-737F-45CB-B68E-254E46348037}" destId="{2C702D82-9B77-49B7-9568-BB8EB47C3372}" srcOrd="3" destOrd="0" presId="urn:microsoft.com/office/officeart/2005/8/layout/target3"/>
    <dgm:cxn modelId="{4B506643-AE32-4708-8A83-AC3C08943A99}" type="presParOf" srcId="{333A1088-737F-45CB-B68E-254E46348037}" destId="{A52A0455-90FF-4808-ABD0-F02540D31D5A}" srcOrd="4" destOrd="0" presId="urn:microsoft.com/office/officeart/2005/8/layout/target3"/>
    <dgm:cxn modelId="{3079D9CD-AC2F-4DEC-8403-578A1A866ADC}" type="presParOf" srcId="{333A1088-737F-45CB-B68E-254E46348037}" destId="{6140AFEC-043D-4C43-A2F9-D0F5331DF3A3}" srcOrd="5" destOrd="0" presId="urn:microsoft.com/office/officeart/2005/8/layout/target3"/>
    <dgm:cxn modelId="{26F6CDF6-D124-435E-BD2A-2617A5E223A1}" type="presParOf" srcId="{333A1088-737F-45CB-B68E-254E46348037}" destId="{9358AC05-5D7D-4327-9F80-1AD486AEA664}" srcOrd="6" destOrd="0" presId="urn:microsoft.com/office/officeart/2005/8/layout/target3"/>
    <dgm:cxn modelId="{3C5105F0-3C99-4792-B4DB-2DAB56A47177}" type="presParOf" srcId="{333A1088-737F-45CB-B68E-254E46348037}" destId="{313FC574-E1CD-4FB4-B054-0B805CE0447D}" srcOrd="7" destOrd="0" presId="urn:microsoft.com/office/officeart/2005/8/layout/target3"/>
    <dgm:cxn modelId="{4CAA7018-D936-4A30-8CAD-A31E4B9A11A8}" type="presParOf" srcId="{333A1088-737F-45CB-B68E-254E46348037}" destId="{619D679B-A015-4ECF-8348-D1034C574F40}" srcOrd="8" destOrd="0" presId="urn:microsoft.com/office/officeart/2005/8/layout/target3"/>
    <dgm:cxn modelId="{05D15718-22D3-4CE6-B61C-26F5CA231F00}" type="presParOf" srcId="{333A1088-737F-45CB-B68E-254E46348037}" destId="{322283A8-4A27-4CDA-BAE3-F381106A9174}" srcOrd="9" destOrd="0" presId="urn:microsoft.com/office/officeart/2005/8/layout/target3"/>
    <dgm:cxn modelId="{03692F66-D162-49F7-81CB-76FD034157CE}" type="presParOf" srcId="{333A1088-737F-45CB-B68E-254E46348037}" destId="{FFC9F71D-1B4F-4AD9-A4A6-86ADEFC8AF5C}" srcOrd="10" destOrd="0" presId="urn:microsoft.com/office/officeart/2005/8/layout/target3"/>
    <dgm:cxn modelId="{17EC80E0-BF2A-4FCB-8AC8-54DAC8646C35}" type="presParOf" srcId="{333A1088-737F-45CB-B68E-254E46348037}" destId="{25B08C86-7E15-44DC-BE7F-FFB55DD49D12}" srcOrd="11" destOrd="0" presId="urn:microsoft.com/office/officeart/2005/8/layout/target3"/>
    <dgm:cxn modelId="{5902B9D8-7EE3-4339-A64A-8D062E84D9C0}" type="presParOf" srcId="{333A1088-737F-45CB-B68E-254E46348037}" destId="{76644BE8-9D7C-4C09-B250-3D10AF48CBB7}" srcOrd="12" destOrd="0" presId="urn:microsoft.com/office/officeart/2005/8/layout/target3"/>
    <dgm:cxn modelId="{BCF39B2F-4515-4053-919C-3CB06AE5399E}" type="presParOf" srcId="{333A1088-737F-45CB-B68E-254E46348037}" destId="{EE85B701-7295-41C0-BA7A-34D3756A2AE6}" srcOrd="13" destOrd="0" presId="urn:microsoft.com/office/officeart/2005/8/layout/target3"/>
    <dgm:cxn modelId="{AC8204FC-7701-4A7C-9588-4BE677C1B082}" type="presParOf" srcId="{333A1088-737F-45CB-B68E-254E46348037}" destId="{8BEBB6EC-1DAA-4CAC-8A25-BC0FCBD5DBD5}" srcOrd="14" destOrd="0" presId="urn:microsoft.com/office/officeart/2005/8/layout/target3"/>
    <dgm:cxn modelId="{D6181F7E-1625-49B0-B04D-69CF3CB5988C}" type="presParOf" srcId="{333A1088-737F-45CB-B68E-254E46348037}" destId="{AED2198E-93D5-4001-81B4-73124B309672}" srcOrd="15" destOrd="0" presId="urn:microsoft.com/office/officeart/2005/8/layout/target3"/>
    <dgm:cxn modelId="{2533B0E7-ABCA-447A-A276-08CA8A65A47A}" type="presParOf" srcId="{333A1088-737F-45CB-B68E-254E46348037}" destId="{2BE915AB-18AA-4053-B92C-3BFC9ED204BB}" srcOrd="16" destOrd="0" presId="urn:microsoft.com/office/officeart/2005/8/layout/target3"/>
    <dgm:cxn modelId="{AE42A6F2-D900-46AC-BDB3-664F7E74C3F4}" type="presParOf" srcId="{333A1088-737F-45CB-B68E-254E46348037}" destId="{6BB5E863-4638-4E1D-BFDE-399D028AC4ED}" srcOrd="17" destOrd="0" presId="urn:microsoft.com/office/officeart/2005/8/layout/target3"/>
    <dgm:cxn modelId="{C482B58B-6AC9-416B-8B20-5E27068CAE08}" type="presParOf" srcId="{333A1088-737F-45CB-B68E-254E46348037}" destId="{5A5FFA88-C948-4069-8E93-59FA12366E83}" srcOrd="18" destOrd="0" presId="urn:microsoft.com/office/officeart/2005/8/layout/target3"/>
    <dgm:cxn modelId="{88758BAE-5822-4624-A07F-9D58D62F50E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ADELHEIDA  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NÁZEV:VY_32_INOVACE_01_PRVOUKA </a:t>
          </a:r>
          <a:r>
            <a:rPr lang="cs-CZ" sz="2000" kern="1200" dirty="0" smtClean="0"/>
            <a:t>3.R.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MĚSTO DOLNÍ BENEŠOV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735906-626A-4E5E-890A-DE0D92F90FD5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560F5-49CF-4FCC-B3B1-A70401C993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1862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ED78E-91B6-4883-8731-B675009EAEC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75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ED78E-91B6-4883-8731-B675009EAECC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5229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ED78E-91B6-4883-8731-B675009EAECC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7654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277F854-74C7-41BC-928D-4C9A4B6FDCC3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E71EB46-C715-48B6-ADF0-F065A04A689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dolnibenesov.cz/?akce=uvod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lnibenesov.cz/sekce-mesto/img/mapa.jpg" TargetMode="External"/><Relationship Id="rId2" Type="http://schemas.openxmlformats.org/officeDocument/2006/relationships/hyperlink" Target="http://www.dolnibenesov.cz/sekce-mesto/img/let_pohled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lnibenesov.cz/sekce-urad/img/zamek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dolnibenesov.cz/sekce-mesto/img/restaurace_sport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http://www.dolnibenesov.cz/sekce-mesto/img/restaurace_neptun.jpg" TargetMode="Externa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dolnibenesov.cz/sekce-mesto/img/farnost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hyperlink" Target="http://www.dolnibenesov.cz/index.php?akce=fotogalerie&amp;level=collection&amp;id=19" TargetMode="Externa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lnibenesov.cz/sekce-sporty-ve-meste/img/hala_1.jpg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8071026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28389"/>
      </p:ext>
    </p:extLst>
  </p:cSld>
  <p:clrMapOvr>
    <a:masterClrMapping/>
  </p:clrMapOvr>
  <p:transition spd="slow" advTm="9386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 rot="16200000">
            <a:off x="1613435" y="50862"/>
            <a:ext cx="5845124" cy="8280921"/>
          </a:xfrm>
        </p:spPr>
        <p:txBody>
          <a:bodyPr/>
          <a:lstStyle/>
          <a:p>
            <a:r>
              <a:rPr lang="cs-CZ" dirty="0" smtClean="0"/>
              <a:t>Naše město </a:t>
            </a:r>
          </a:p>
          <a:p>
            <a:r>
              <a:rPr lang="cs-CZ" dirty="0" smtClean="0"/>
              <a:t>Okres, kraj</a:t>
            </a:r>
          </a:p>
          <a:p>
            <a:r>
              <a:rPr lang="cs-CZ" dirty="0" smtClean="0"/>
              <a:t>Základní údaje</a:t>
            </a:r>
          </a:p>
          <a:p>
            <a:r>
              <a:rPr lang="cs-CZ" dirty="0" smtClean="0"/>
              <a:t>Budovy ve městě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dirty="0" smtClean="0"/>
              <a:t>Žáci mají k dispozici mapku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žáci 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pracují na interaktivní tabuli fixem</a:t>
            </a:r>
            <a:b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správné řešení se objeví po kliknutí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409742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dolnibenesov.cz/sekce-mesto/img/m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677928"/>
            <a:ext cx="5160970" cy="573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95536" y="216263"/>
            <a:ext cx="7462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DOLNÍ BENEŠOV - MĚSTO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162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5456" y="1509944"/>
            <a:ext cx="371918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okres Opava </a:t>
            </a:r>
          </a:p>
          <a:p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Kraj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Moravskoslezský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1046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www.dolnibenesov.cz/image/div/logo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88" y="1196752"/>
            <a:ext cx="6408712" cy="549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417570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Znak Dolního Benešova</a:t>
            </a:r>
            <a:endParaRPr lang="cs-CZ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9735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498034"/>
              </p:ext>
            </p:extLst>
          </p:nvPr>
        </p:nvGraphicFramePr>
        <p:xfrm>
          <a:off x="611560" y="1556792"/>
          <a:ext cx="7056784" cy="4824536"/>
        </p:xfrm>
        <a:graphic>
          <a:graphicData uri="http://schemas.openxmlformats.org/drawingml/2006/table">
            <a:tbl>
              <a:tblPr/>
              <a:tblGrid>
                <a:gridCol w="2409576"/>
                <a:gridCol w="4647208"/>
              </a:tblGrid>
              <a:tr h="1072120">
                <a:tc>
                  <a:txBody>
                    <a:bodyPr/>
                    <a:lstStyle/>
                    <a:p>
                      <a:r>
                        <a:rPr lang="cs-CZ" sz="2800" dirty="0">
                          <a:solidFill>
                            <a:srgbClr val="7030A0"/>
                          </a:solidFill>
                        </a:rPr>
                        <a:t>Celkem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>
                          <a:solidFill>
                            <a:srgbClr val="7030A0"/>
                          </a:solidFill>
                        </a:rPr>
                        <a:t>: </a:t>
                      </a:r>
                      <a:r>
                        <a:rPr lang="cs-CZ" sz="3600" b="1" dirty="0">
                          <a:solidFill>
                            <a:srgbClr val="7030A0"/>
                          </a:solidFill>
                        </a:rPr>
                        <a:t>4224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208">
                <a:tc>
                  <a:txBody>
                    <a:bodyPr/>
                    <a:lstStyle/>
                    <a:p>
                      <a:r>
                        <a:rPr lang="cs-CZ" sz="2800" dirty="0">
                          <a:solidFill>
                            <a:srgbClr val="7030A0"/>
                          </a:solidFill>
                        </a:rPr>
                        <a:t>Dolní Benešov celkem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>
                          <a:solidFill>
                            <a:srgbClr val="7030A0"/>
                          </a:solidFill>
                        </a:rPr>
                        <a:t>: </a:t>
                      </a:r>
                      <a:r>
                        <a:rPr lang="cs-CZ" sz="2800" dirty="0" smtClean="0">
                          <a:solidFill>
                            <a:srgbClr val="7030A0"/>
                          </a:solidFill>
                        </a:rPr>
                        <a:t>3499</a:t>
                      </a:r>
                      <a:endParaRPr lang="cs-CZ" sz="2800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208">
                <a:tc>
                  <a:txBody>
                    <a:bodyPr/>
                    <a:lstStyle/>
                    <a:p>
                      <a:r>
                        <a:rPr lang="cs-CZ" sz="2800" dirty="0">
                          <a:solidFill>
                            <a:srgbClr val="7030A0"/>
                          </a:solidFill>
                        </a:rPr>
                        <a:t>z toho v části Zábřeh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>
                          <a:solidFill>
                            <a:srgbClr val="7030A0"/>
                          </a:solidFill>
                        </a:rPr>
                        <a:t>: 725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611560" y="221618"/>
            <a:ext cx="49580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Počet obyvatel</a:t>
            </a:r>
            <a:endParaRPr lang="cs-CZ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35665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dolnibenesov.cz/sekce-mesto/img/let_pohl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28" y="1052736"/>
            <a:ext cx="8619708" cy="565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30136" y="129406"/>
            <a:ext cx="56108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Letecký snímek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0287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54864" y="188640"/>
            <a:ext cx="882047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Dolní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Benešov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leží uprostřed komunikačního tahu mezi okresním městem Opavou a krajským městem Ostravou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cs-CZ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Dolní </a:t>
            </a:r>
            <a:r>
              <a:rPr lang="cs-CZ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Benešov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 místní částí </a:t>
            </a:r>
            <a:r>
              <a:rPr lang="cs-CZ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Zábřeh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se rozkládá na jižním okraji </a:t>
            </a:r>
            <a:r>
              <a:rPr lang="cs-CZ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hlučínské pahorkatiny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 nadmořské výšce 231m a jeho městská část Zábřeh v nadmořské výšce 232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m.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Protéká jim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potok </a:t>
            </a:r>
            <a:r>
              <a:rPr kumimoji="0" lang="cs-CZ" sz="28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Opusta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, vlévající se do řeky Opavy.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Na území města Dolního Benešova je nejvíce rybníků z celého okresu Opava. Východně a severovýchodně se rozkládají  rybníky </a:t>
            </a:r>
            <a:r>
              <a:rPr kumimoji="0" lang="cs-CZ" sz="28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Bezedno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, </a:t>
            </a:r>
            <a:r>
              <a:rPr kumimoji="0" lang="cs-CZ" sz="28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Bobrov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, </a:t>
            </a:r>
            <a:r>
              <a:rPr kumimoji="0" lang="cs-CZ" sz="28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Přehyně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 a Rakovec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, na jihu pak největší z nich -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Nezmar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Na katastru se nacházejí dvě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chráněné  přírodní oblasti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, a to v 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okolí rybníka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Přehyně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Zábřežs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ké louky s charakteristickou močálovou  flórou.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72159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08C1\Desktop\Nhotovéová složka\moravskoslezsky-kraj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2" y="9128"/>
            <a:ext cx="9135976" cy="691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18840" y="3140968"/>
            <a:ext cx="2107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FF0000"/>
                </a:solidFill>
              </a:rPr>
              <a:t>Dolní </a:t>
            </a:r>
            <a:r>
              <a:rPr lang="cs-CZ" b="1" i="1" dirty="0" smtClean="0">
                <a:solidFill>
                  <a:srgbClr val="FF0000"/>
                </a:solidFill>
              </a:rPr>
              <a:t>Benešov</a:t>
            </a:r>
            <a:endParaRPr lang="cs-CZ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58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-36576" y="-675456"/>
            <a:ext cx="7785798" cy="5613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3327" tIns="0" rIns="33327" bIns="17933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/>
                <a:cs typeface="Arial" pitchFamily="34" charset="0"/>
              </a:rPr>
              <a:t> </a:t>
            </a:r>
            <a:r>
              <a:rPr kumimoji="0" lang="cs-CZ" sz="4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inherit"/>
                <a:cs typeface="Arial" pitchFamily="34" charset="0"/>
              </a:rPr>
              <a:t>Městský  úřad: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inherit"/>
                <a:cs typeface="Arial" pitchFamily="34" charset="0"/>
              </a:rPr>
              <a:t> 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3600" b="1" dirty="0" smtClean="0">
                <a:solidFill>
                  <a:srgbClr val="C00000"/>
                </a:solidFill>
                <a:latin typeface="inherit"/>
                <a:cs typeface="Arial" pitchFamily="34" charset="0"/>
              </a:rPr>
              <a:t>    Starosta: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inherit"/>
                <a:cs typeface="Arial" pitchFamily="34" charset="0"/>
              </a:rPr>
              <a:t>  </a:t>
            </a:r>
            <a:r>
              <a:rPr lang="cs-CZ" sz="3600" b="1" dirty="0" smtClean="0">
                <a:solidFill>
                  <a:srgbClr val="C00000"/>
                </a:solidFill>
              </a:rPr>
              <a:t>Martin Štefek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z="3600" b="1" dirty="0" smtClean="0">
              <a:solidFill>
                <a:srgbClr val="C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3600" b="1" dirty="0" smtClean="0">
                <a:solidFill>
                  <a:srgbClr val="C00000"/>
                </a:solidFill>
              </a:rPr>
              <a:t>    Městská rada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3600" b="1" dirty="0" smtClean="0">
                <a:solidFill>
                  <a:srgbClr val="C00000"/>
                </a:solidFill>
              </a:rPr>
              <a:t>    Zastupitelstvo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/>
                <a:cs typeface="Arial" pitchFamily="34" charset="0"/>
              </a:rPr>
              <a:t>           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/>
                <a:cs typeface="Arial" pitchFamily="34" charset="0"/>
              </a:rPr>
              <a:t>                                                   </a:t>
            </a:r>
          </a:p>
        </p:txBody>
      </p:sp>
      <p:pic>
        <p:nvPicPr>
          <p:cNvPr id="14338" name="Picture 2" descr="Martin Štef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20688"/>
            <a:ext cx="2047875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www.dolnibenesov.cz/sekce-pamatky/img/park_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197" y="2996952"/>
            <a:ext cx="5148064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5859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Zámek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384" y="2599990"/>
            <a:ext cx="5544616" cy="415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29780" y="165606"/>
            <a:ext cx="54242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Významné budovy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1193" y="3284984"/>
            <a:ext cx="33881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Zámek 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Sídlí zde Městský úřad. 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Je zde Obřadní síň a družina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6148" name="Picture 4" descr="Město Dolní Benešov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71982"/>
            <a:ext cx="7587910" cy="189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1323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taurace SPORT - sportovně oddechové centrum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96952"/>
            <a:ext cx="4392488" cy="330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48629" y="5724580"/>
            <a:ext cx="23505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Sport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5" name="Picture 4" descr="Město Dolní Benešo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8170900" cy="204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85696" y="2996952"/>
            <a:ext cx="313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Kulturní dům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7" name="Picture 2" descr="Restaurace Herta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08" y="3581727"/>
            <a:ext cx="3799112" cy="2026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8526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arnos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765" y="0"/>
            <a:ext cx="3487036" cy="465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14403" y="377703"/>
            <a:ext cx="36761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Kostel sv. Martina</a:t>
            </a:r>
            <a:endParaRPr lang="cs-CZ" sz="3600" dirty="0">
              <a:solidFill>
                <a:srgbClr val="C00000"/>
              </a:solidFill>
            </a:endParaRPr>
          </a:p>
        </p:txBody>
      </p:sp>
      <p:pic>
        <p:nvPicPr>
          <p:cNvPr id="11270" name="Picture 6" descr="http://www.dolnibenesov.cz/sekce-pamatky/img/kap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27597"/>
            <a:ext cx="28479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44612" y="1681266"/>
            <a:ext cx="29268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Kaple </a:t>
            </a:r>
            <a:r>
              <a:rPr lang="cs-CZ" sz="3600" dirty="0" err="1" smtClean="0">
                <a:solidFill>
                  <a:srgbClr val="C00000"/>
                </a:solidFill>
              </a:rPr>
              <a:t>sv.Kříže</a:t>
            </a:r>
            <a:endParaRPr lang="cs-CZ" sz="3600" dirty="0">
              <a:solidFill>
                <a:srgbClr val="C00000"/>
              </a:solidFill>
            </a:endParaRPr>
          </a:p>
        </p:txBody>
      </p:sp>
      <p:pic>
        <p:nvPicPr>
          <p:cNvPr id="11272" name="Picture 8" descr="2012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654" y="4400226"/>
            <a:ext cx="2018458" cy="201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012160" y="5661248"/>
            <a:ext cx="13672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hřbitov</a:t>
            </a:r>
            <a:endParaRPr lang="cs-CZ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9262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dolnibenesov.cz/sekce-mesto/img/restaurace_ryne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452" y="2686541"/>
            <a:ext cx="4710908" cy="353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9876" y="6168033"/>
            <a:ext cx="4374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Náměstí Cypriana Lelka.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9220" name="Picture 4" descr="Město Dolní Benešo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64" y="618996"/>
            <a:ext cx="8352928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8528" y="2996235"/>
            <a:ext cx="28007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Náměstí, pošta</a:t>
            </a:r>
            <a:endParaRPr lang="cs-CZ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5631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dolnibenesov.cz/sekce-vzdelani/img/skola_1_stup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6431"/>
            <a:ext cx="4291830" cy="321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www.dolnibenesov.cz/sekce-vzdelani/img/skola_zabre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748" y="3776334"/>
            <a:ext cx="3429090" cy="257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://www.dolnibenesov.cz/sekce-vzdelani/img/skola_2_stup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9" y="1988840"/>
            <a:ext cx="4846154" cy="3636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595874"/>
            <a:ext cx="28665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Školní budovy</a:t>
            </a:r>
            <a:endParaRPr lang="cs-CZ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3506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dolnibenesov.cz/sekce-sporty-ve-meste/img/telocvicna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62175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ala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45097"/>
            <a:ext cx="3312368" cy="198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148064" y="980728"/>
            <a:ext cx="2366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Sportovní hala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9245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8C1\Desktop\plá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5" y="404664"/>
            <a:ext cx="9087845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524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8676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www.dolnibenesov.cz</a:t>
            </a:r>
            <a:r>
              <a:rPr lang="cs-CZ" sz="2800" dirty="0"/>
              <a:t>. [online]. [cit. </a:t>
            </a:r>
            <a:r>
              <a:rPr lang="cs-CZ" sz="2800" dirty="0" smtClean="0"/>
              <a:t>2012-09-08].</a:t>
            </a:r>
          </a:p>
          <a:p>
            <a:r>
              <a:rPr lang="cs-CZ" sz="2800" dirty="0" smtClean="0"/>
              <a:t>(se souhlasem MÚ Dolní Benešov)</a:t>
            </a:r>
            <a:r>
              <a:rPr lang="cs-CZ" sz="2800" dirty="0" smtClean="0"/>
              <a:t> </a:t>
            </a:r>
            <a:endParaRPr lang="cs-CZ" sz="2800" dirty="0">
              <a:effectLst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3040" y="2785227"/>
            <a:ext cx="589321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Mapa- dílo z rodinného archivu </a:t>
            </a:r>
            <a:r>
              <a:rPr lang="cs-CZ" sz="2800" dirty="0" smtClean="0"/>
              <a:t>autora</a:t>
            </a:r>
          </a:p>
          <a:p>
            <a:endParaRPr lang="cs-CZ" sz="2800" dirty="0" smtClean="0"/>
          </a:p>
          <a:p>
            <a:r>
              <a:rPr lang="cs-CZ" sz="2800" dirty="0" smtClean="0"/>
              <a:t>Text upraven autorem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8.9.2012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535515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270</TotalTime>
  <Words>160</Words>
  <Application>Microsoft Office PowerPoint</Application>
  <PresentationFormat>Předvádění na obrazovce (4:3)</PresentationFormat>
  <Paragraphs>68</Paragraphs>
  <Slides>17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08CC</cp:lastModifiedBy>
  <cp:revision>24</cp:revision>
  <dcterms:created xsi:type="dcterms:W3CDTF">2012-02-15T14:59:54Z</dcterms:created>
  <dcterms:modified xsi:type="dcterms:W3CDTF">2013-01-08T18:34:17Z</dcterms:modified>
</cp:coreProperties>
</file>