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Z HISTORIE DOLNÍHO BENEŠOVA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90CC8A-7EB3-4785-A8E1-034B90603E2A}" type="presOf" srcId="{4C35D32F-0EAB-4CD7-82EE-45574DC2A586}" destId="{890E4F0B-2866-4A3F-A3C7-2A14B1797930}" srcOrd="1" destOrd="0" presId="urn:microsoft.com/office/officeart/2005/8/layout/target3"/>
    <dgm:cxn modelId="{1D328E92-6B3B-4A9A-8B51-A01C01AE87C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86A47D-EBE7-4767-96E7-24F8FC889A56}" type="presOf" srcId="{D8197B8C-B260-4A16-BDF4-0947B075E274}" destId="{25B08C86-7E15-44DC-BE7F-FFB55DD49D12}" srcOrd="0" destOrd="0" presId="urn:microsoft.com/office/officeart/2005/8/layout/target3"/>
    <dgm:cxn modelId="{E7208DD6-1EE6-4328-9F49-9E1B40B1F25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DD0B0C1-0028-415D-BB08-650EB2892E16}" type="presOf" srcId="{D1B46980-6531-4606-95E6-44980827E919}" destId="{2BE915AB-18AA-4053-B92C-3BFC9ED204BB}" srcOrd="1" destOrd="0" presId="urn:microsoft.com/office/officeart/2005/8/layout/target3"/>
    <dgm:cxn modelId="{AFFAE773-F18B-4151-B101-FD98489FCE7B}" type="presOf" srcId="{D8197B8C-B260-4A16-BDF4-0947B075E274}" destId="{5A5FFA88-C948-4069-8E93-59FA12366E83}" srcOrd="1" destOrd="0" presId="urn:microsoft.com/office/officeart/2005/8/layout/target3"/>
    <dgm:cxn modelId="{BA47F587-1FC3-4969-AE26-32055C6425DA}" type="presOf" srcId="{B651F6E3-6281-48DB-9319-2AEAFDAE7572}" destId="{6BB5E863-4638-4E1D-BFDE-399D028AC4ED}" srcOrd="1" destOrd="0" presId="urn:microsoft.com/office/officeart/2005/8/layout/target3"/>
    <dgm:cxn modelId="{2F4844D9-4415-47FF-91D1-FE371BCE4BED}" type="presOf" srcId="{B651F6E3-6281-48DB-9319-2AEAFDAE7572}" destId="{619D679B-A015-4ECF-8348-D1034C574F40}" srcOrd="0" destOrd="0" presId="urn:microsoft.com/office/officeart/2005/8/layout/target3"/>
    <dgm:cxn modelId="{60E7397C-8E8C-45E4-80F9-AEB663F6FC67}" type="presOf" srcId="{D1D4F407-5343-4D3F-B5B9-D407B03CAEB4}" destId="{D005CE8C-CC26-4C3E-AC11-E15060ECD759}" srcOrd="0" destOrd="0" presId="urn:microsoft.com/office/officeart/2005/8/layout/target3"/>
    <dgm:cxn modelId="{D04ED082-FE4A-40BF-AF05-8425001D7B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FA23702-6DBC-4831-82CB-74CED6958830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F32627-A437-4995-9BA8-2D8FDAFAFF78}" type="presParOf" srcId="{333A1088-737F-45CB-B68E-254E46348037}" destId="{F5ABB229-8D3B-4694-996A-96F23CF14429}" srcOrd="0" destOrd="0" presId="urn:microsoft.com/office/officeart/2005/8/layout/target3"/>
    <dgm:cxn modelId="{F82DE0A5-D4EB-4233-9411-B118BAEE417E}" type="presParOf" srcId="{333A1088-737F-45CB-B68E-254E46348037}" destId="{F41139FD-01EE-4571-8B17-4FB00FC51163}" srcOrd="1" destOrd="0" presId="urn:microsoft.com/office/officeart/2005/8/layout/target3"/>
    <dgm:cxn modelId="{37F962A1-D1BB-4536-906E-D671B0AD420B}" type="presParOf" srcId="{333A1088-737F-45CB-B68E-254E46348037}" destId="{D005CE8C-CC26-4C3E-AC11-E15060ECD759}" srcOrd="2" destOrd="0" presId="urn:microsoft.com/office/officeart/2005/8/layout/target3"/>
    <dgm:cxn modelId="{9215FBFA-B10B-444F-AE58-4E15D40B5E0C}" type="presParOf" srcId="{333A1088-737F-45CB-B68E-254E46348037}" destId="{2C702D82-9B77-49B7-9568-BB8EB47C3372}" srcOrd="3" destOrd="0" presId="urn:microsoft.com/office/officeart/2005/8/layout/target3"/>
    <dgm:cxn modelId="{8A8BF562-BF92-4581-BDAC-8597BD67E662}" type="presParOf" srcId="{333A1088-737F-45CB-B68E-254E46348037}" destId="{A52A0455-90FF-4808-ABD0-F02540D31D5A}" srcOrd="4" destOrd="0" presId="urn:microsoft.com/office/officeart/2005/8/layout/target3"/>
    <dgm:cxn modelId="{F6C5ED4A-ED27-469B-91C4-8F410D8F5282}" type="presParOf" srcId="{333A1088-737F-45CB-B68E-254E46348037}" destId="{6140AFEC-043D-4C43-A2F9-D0F5331DF3A3}" srcOrd="5" destOrd="0" presId="urn:microsoft.com/office/officeart/2005/8/layout/target3"/>
    <dgm:cxn modelId="{80475237-D0CF-457D-BF9F-59843842E4ED}" type="presParOf" srcId="{333A1088-737F-45CB-B68E-254E46348037}" destId="{9358AC05-5D7D-4327-9F80-1AD486AEA664}" srcOrd="6" destOrd="0" presId="urn:microsoft.com/office/officeart/2005/8/layout/target3"/>
    <dgm:cxn modelId="{B8AB02C8-7C9B-4E7D-8893-133440693377}" type="presParOf" srcId="{333A1088-737F-45CB-B68E-254E46348037}" destId="{313FC574-E1CD-4FB4-B054-0B805CE0447D}" srcOrd="7" destOrd="0" presId="urn:microsoft.com/office/officeart/2005/8/layout/target3"/>
    <dgm:cxn modelId="{C0514AB7-64A8-465B-9639-E6F3082FA887}" type="presParOf" srcId="{333A1088-737F-45CB-B68E-254E46348037}" destId="{619D679B-A015-4ECF-8348-D1034C574F40}" srcOrd="8" destOrd="0" presId="urn:microsoft.com/office/officeart/2005/8/layout/target3"/>
    <dgm:cxn modelId="{132FB688-62C5-4945-93A3-DEE0801A1330}" type="presParOf" srcId="{333A1088-737F-45CB-B68E-254E46348037}" destId="{322283A8-4A27-4CDA-BAE3-F381106A9174}" srcOrd="9" destOrd="0" presId="urn:microsoft.com/office/officeart/2005/8/layout/target3"/>
    <dgm:cxn modelId="{41836BA5-13B8-4BFF-89B8-CC0407C694BC}" type="presParOf" srcId="{333A1088-737F-45CB-B68E-254E46348037}" destId="{FFC9F71D-1B4F-4AD9-A4A6-86ADEFC8AF5C}" srcOrd="10" destOrd="0" presId="urn:microsoft.com/office/officeart/2005/8/layout/target3"/>
    <dgm:cxn modelId="{1314C280-5FBF-44C8-86CE-F4F6FE61D4B9}" type="presParOf" srcId="{333A1088-737F-45CB-B68E-254E46348037}" destId="{25B08C86-7E15-44DC-BE7F-FFB55DD49D12}" srcOrd="11" destOrd="0" presId="urn:microsoft.com/office/officeart/2005/8/layout/target3"/>
    <dgm:cxn modelId="{ED596071-8E16-41D0-B537-9DAE1E9A9A9C}" type="presParOf" srcId="{333A1088-737F-45CB-B68E-254E46348037}" destId="{76644BE8-9D7C-4C09-B250-3D10AF48CBB7}" srcOrd="12" destOrd="0" presId="urn:microsoft.com/office/officeart/2005/8/layout/target3"/>
    <dgm:cxn modelId="{801FF511-66F7-40FF-9DA7-29F163387839}" type="presParOf" srcId="{333A1088-737F-45CB-B68E-254E46348037}" destId="{EE85B701-7295-41C0-BA7A-34D3756A2AE6}" srcOrd="13" destOrd="0" presId="urn:microsoft.com/office/officeart/2005/8/layout/target3"/>
    <dgm:cxn modelId="{6C26A3A9-E126-4AFB-80DA-D0F70DB795F8}" type="presParOf" srcId="{333A1088-737F-45CB-B68E-254E46348037}" destId="{8BEBB6EC-1DAA-4CAC-8A25-BC0FCBD5DBD5}" srcOrd="14" destOrd="0" presId="urn:microsoft.com/office/officeart/2005/8/layout/target3"/>
    <dgm:cxn modelId="{2E876800-CBF6-4489-ADF1-DECCA11E62DC}" type="presParOf" srcId="{333A1088-737F-45CB-B68E-254E46348037}" destId="{AED2198E-93D5-4001-81B4-73124B309672}" srcOrd="15" destOrd="0" presId="urn:microsoft.com/office/officeart/2005/8/layout/target3"/>
    <dgm:cxn modelId="{B96A2409-8AB3-4B14-A481-6B81ACB5CB2C}" type="presParOf" srcId="{333A1088-737F-45CB-B68E-254E46348037}" destId="{2BE915AB-18AA-4053-B92C-3BFC9ED204BB}" srcOrd="16" destOrd="0" presId="urn:microsoft.com/office/officeart/2005/8/layout/target3"/>
    <dgm:cxn modelId="{AD974478-910E-449D-BA8B-2428DA6E17AC}" type="presParOf" srcId="{333A1088-737F-45CB-B68E-254E46348037}" destId="{6BB5E863-4638-4E1D-BFDE-399D028AC4ED}" srcOrd="17" destOrd="0" presId="urn:microsoft.com/office/officeart/2005/8/layout/target3"/>
    <dgm:cxn modelId="{57557491-E652-4DD1-AD54-6B9B142D05D1}" type="presParOf" srcId="{333A1088-737F-45CB-B68E-254E46348037}" destId="{5A5FFA88-C948-4069-8E93-59FA12366E83}" srcOrd="18" destOrd="0" presId="urn:microsoft.com/office/officeart/2005/8/layout/target3"/>
    <dgm:cxn modelId="{6BCD40C6-5737-4D46-B97A-A980706A59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Z HISTORIE DOLNÍHO BENEŠOVA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D2743-8D77-4B40-9266-55BB3F5316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C15B59-4D0F-46BF-BE20-5653A11B31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042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BED78E-91B6-4883-8731-B675009EAEC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75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BED78E-91B6-4883-8731-B675009EAEC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654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8604C3-DAA4-4D38-BAA1-993FE7766433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62C7AE-AB3B-4854-8886-78AB5C3D790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lnibenesov.cz/sekce-pamatky/img/zamek_c.jpg" TargetMode="External"/><Relationship Id="rId3" Type="http://schemas.openxmlformats.org/officeDocument/2006/relationships/image" Target="../media/image4.gif"/><Relationship Id="rId7" Type="http://schemas.openxmlformats.org/officeDocument/2006/relationships/image" Target="../media/image6.gif"/><Relationship Id="rId2" Type="http://schemas.openxmlformats.org/officeDocument/2006/relationships/hyperlink" Target="javascript:;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olnibenesov.cz/sekce-pamatky/img/kostel_a.jpg" TargetMode="External"/><Relationship Id="rId5" Type="http://schemas.openxmlformats.org/officeDocument/2006/relationships/image" Target="../media/image5.gif"/><Relationship Id="rId4" Type="http://schemas.openxmlformats.org/officeDocument/2006/relationships/hyperlink" Target="http://www.dolnibenesov.cz/sekce-pamatky/img/kaple.jpg" TargetMode="External"/><Relationship Id="rId9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31380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827333"/>
      </p:ext>
    </p:extLst>
  </p:cSld>
  <p:clrMapOvr>
    <a:masterClrMapping/>
  </p:clrMapOvr>
  <p:transition spd="slow" advTm="9386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1757452" y="914957"/>
            <a:ext cx="5845124" cy="8280921"/>
          </a:xfrm>
        </p:spPr>
        <p:txBody>
          <a:bodyPr/>
          <a:lstStyle/>
          <a:p>
            <a:r>
              <a:rPr lang="cs-CZ" dirty="0" smtClean="0"/>
              <a:t>Stručná historie Dolního Benešova</a:t>
            </a:r>
          </a:p>
          <a:p>
            <a:r>
              <a:rPr lang="cs-CZ" dirty="0" smtClean="0"/>
              <a:t>Slavní rodáci</a:t>
            </a:r>
          </a:p>
          <a:p>
            <a:r>
              <a:rPr lang="cs-CZ" dirty="0" smtClean="0"/>
              <a:t>Dobové fotografie</a:t>
            </a:r>
          </a:p>
          <a:p>
            <a:r>
              <a:rPr lang="cs-CZ" dirty="0" smtClean="0"/>
              <a:t>Kulturní památky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žáci pracují na interaktivní tabuli fixem</a:t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řešení se objeví po kliknutí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7417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776" y="1988840"/>
            <a:ext cx="90364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Mocný </a:t>
            </a:r>
            <a:r>
              <a:rPr lang="cs-CZ" sz="2400" dirty="0"/>
              <a:t>šlechtický rod </a:t>
            </a:r>
            <a:r>
              <a:rPr lang="cs-CZ" sz="2400" dirty="0" err="1">
                <a:solidFill>
                  <a:srgbClr val="C00000"/>
                </a:solidFill>
              </a:rPr>
              <a:t>Benešoviců</a:t>
            </a:r>
            <a:r>
              <a:rPr lang="cs-CZ" sz="2400" dirty="0"/>
              <a:t>, z něhož pocházeli slavní páni z Kravař, zvěčnil své jméno v osadě, připomínané poprvé v listině z r. </a:t>
            </a:r>
            <a:r>
              <a:rPr lang="cs-CZ" sz="2400" b="1" dirty="0">
                <a:solidFill>
                  <a:srgbClr val="C00000"/>
                </a:solidFill>
              </a:rPr>
              <a:t>1312</a:t>
            </a:r>
            <a:r>
              <a:rPr lang="cs-CZ" sz="2400" dirty="0">
                <a:solidFill>
                  <a:srgbClr val="C00000"/>
                </a:solidFill>
              </a:rPr>
              <a:t>. </a:t>
            </a:r>
            <a:r>
              <a:rPr lang="cs-CZ" sz="2400" b="1" dirty="0">
                <a:solidFill>
                  <a:srgbClr val="C00000"/>
                </a:solidFill>
              </a:rPr>
              <a:t>Benešov se stal významným panským </a:t>
            </a:r>
            <a:r>
              <a:rPr lang="cs-CZ" sz="2400" b="1" dirty="0" smtClean="0">
                <a:solidFill>
                  <a:srgbClr val="C00000"/>
                </a:solidFill>
              </a:rPr>
              <a:t>sídlem</a:t>
            </a:r>
            <a:r>
              <a:rPr lang="cs-CZ" sz="2400" dirty="0" smtClean="0">
                <a:solidFill>
                  <a:srgbClr val="C00000"/>
                </a:solidFill>
              </a:rPr>
              <a:t>.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776" y="3462661"/>
            <a:ext cx="84969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Drahotušové</a:t>
            </a:r>
            <a:r>
              <a:rPr lang="cs-CZ" sz="2400" dirty="0" smtClean="0"/>
              <a:t> </a:t>
            </a:r>
            <a:r>
              <a:rPr lang="cs-CZ" sz="2400" dirty="0"/>
              <a:t>vymohli na králi Vladislavovi Jagelonském </a:t>
            </a:r>
            <a:r>
              <a:rPr lang="cs-CZ" sz="2400" b="1" dirty="0">
                <a:solidFill>
                  <a:srgbClr val="C00000"/>
                </a:solidFill>
              </a:rPr>
              <a:t>9.4.1493 povýšení Benešova na mě</a:t>
            </a:r>
            <a:r>
              <a:rPr lang="cs-CZ" sz="2400" b="1" dirty="0"/>
              <a:t>sto </a:t>
            </a:r>
            <a:r>
              <a:rPr lang="cs-CZ" sz="2400" dirty="0"/>
              <a:t>s udělením práva jarmarku a týdenního trhu. Město dostalo právo pečetit zeleným voskem a v erbu mělo </a:t>
            </a:r>
            <a:r>
              <a:rPr lang="cs-CZ" sz="2400" b="1" dirty="0">
                <a:solidFill>
                  <a:srgbClr val="C00000"/>
                </a:solidFill>
              </a:rPr>
              <a:t>štiku držící plotic</a:t>
            </a:r>
            <a:r>
              <a:rPr lang="cs-CZ" sz="2400" dirty="0">
                <a:solidFill>
                  <a:srgbClr val="C00000"/>
                </a:solidFill>
              </a:rPr>
              <a:t>i </a:t>
            </a:r>
            <a:r>
              <a:rPr lang="cs-CZ" sz="2400" dirty="0"/>
              <a:t>v tlamě. </a:t>
            </a:r>
            <a:r>
              <a:rPr lang="cs-CZ" sz="2400" dirty="0" err="1">
                <a:solidFill>
                  <a:srgbClr val="C00000"/>
                </a:solidFill>
              </a:rPr>
              <a:t>Drahotušové</a:t>
            </a:r>
            <a:r>
              <a:rPr lang="cs-CZ" sz="2400" dirty="0">
                <a:solidFill>
                  <a:srgbClr val="C00000"/>
                </a:solidFill>
              </a:rPr>
              <a:t> osvobodili měšťany od robot a poskytli </a:t>
            </a:r>
            <a:r>
              <a:rPr lang="cs-CZ" sz="2400" dirty="0" smtClean="0">
                <a:solidFill>
                  <a:srgbClr val="C00000"/>
                </a:solidFill>
              </a:rPr>
              <a:t>právo vařit pivo. </a:t>
            </a:r>
          </a:p>
          <a:p>
            <a:r>
              <a:rPr lang="cs-CZ" sz="2400" dirty="0" smtClean="0"/>
              <a:t>Koncem 16.století vymřeli po meči.</a:t>
            </a:r>
          </a:p>
          <a:p>
            <a:r>
              <a:rPr lang="cs-CZ" sz="2400" dirty="0" smtClean="0"/>
              <a:t>Zdejší tvrz ze 14.století byla na přelomu 16. a 17. století přestavěna na renesanční zámek.</a:t>
            </a:r>
            <a:r>
              <a:rPr lang="cs-CZ" sz="2400" dirty="0"/>
              <a:t> 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Něco z historie města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54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352928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 majetkové držbě </a:t>
            </a:r>
            <a:r>
              <a:rPr lang="cs-CZ" sz="2800" dirty="0" err="1" smtClean="0"/>
              <a:t>Mošovské</a:t>
            </a:r>
            <a:r>
              <a:rPr lang="cs-CZ" sz="2800" dirty="0" smtClean="0"/>
              <a:t> a jejich dědice r. 1710 vystřídali baroni </a:t>
            </a:r>
            <a:r>
              <a:rPr lang="cs-CZ" sz="2800" dirty="0" err="1" smtClean="0"/>
              <a:t>Kalkreutové</a:t>
            </a:r>
            <a:r>
              <a:rPr lang="cs-CZ" sz="2800" dirty="0" smtClean="0"/>
              <a:t>, r. 1774 </a:t>
            </a:r>
            <a:r>
              <a:rPr lang="cs-CZ" sz="2800" dirty="0" err="1" smtClean="0"/>
              <a:t>Henneberkové</a:t>
            </a:r>
            <a:r>
              <a:rPr lang="cs-CZ" sz="2800" dirty="0" smtClean="0"/>
              <a:t> a r. 1846 Rothschildové. </a:t>
            </a:r>
          </a:p>
          <a:p>
            <a:r>
              <a:rPr lang="cs-CZ" sz="2800" dirty="0" smtClean="0"/>
              <a:t>V roce 1890 byla v Benešově postavena </a:t>
            </a:r>
            <a:r>
              <a:rPr lang="cs-CZ" sz="2800" b="1" dirty="0" smtClean="0">
                <a:solidFill>
                  <a:srgbClr val="C00000"/>
                </a:solidFill>
              </a:rPr>
              <a:t>továrna </a:t>
            </a:r>
            <a:r>
              <a:rPr lang="cs-CZ" sz="2800" b="1" dirty="0" err="1" smtClean="0">
                <a:solidFill>
                  <a:srgbClr val="C00000"/>
                </a:solidFill>
              </a:rPr>
              <a:t>D.J.Holuschi</a:t>
            </a:r>
            <a:r>
              <a:rPr lang="cs-CZ" sz="2800" b="1" dirty="0" smtClean="0">
                <a:solidFill>
                  <a:srgbClr val="C00000"/>
                </a:solidFill>
              </a:rPr>
              <a:t> jako strojírna, slévárna a výrobna obráběcích stroj</a:t>
            </a:r>
            <a:r>
              <a:rPr lang="cs-CZ" sz="2800" dirty="0" smtClean="0">
                <a:solidFill>
                  <a:srgbClr val="C00000"/>
                </a:solidFill>
              </a:rPr>
              <a:t>ů. </a:t>
            </a:r>
            <a:r>
              <a:rPr lang="cs-CZ" sz="2800" dirty="0" smtClean="0"/>
              <a:t>Rothschildové zde vybudovali elektrárnu. </a:t>
            </a:r>
          </a:p>
          <a:p>
            <a:r>
              <a:rPr lang="cs-CZ" sz="2800" dirty="0" smtClean="0"/>
              <a:t>Po </a:t>
            </a:r>
            <a:r>
              <a:rPr lang="cs-CZ" sz="2800" b="1" dirty="0" smtClean="0">
                <a:solidFill>
                  <a:srgbClr val="C00000"/>
                </a:solidFill>
              </a:rPr>
              <a:t>připojení Dolního Benešova k ČR mělo r. 1921 </a:t>
            </a:r>
            <a:r>
              <a:rPr lang="cs-CZ" sz="2800" dirty="0" smtClean="0"/>
              <a:t>město rozlohu 1074 ha, 241 domů, školu z r. 1837, 3 hostince a Koskovu pilu. </a:t>
            </a:r>
          </a:p>
          <a:p>
            <a:r>
              <a:rPr lang="cs-CZ" sz="2800" dirty="0" smtClean="0"/>
              <a:t>Moravskoslezská armaturka se stavěla v letech 1949 - 1953 a pro ni v r. </a:t>
            </a:r>
            <a:r>
              <a:rPr lang="cs-CZ" sz="2800" b="1" dirty="0" smtClean="0"/>
              <a:t>1951</a:t>
            </a:r>
            <a:r>
              <a:rPr lang="cs-CZ" sz="2800" dirty="0" smtClean="0"/>
              <a:t> byla postaveno podnikové sídliště </a:t>
            </a:r>
            <a:r>
              <a:rPr lang="cs-CZ" sz="2800" b="1" dirty="0" smtClean="0">
                <a:solidFill>
                  <a:srgbClr val="C00000"/>
                </a:solidFill>
              </a:rPr>
              <a:t>Osada míru</a:t>
            </a:r>
            <a:r>
              <a:rPr lang="cs-CZ" sz="2800" dirty="0" smtClean="0">
                <a:solidFill>
                  <a:srgbClr val="C00000"/>
                </a:solidFill>
              </a:rPr>
              <a:t>. 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0310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4969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Do seznamu </a:t>
            </a:r>
            <a:r>
              <a:rPr lang="cs-CZ" sz="2800" b="1" dirty="0" smtClean="0"/>
              <a:t>kulturních památ</a:t>
            </a:r>
            <a:r>
              <a:rPr lang="cs-CZ" sz="2800" dirty="0" smtClean="0"/>
              <a:t>ek byl zařazen již výše zmíněný </a:t>
            </a:r>
            <a:r>
              <a:rPr lang="cs-CZ" sz="2800" b="1" dirty="0" smtClean="0"/>
              <a:t>zámek se zámeckým parkem, kostel </a:t>
            </a:r>
            <a:r>
              <a:rPr lang="cs-CZ" sz="2800" b="1" dirty="0" err="1" smtClean="0"/>
              <a:t>sv.Martina</a:t>
            </a:r>
            <a:r>
              <a:rPr lang="cs-CZ" sz="2800" b="1" dirty="0" smtClean="0"/>
              <a:t>, přestavěný r. 1747 s věží z r. 1860, kostnice z 18.století, pseudogotická kaple od </a:t>
            </a:r>
            <a:r>
              <a:rPr lang="cs-CZ" sz="2800" b="1" dirty="0" err="1" smtClean="0"/>
              <a:t>F.Exnera</a:t>
            </a:r>
            <a:r>
              <a:rPr lang="cs-CZ" sz="2800" b="1" dirty="0" smtClean="0"/>
              <a:t> z Brém, barokní socha </a:t>
            </a:r>
            <a:r>
              <a:rPr lang="cs-CZ" sz="2800" b="1" dirty="0" err="1" smtClean="0"/>
              <a:t>Immaculaty</a:t>
            </a:r>
            <a:r>
              <a:rPr lang="cs-CZ" sz="2800" b="1" dirty="0" smtClean="0"/>
              <a:t> z r. 1784 na náměstí </a:t>
            </a:r>
            <a:r>
              <a:rPr lang="cs-CZ" sz="2800" dirty="0" smtClean="0"/>
              <a:t>Cypriana </a:t>
            </a:r>
            <a:r>
              <a:rPr lang="cs-CZ" sz="2800" dirty="0" err="1" smtClean="0"/>
              <a:t>Lellka</a:t>
            </a:r>
            <a:r>
              <a:rPr lang="cs-CZ" sz="2800" dirty="0" smtClean="0"/>
              <a:t>.</a:t>
            </a:r>
          </a:p>
        </p:txBody>
      </p:sp>
      <p:pic>
        <p:nvPicPr>
          <p:cNvPr id="3" name="socha_2" descr="Klikni pro větší obrázek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200862"/>
            <a:ext cx="1310833" cy="2414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3" descr="Kaple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00862"/>
            <a:ext cx="1656183" cy="2414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10" descr="Kostel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86672"/>
            <a:ext cx="1980220" cy="2054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3" descr="Zámek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739731"/>
            <a:ext cx="3312368" cy="1893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3361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Slavní rodáci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4294967295"/>
          </p:nvPr>
        </p:nvSpPr>
        <p:spPr>
          <a:xfrm>
            <a:off x="0" y="1268760"/>
            <a:ext cx="8999538" cy="547260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Cyprian </a:t>
            </a:r>
            <a:r>
              <a:rPr lang="cs-CZ" b="1" dirty="0" smtClean="0">
                <a:solidFill>
                  <a:srgbClr val="C00000"/>
                </a:solidFill>
              </a:rPr>
              <a:t>Lelek 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sz="2400" dirty="0"/>
              <a:t>Narodil se 20.října 1812 v Dolním Benešově. Otec Jiří Lelek byl kožešníkem a patřil mezi benešovské měšťany. Matka pocházela z rodu Kladivova. Rodina byla poměrně zámožná, zabývali se i zemědělstvím. Cyprian byl nejstarší syn a protože se dobře učil , dali jej rodiče na studie. V roce 1822 studoval na hlavní škole v </a:t>
            </a:r>
            <a:r>
              <a:rPr lang="cs-CZ" sz="2400" dirty="0" smtClean="0"/>
              <a:t>Opavě. Roku 1832 maturuje na gymnáziu  v Hlubčicích. Odsud odchází </a:t>
            </a:r>
            <a:r>
              <a:rPr lang="cs-CZ" sz="2400" dirty="0"/>
              <a:t>do Vratislavi, kde vystudoval bohosloveckou fakultu. Velký vliv na jeho vývoj má v této době český učenec Jan Evangelista Purkyně. V roce 1835 se Lelek stává pomocným knězem </a:t>
            </a:r>
            <a:r>
              <a:rPr lang="cs-CZ" sz="2400" dirty="0" smtClean="0"/>
              <a:t>v </a:t>
            </a:r>
            <a:r>
              <a:rPr lang="cs-CZ" sz="2400" dirty="0"/>
              <a:t>Bavorově. Od roku 1839 - 1849 působí jako kaplan v Hlučíně a celých 28 let až do své smrti působí jako hlavní kaplan opět ve </a:t>
            </a:r>
            <a:r>
              <a:rPr lang="cs-CZ" sz="2400" dirty="0" err="1"/>
              <a:t>Wodce</a:t>
            </a:r>
            <a:r>
              <a:rPr lang="cs-CZ" sz="2400" dirty="0"/>
              <a:t> u Hlubčic. Zemřel náhle 26.4.1883 </a:t>
            </a:r>
            <a:r>
              <a:rPr lang="cs-CZ" sz="2400" dirty="0" smtClean="0"/>
              <a:t>a </a:t>
            </a:r>
            <a:r>
              <a:rPr lang="cs-CZ" sz="2400" dirty="0"/>
              <a:t>je pochován na hřbitově ve </a:t>
            </a:r>
            <a:r>
              <a:rPr lang="cs-CZ" sz="2400" dirty="0" err="1"/>
              <a:t>Wodce</a:t>
            </a:r>
            <a:r>
              <a:rPr lang="cs-CZ" sz="2400" dirty="0"/>
              <a:t> u Hlubčic. </a:t>
            </a:r>
          </a:p>
        </p:txBody>
      </p:sp>
    </p:spTree>
    <p:extLst>
      <p:ext uri="{BB962C8B-B14F-4D97-AF65-F5344CB8AC3E}">
        <p14:creationId xmlns:p14="http://schemas.microsoft.com/office/powerpoint/2010/main" val="22910992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799288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Cyprian Lelek </a:t>
            </a:r>
            <a:r>
              <a:rPr lang="cs-CZ" sz="2800" dirty="0" smtClean="0"/>
              <a:t>nebyl jen duchovním správcem, ale vykonával funkci místního školního inspektora, byl </a:t>
            </a:r>
            <a:r>
              <a:rPr lang="cs-CZ" sz="2800" b="1" dirty="0" smtClean="0">
                <a:solidFill>
                  <a:srgbClr val="C00000"/>
                </a:solidFill>
              </a:rPr>
              <a:t>spisovatelem, sběratelem národních písní</a:t>
            </a:r>
            <a:r>
              <a:rPr lang="cs-CZ" sz="2800" dirty="0" smtClean="0">
                <a:solidFill>
                  <a:srgbClr val="C00000"/>
                </a:solidFill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</a:rPr>
              <a:t>novinářem i politikem</a:t>
            </a:r>
            <a:r>
              <a:rPr lang="cs-CZ" sz="2800" dirty="0" smtClean="0">
                <a:solidFill>
                  <a:srgbClr val="C00000"/>
                </a:solidFill>
              </a:rPr>
              <a:t>. </a:t>
            </a:r>
            <a:r>
              <a:rPr lang="cs-CZ" sz="2800" b="1" dirty="0" smtClean="0">
                <a:solidFill>
                  <a:srgbClr val="C00000"/>
                </a:solidFill>
              </a:rPr>
              <a:t>Spolu se svými českými přáteli se snažil o zachování českého jazyka. Napsal český slabikář a čítanku, podle které se vyučovalo na moravských školách ještě v roce 1873</a:t>
            </a:r>
            <a:r>
              <a:rPr lang="cs-CZ" sz="2800" dirty="0" smtClean="0">
                <a:solidFill>
                  <a:srgbClr val="C00000"/>
                </a:solidFill>
              </a:rPr>
              <a:t>. V </a:t>
            </a:r>
            <a:r>
              <a:rPr lang="cs-CZ" sz="2800" dirty="0" smtClean="0"/>
              <a:t>revolučních letech 1848 -1849 vystupoval jako mluvčí pruských Moravců, ale také jako představitel Poláků.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0263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548680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Vilém </a:t>
            </a:r>
            <a:r>
              <a:rPr lang="cs-CZ" sz="2400" b="1" dirty="0" err="1">
                <a:solidFill>
                  <a:srgbClr val="C00000"/>
                </a:solidFill>
              </a:rPr>
              <a:t>Balarin</a:t>
            </a:r>
            <a:r>
              <a:rPr lang="cs-CZ" sz="2400" b="1" dirty="0">
                <a:solidFill>
                  <a:srgbClr val="C00000"/>
                </a:solidFill>
              </a:rPr>
              <a:t> (11.3.1894 - 1978</a:t>
            </a:r>
            <a:r>
              <a:rPr lang="cs-CZ" sz="2400" b="1" dirty="0" smtClean="0">
                <a:solidFill>
                  <a:srgbClr val="C00000"/>
                </a:solidFill>
              </a:rPr>
              <a:t>)- malíř</a:t>
            </a:r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dirty="0"/>
              <a:t>Narodil se v selské rodině v Zábřehu u Hlučína a již od mládí se projevoval jeho výtvarný talent. Studoval v Ratiboři a na královské akademii výtvarných umění ve Vratislavi. Od poloviny dvacátých let podnikal pravidelné studijní cesty do Vídně a seznamoval se s moderním malířstvím</a:t>
            </a:r>
            <a:r>
              <a:rPr lang="cs-CZ" sz="2400" dirty="0" smtClean="0"/>
              <a:t>. Válka </a:t>
            </a:r>
            <a:r>
              <a:rPr lang="cs-CZ" sz="2400" dirty="0"/>
              <a:t>znamená pro umělce ztrátu zaměstnání a odchází ze Zábřehu. Po válce žije v Hlučíně, ale jeho tvorba je nedoceněna a prakticky neznáma. Teprve v roce 1956, kdy vystavuje při příležitosti 700. výročí města Hlučína, stává se známým širší veřejnosti. Od roku 1969 vystavuje pravidelně v Opavě se skupinou X. </a:t>
            </a:r>
            <a:r>
              <a:rPr lang="cs-CZ" sz="2400" b="1" dirty="0">
                <a:solidFill>
                  <a:srgbClr val="C00000"/>
                </a:solidFill>
              </a:rPr>
              <a:t>Maloval portréty, figurální kompozice, koně, krajiny i zátiší.</a:t>
            </a:r>
          </a:p>
        </p:txBody>
      </p:sp>
    </p:spTree>
    <p:extLst>
      <p:ext uri="{BB962C8B-B14F-4D97-AF65-F5344CB8AC3E}">
        <p14:creationId xmlns:p14="http://schemas.microsoft.com/office/powerpoint/2010/main" val="2776022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0891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Ondřej z Benešova 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/>
              <a:t>Úspěšný obhájce Opavy za ruského vpádu knížete Danila.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Beneš z </a:t>
            </a:r>
            <a:r>
              <a:rPr lang="cs-CZ" sz="2800" b="1" dirty="0" err="1">
                <a:solidFill>
                  <a:srgbClr val="C00000"/>
                </a:solidFill>
              </a:rPr>
              <a:t>Drahotuš</a:t>
            </a:r>
            <a:r>
              <a:rPr lang="cs-CZ" sz="2800" b="1" dirty="0">
                <a:solidFill>
                  <a:srgbClr val="C00000"/>
                </a:solidFill>
              </a:rPr>
              <a:t> /zemřel 1569/ 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/>
              <a:t>Komorník knížectví krnovského a statečný obhájce češtiny i zemských práv.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Páter Cyprian Lelek /1812-1883/ 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/>
              <a:t>Novinář, kněz, účastník frankfurtského sněmu a autor Opisu Slezska.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Ernst Dubový /1891-1945/ 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/>
              <a:t>Autor četných teologických spisů.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Heinrich Dominik /1882-1974/ 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/>
              <a:t>Autor německy psaných divadelních her.</a:t>
            </a:r>
          </a:p>
        </p:txBody>
      </p:sp>
    </p:spTree>
    <p:extLst>
      <p:ext uri="{BB962C8B-B14F-4D97-AF65-F5344CB8AC3E}">
        <p14:creationId xmlns:p14="http://schemas.microsoft.com/office/powerpoint/2010/main" val="3461551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Pictures\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86345"/>
            <a:ext cx="4038103" cy="264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Pictures\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00" y="4030543"/>
            <a:ext cx="3998028" cy="252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Pictures\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27" y="1196752"/>
            <a:ext cx="3916853" cy="249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Pictures\0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825" y="3939335"/>
            <a:ext cx="4336414" cy="270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6439" y="265721"/>
            <a:ext cx="8686800" cy="841248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Dobové fotografie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7476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C1\Pictures\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386" y="513523"/>
            <a:ext cx="443236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Pictures\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70" y="3438128"/>
            <a:ext cx="4752527" cy="325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Pictures\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14" y="476672"/>
            <a:ext cx="3986974" cy="257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Pictures\0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618" y="3748879"/>
            <a:ext cx="3869895" cy="262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570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C1\Pictures\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77899"/>
            <a:ext cx="4768341" cy="3238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1\Pictures\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640534" cy="586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3552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Citace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www.dolnibenesov.cz</a:t>
            </a:r>
            <a:r>
              <a:rPr lang="cs-CZ" sz="2800" dirty="0">
                <a:solidFill>
                  <a:srgbClr val="C00000"/>
                </a:solidFill>
              </a:rPr>
              <a:t>. [online]. [cit. </a:t>
            </a:r>
            <a:r>
              <a:rPr lang="cs-CZ" sz="2800" dirty="0" smtClean="0">
                <a:solidFill>
                  <a:srgbClr val="C00000"/>
                </a:solidFill>
              </a:rPr>
              <a:t>2012-09-10].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(se souhlasem MÚ Dolní Benešov)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040" y="2785227"/>
            <a:ext cx="345581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Text upraven autorem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10.9.2012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306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467</TotalTime>
  <Words>745</Words>
  <Application>Microsoft Office PowerPoint</Application>
  <PresentationFormat>Předvádění na obrazovce (4:3)</PresentationFormat>
  <Paragraphs>49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Anotace:</vt:lpstr>
      <vt:lpstr>Něco z historie města</vt:lpstr>
      <vt:lpstr>Prezentace aplikace PowerPoint</vt:lpstr>
      <vt:lpstr>Prezentace aplikace PowerPoint</vt:lpstr>
      <vt:lpstr>Slavní rodáci</vt:lpstr>
      <vt:lpstr>Prezentace aplikace PowerPoint</vt:lpstr>
      <vt:lpstr>Prezentace aplikace PowerPoint</vt:lpstr>
      <vt:lpstr>Prezentace aplikace PowerPoint</vt:lpstr>
      <vt:lpstr>Dobové fotografie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08CC</cp:lastModifiedBy>
  <cp:revision>35</cp:revision>
  <dcterms:created xsi:type="dcterms:W3CDTF">2012-01-24T13:35:40Z</dcterms:created>
  <dcterms:modified xsi:type="dcterms:W3CDTF">2013-01-08T18:55:27Z</dcterms:modified>
</cp:coreProperties>
</file>