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NÁZEV:VY_32_INOVACE_03_PRVOUKA 3.R.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NAŠE MĚSTO TEST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9952EC-01A0-44D6-8BAC-7514DFFE776A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DD9894F-F816-4613-87E2-BF9E35F989E4}" type="presOf" srcId="{4C35D32F-0EAB-4CD7-82EE-45574DC2A586}" destId="{8BEBB6EC-1DAA-4CAC-8A25-BC0FCBD5DBD5}" srcOrd="0" destOrd="0" presId="urn:microsoft.com/office/officeart/2005/8/layout/target3"/>
    <dgm:cxn modelId="{100C4106-0BF7-482E-8D36-CA031E88647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DE7D889-91F2-4CBF-86D1-0C67BF952164}" type="presOf" srcId="{4C35D32F-0EAB-4CD7-82EE-45574DC2A586}" destId="{890E4F0B-2866-4A3F-A3C7-2A14B1797930}" srcOrd="1" destOrd="0" presId="urn:microsoft.com/office/officeart/2005/8/layout/target3"/>
    <dgm:cxn modelId="{8062771C-711A-402C-A290-24136B46DC15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62C026F-6059-4FF4-AFFC-0E869F0D3DD7}" type="presOf" srcId="{D1B46980-6531-4606-95E6-44980827E919}" destId="{2BE915AB-18AA-4053-B92C-3BFC9ED204BB}" srcOrd="1" destOrd="0" presId="urn:microsoft.com/office/officeart/2005/8/layout/target3"/>
    <dgm:cxn modelId="{2C885D15-8931-4C70-A82C-F9DF1415274F}" type="presOf" srcId="{757F3AB3-0718-4624-B441-E567A8F0AB56}" destId="{333A1088-737F-45CB-B68E-254E46348037}" srcOrd="0" destOrd="0" presId="urn:microsoft.com/office/officeart/2005/8/layout/target3"/>
    <dgm:cxn modelId="{BA790C98-049E-46EE-AEE4-60ADE87E80B7}" type="presOf" srcId="{B651F6E3-6281-48DB-9319-2AEAFDAE7572}" destId="{6BB5E863-4638-4E1D-BFDE-399D028AC4ED}" srcOrd="1" destOrd="0" presId="urn:microsoft.com/office/officeart/2005/8/layout/target3"/>
    <dgm:cxn modelId="{C65BC4B5-8873-4417-B919-57825DD80556}" type="presOf" srcId="{D8197B8C-B260-4A16-BDF4-0947B075E274}" destId="{25B08C86-7E15-44DC-BE7F-FFB55DD49D12}" srcOrd="0" destOrd="0" presId="urn:microsoft.com/office/officeart/2005/8/layout/target3"/>
    <dgm:cxn modelId="{04D14A70-E197-4FE5-A96F-732A0ADEA58A}" type="presOf" srcId="{D1D4F407-5343-4D3F-B5B9-D407B03CAEB4}" destId="{D005CE8C-CC26-4C3E-AC11-E15060ECD759}" srcOrd="0" destOrd="0" presId="urn:microsoft.com/office/officeart/2005/8/layout/target3"/>
    <dgm:cxn modelId="{424A512E-7354-4AB8-863C-495211930B72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5F3EFCA-A5EF-466F-90A4-2C53BCFFBF79}" type="presParOf" srcId="{333A1088-737F-45CB-B68E-254E46348037}" destId="{F5ABB229-8D3B-4694-996A-96F23CF14429}" srcOrd="0" destOrd="0" presId="urn:microsoft.com/office/officeart/2005/8/layout/target3"/>
    <dgm:cxn modelId="{A0CC94D9-F8F1-4AC7-A609-90F3DD07B768}" type="presParOf" srcId="{333A1088-737F-45CB-B68E-254E46348037}" destId="{F41139FD-01EE-4571-8B17-4FB00FC51163}" srcOrd="1" destOrd="0" presId="urn:microsoft.com/office/officeart/2005/8/layout/target3"/>
    <dgm:cxn modelId="{50717929-D8D8-4FBA-8109-8538D0669B2D}" type="presParOf" srcId="{333A1088-737F-45CB-B68E-254E46348037}" destId="{D005CE8C-CC26-4C3E-AC11-E15060ECD759}" srcOrd="2" destOrd="0" presId="urn:microsoft.com/office/officeart/2005/8/layout/target3"/>
    <dgm:cxn modelId="{8253A8F0-6049-48E6-A242-E56077C8C7A2}" type="presParOf" srcId="{333A1088-737F-45CB-B68E-254E46348037}" destId="{2C702D82-9B77-49B7-9568-BB8EB47C3372}" srcOrd="3" destOrd="0" presId="urn:microsoft.com/office/officeart/2005/8/layout/target3"/>
    <dgm:cxn modelId="{45023E33-59CC-494B-84A9-F9DDB4CF6CB7}" type="presParOf" srcId="{333A1088-737F-45CB-B68E-254E46348037}" destId="{A52A0455-90FF-4808-ABD0-F02540D31D5A}" srcOrd="4" destOrd="0" presId="urn:microsoft.com/office/officeart/2005/8/layout/target3"/>
    <dgm:cxn modelId="{3F6436B2-BA91-432B-A8D8-CF23EAC46193}" type="presParOf" srcId="{333A1088-737F-45CB-B68E-254E46348037}" destId="{6140AFEC-043D-4C43-A2F9-D0F5331DF3A3}" srcOrd="5" destOrd="0" presId="urn:microsoft.com/office/officeart/2005/8/layout/target3"/>
    <dgm:cxn modelId="{AEA89BC0-5548-4386-B2B3-4BEE758C4BA9}" type="presParOf" srcId="{333A1088-737F-45CB-B68E-254E46348037}" destId="{9358AC05-5D7D-4327-9F80-1AD486AEA664}" srcOrd="6" destOrd="0" presId="urn:microsoft.com/office/officeart/2005/8/layout/target3"/>
    <dgm:cxn modelId="{14E81E8B-DD6F-43FB-BAD3-316A875AB046}" type="presParOf" srcId="{333A1088-737F-45CB-B68E-254E46348037}" destId="{313FC574-E1CD-4FB4-B054-0B805CE0447D}" srcOrd="7" destOrd="0" presId="urn:microsoft.com/office/officeart/2005/8/layout/target3"/>
    <dgm:cxn modelId="{88C6143E-0454-4117-9494-0D2E6830B770}" type="presParOf" srcId="{333A1088-737F-45CB-B68E-254E46348037}" destId="{619D679B-A015-4ECF-8348-D1034C574F40}" srcOrd="8" destOrd="0" presId="urn:microsoft.com/office/officeart/2005/8/layout/target3"/>
    <dgm:cxn modelId="{F981B6EB-98D2-46EB-B164-8F52E31F24D1}" type="presParOf" srcId="{333A1088-737F-45CB-B68E-254E46348037}" destId="{322283A8-4A27-4CDA-BAE3-F381106A9174}" srcOrd="9" destOrd="0" presId="urn:microsoft.com/office/officeart/2005/8/layout/target3"/>
    <dgm:cxn modelId="{7B4DBC5D-B54A-40B3-92B3-8660CD19F20D}" type="presParOf" srcId="{333A1088-737F-45CB-B68E-254E46348037}" destId="{FFC9F71D-1B4F-4AD9-A4A6-86ADEFC8AF5C}" srcOrd="10" destOrd="0" presId="urn:microsoft.com/office/officeart/2005/8/layout/target3"/>
    <dgm:cxn modelId="{57E90215-8D7A-47C8-BC7A-66BADFFABF0F}" type="presParOf" srcId="{333A1088-737F-45CB-B68E-254E46348037}" destId="{25B08C86-7E15-44DC-BE7F-FFB55DD49D12}" srcOrd="11" destOrd="0" presId="urn:microsoft.com/office/officeart/2005/8/layout/target3"/>
    <dgm:cxn modelId="{FF02708A-563D-427F-A4FA-4445BEB43184}" type="presParOf" srcId="{333A1088-737F-45CB-B68E-254E46348037}" destId="{76644BE8-9D7C-4C09-B250-3D10AF48CBB7}" srcOrd="12" destOrd="0" presId="urn:microsoft.com/office/officeart/2005/8/layout/target3"/>
    <dgm:cxn modelId="{90701A75-C7D4-41D6-8281-E18D72C23580}" type="presParOf" srcId="{333A1088-737F-45CB-B68E-254E46348037}" destId="{EE85B701-7295-41C0-BA7A-34D3756A2AE6}" srcOrd="13" destOrd="0" presId="urn:microsoft.com/office/officeart/2005/8/layout/target3"/>
    <dgm:cxn modelId="{E59421F5-96F7-4E9F-8BA0-877F069CBC10}" type="presParOf" srcId="{333A1088-737F-45CB-B68E-254E46348037}" destId="{8BEBB6EC-1DAA-4CAC-8A25-BC0FCBD5DBD5}" srcOrd="14" destOrd="0" presId="urn:microsoft.com/office/officeart/2005/8/layout/target3"/>
    <dgm:cxn modelId="{86ACFD96-5AF6-4692-98B4-814B8846BE4C}" type="presParOf" srcId="{333A1088-737F-45CB-B68E-254E46348037}" destId="{AED2198E-93D5-4001-81B4-73124B309672}" srcOrd="15" destOrd="0" presId="urn:microsoft.com/office/officeart/2005/8/layout/target3"/>
    <dgm:cxn modelId="{B7B49EBB-B699-44C7-8A64-C55A3CD2C392}" type="presParOf" srcId="{333A1088-737F-45CB-B68E-254E46348037}" destId="{2BE915AB-18AA-4053-B92C-3BFC9ED204BB}" srcOrd="16" destOrd="0" presId="urn:microsoft.com/office/officeart/2005/8/layout/target3"/>
    <dgm:cxn modelId="{DB20554B-BC86-4EC5-B21E-2D284DA09DD8}" type="presParOf" srcId="{333A1088-737F-45CB-B68E-254E46348037}" destId="{6BB5E863-4638-4E1D-BFDE-399D028AC4ED}" srcOrd="17" destOrd="0" presId="urn:microsoft.com/office/officeart/2005/8/layout/target3"/>
    <dgm:cxn modelId="{551227C5-7895-4D1D-AFEC-1AFAC707832A}" type="presParOf" srcId="{333A1088-737F-45CB-B68E-254E46348037}" destId="{5A5FFA88-C948-4069-8E93-59FA12366E83}" srcOrd="18" destOrd="0" presId="urn:microsoft.com/office/officeart/2005/8/layout/target3"/>
    <dgm:cxn modelId="{51D7ECD3-CB65-41EA-ABD4-924CC91084B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NÁZEV:VY_32_INOVACE_03_PRVOUKA 3.R.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NAŠE MĚSTO TEST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879D8-D9FA-4DD5-813D-0108361F87CB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22C5C-BD87-4366-BB87-810988C1BB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26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2B7144-5BC6-488A-A604-B3F9BE50E6DA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257544D-BB03-435F-BFF7-D73867F51F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0491868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530925"/>
      </p:ext>
    </p:extLst>
  </p:cSld>
  <p:clrMapOvr>
    <a:masterClrMapping/>
  </p:clrMapOvr>
  <p:transition spd="slow" advTm="9386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 rot="16200000">
            <a:off x="1757452" y="914957"/>
            <a:ext cx="5845124" cy="8280921"/>
          </a:xfrm>
        </p:spPr>
        <p:txBody>
          <a:bodyPr/>
          <a:lstStyle/>
          <a:p>
            <a:r>
              <a:rPr lang="cs-CZ" dirty="0" smtClean="0"/>
              <a:t>Naše město-  test</a:t>
            </a:r>
          </a:p>
          <a:p>
            <a:r>
              <a:rPr lang="cs-CZ" dirty="0" smtClean="0"/>
              <a:t>Správná odpověď se objeví po kliknutí</a:t>
            </a:r>
          </a:p>
          <a:p>
            <a:r>
              <a:rPr lang="cs-CZ" dirty="0" smtClean="0"/>
              <a:t>Žáci mají k dispozici pracovní listy</a:t>
            </a:r>
          </a:p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úkoly </a:t>
            </a:r>
            <a:r>
              <a:rPr lang="cs-C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jsou žáky řešeny přímo na interaktivní tabuli fixem nebo pomocí programu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150647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" y="12649"/>
            <a:ext cx="9143999" cy="677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 obec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Napi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zev obce, kde žije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:…………………..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Zařaď obec do př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slu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é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okresu a kraje.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 obec patř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 okresu ...................., který je souč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........................................... kraje.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Podle mapy vypracuj n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sleduj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ú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koly na slep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é</a:t>
            </a: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mapě.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Vyznač hranice va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eho kraje.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Označ a zapi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okresn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město.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Vyznač a vepi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krajsk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é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město.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1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Označ a zapi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svoje bydli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tě.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0115" y="3202201"/>
            <a:ext cx="18473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30913" algn="l"/>
              </a:tabLst>
            </a:pPr>
            <a:r>
              <a:rPr kumimoji="0" lang="cs-CZ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cs-CZ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332656"/>
            <a:ext cx="2657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Dolní Benešov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82758" y="1836113"/>
            <a:ext cx="1270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Opava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63688" y="2420888"/>
            <a:ext cx="33870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chemeClr val="accent1"/>
                </a:solidFill>
              </a:rPr>
              <a:t>Moravskoslezkého</a:t>
            </a:r>
            <a:endParaRPr lang="cs-CZ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9305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ma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0" r="941" b="2388"/>
          <a:stretch>
            <a:fillRect/>
          </a:stretch>
        </p:blipFill>
        <p:spPr bwMode="auto">
          <a:xfrm>
            <a:off x="0" y="1374855"/>
            <a:ext cx="8870981" cy="548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135938" cy="1417638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FFC000"/>
                </a:solidFill>
              </a:rPr>
              <a:t>Slepá mapa</a:t>
            </a:r>
            <a:endParaRPr lang="cs-CZ" sz="4800" dirty="0">
              <a:solidFill>
                <a:srgbClr val="FFC000"/>
              </a:solidFill>
            </a:endParaRPr>
          </a:p>
        </p:txBody>
      </p:sp>
      <p:pic>
        <p:nvPicPr>
          <p:cNvPr id="4" name="Picture 2" descr="C:\Users\08C1\Desktop\Nhotovéová složka\moravskoslezsky-kraj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6727">
            <a:off x="6530347" y="3371391"/>
            <a:ext cx="2386881" cy="194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689922" y="4116427"/>
            <a:ext cx="1400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1200" b="1" dirty="0" smtClean="0">
                <a:solidFill>
                  <a:srgbClr val="C00000"/>
                </a:solidFill>
              </a:rPr>
              <a:t>Dolní Benešov</a:t>
            </a:r>
            <a:endParaRPr lang="cs-CZ" sz="1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4343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874846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Zapi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počet obyvatel ve va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ší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obci</a:t>
            </a:r>
            <a:r>
              <a:rPr kumimoji="0" lang="cs-CZ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:……………………</a:t>
            </a: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6030913" algn="l"/>
              </a:tabLst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Zapi</a:t>
            </a: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zvy vodn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 toků, kter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é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jsou ve va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ší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obci: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potok ..........................., řeka .....................................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rybn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 ................................... vodn</a:t>
            </a: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lang="cs-CZ" sz="2800" dirty="0"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drž ......................... 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lvl="0" indent="-4572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6030913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Napi</a:t>
            </a: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zvy sousedn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 obc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...........................................................................................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r>
              <a:rPr lang="cs-CZ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……………………………………………………………..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6030913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6030913" algn="l"/>
              </a:tabLst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Uveď 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zev nejbliž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ší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města: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......................................................................................... .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6030913" algn="l"/>
              </a:tabLst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Zapi</a:t>
            </a: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zvy dopravn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 prostředků, kterými se dostane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 sousedn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 obc</a:t>
            </a:r>
            <a:r>
              <a:rPr lang="cs-CZ" sz="28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.............................................................................................. . 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649538" y="20875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Doplň ne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ú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pln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é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věty. Chyběj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n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3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zvy důležitých budov v obci najdi ve čtyřsměrce.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48064" y="22940"/>
            <a:ext cx="2657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Dolní Benešov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20777" y="932008"/>
            <a:ext cx="1422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chemeClr val="accent1"/>
                </a:solidFill>
              </a:rPr>
              <a:t>Opusta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60549" y="938485"/>
            <a:ext cx="1270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Opava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20777" y="1418474"/>
            <a:ext cx="15311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Nezmar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07448" y="1418474"/>
            <a:ext cx="19207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štěrkovna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1" y="2869966"/>
            <a:ext cx="26575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Bohuslavice, </a:t>
            </a:r>
          </a:p>
          <a:p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3468652"/>
            <a:ext cx="7130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Kozmice, Háj ve Slezsku, Kouty, Bolatice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112" y="4653136"/>
            <a:ext cx="1274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Hlučín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61493" y="5867117"/>
            <a:ext cx="38306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Vlakem, autobusem, </a:t>
            </a:r>
            <a:endParaRPr lang="cs-CZ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2374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789468"/>
              </p:ext>
            </p:extLst>
          </p:nvPr>
        </p:nvGraphicFramePr>
        <p:xfrm>
          <a:off x="251520" y="360417"/>
          <a:ext cx="8710260" cy="6453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2242"/>
                <a:gridCol w="819330"/>
                <a:gridCol w="819330"/>
                <a:gridCol w="819330"/>
                <a:gridCol w="819330"/>
                <a:gridCol w="819330"/>
                <a:gridCol w="819330"/>
                <a:gridCol w="819330"/>
                <a:gridCol w="819330"/>
                <a:gridCol w="819330"/>
                <a:gridCol w="874048"/>
              </a:tblGrid>
              <a:tr h="11940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/>
                      </a:r>
                      <a:br>
                        <a:rPr lang="cs-CZ" sz="2400" dirty="0" smtClean="0">
                          <a:effectLst/>
                        </a:rPr>
                      </a:br>
                      <a:r>
                        <a:rPr lang="cs-CZ" sz="2400" dirty="0" smtClean="0">
                          <a:effectLst/>
                        </a:rPr>
                        <a:t>T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Í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Ú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Ř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P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Š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W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U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L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U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Í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P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X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L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Š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X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B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E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L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E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S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Q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Ů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CH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Ž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B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Š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L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F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M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O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Á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S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D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R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J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V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H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K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J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Ě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L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V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574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Í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Z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B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R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O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J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I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C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E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H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85398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88640"/>
            <a:ext cx="90364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/>
              <a:t> </a:t>
            </a:r>
            <a:r>
              <a:rPr lang="cs-CZ" sz="2800" dirty="0"/>
              <a:t>Žáci získávají základní vzdělání ve ........................................................................... </a:t>
            </a:r>
            <a:r>
              <a:rPr lang="cs-CZ" sz="2800" dirty="0" smtClean="0"/>
              <a:t>.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 Příprava předškoláků probíhá ve </a:t>
            </a:r>
            <a:r>
              <a:rPr lang="cs-CZ" sz="2800" dirty="0" smtClean="0"/>
              <a:t>........................ </a:t>
            </a:r>
            <a:r>
              <a:rPr lang="cs-CZ" sz="2800" dirty="0"/>
              <a:t>. </a:t>
            </a:r>
            <a:endParaRPr lang="cs-CZ" sz="2800" dirty="0" smtClean="0"/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 </a:t>
            </a:r>
            <a:r>
              <a:rPr lang="cs-CZ" sz="2800" dirty="0" smtClean="0"/>
              <a:t>.................................. </a:t>
            </a:r>
            <a:r>
              <a:rPr lang="cs-CZ" sz="2800" dirty="0"/>
              <a:t>řídí chod obce a stará se o její rozvoj</a:t>
            </a:r>
            <a:r>
              <a:rPr lang="cs-CZ" sz="2800" dirty="0" smtClean="0"/>
              <a:t>.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 Mše, svatby a smuteční obřady se konají v </a:t>
            </a:r>
            <a:r>
              <a:rPr lang="cs-CZ" sz="2800" dirty="0" smtClean="0"/>
              <a:t>........................ .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 Cvičení a rozvíjení sportovních aktivit probíhá </a:t>
            </a:r>
            <a:r>
              <a:rPr lang="cs-CZ" sz="2800" dirty="0" smtClean="0"/>
              <a:t>v</a:t>
            </a:r>
          </a:p>
          <a:p>
            <a:pPr lvl="0"/>
            <a:r>
              <a:rPr lang="cs-CZ" sz="2800" dirty="0" smtClean="0"/>
              <a:t>............................................................................................ .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 </a:t>
            </a:r>
            <a:r>
              <a:rPr lang="cs-CZ" sz="2800" dirty="0" smtClean="0"/>
              <a:t>........................... </a:t>
            </a:r>
            <a:r>
              <a:rPr lang="cs-CZ" sz="2800" dirty="0"/>
              <a:t>zajišťuje rozesílání listovních zásilek, balíků a poskytuje peněžní služby. </a:t>
            </a:r>
          </a:p>
          <a:p>
            <a:pPr lvl="0"/>
            <a:r>
              <a:rPr lang="cs-CZ" sz="2800" dirty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603306" y="332656"/>
            <a:ext cx="10929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škole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98277" y="1271343"/>
            <a:ext cx="1283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školce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8525" y="2060848"/>
            <a:ext cx="2515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Městský úřad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96298" y="2881685"/>
            <a:ext cx="1425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kostele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782" y="4395945"/>
            <a:ext cx="41827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tělocvičně, v spor. hale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5108203"/>
            <a:ext cx="1152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Pošta</a:t>
            </a:r>
            <a:endParaRPr lang="cs-CZ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08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38646"/>
            <a:ext cx="9144000" cy="6955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/>
              <a:t>V ............................................................... si občané nakupují zboží pro domácnost.</a:t>
            </a:r>
          </a:p>
          <a:p>
            <a:pPr lvl="0"/>
            <a:endParaRPr lang="cs-CZ" sz="2800" dirty="0" smtClean="0"/>
          </a:p>
          <a:p>
            <a:pPr lvl="0"/>
            <a:r>
              <a:rPr lang="cs-CZ" sz="2800" dirty="0" smtClean="0"/>
              <a:t> V ................................ naleznou čtenáři nejrůznější informace a mohou si zde půjčovat knihy.</a:t>
            </a:r>
          </a:p>
          <a:p>
            <a:pPr lvl="0"/>
            <a:endParaRPr lang="cs-CZ" sz="2800" dirty="0" smtClean="0"/>
          </a:p>
          <a:p>
            <a:pPr lvl="0"/>
            <a:r>
              <a:rPr lang="cs-CZ" sz="2800" dirty="0" smtClean="0"/>
              <a:t> V ......................................... se konají kulturní vystoupení pro veřejnost, výstavy, koncerty a další společenské události.</a:t>
            </a:r>
          </a:p>
          <a:p>
            <a:pPr lvl="0"/>
            <a:endParaRPr lang="cs-CZ" sz="2800" dirty="0" smtClean="0"/>
          </a:p>
          <a:p>
            <a:pPr lvl="0"/>
            <a:r>
              <a:rPr lang="cs-CZ" sz="2800" dirty="0" smtClean="0"/>
              <a:t> Čištění odpadních vod se provádí v ........................ .</a:t>
            </a:r>
          </a:p>
          <a:p>
            <a:pPr lvl="0"/>
            <a:endParaRPr lang="cs-CZ" sz="2800" dirty="0" smtClean="0"/>
          </a:p>
          <a:p>
            <a:pPr lvl="0"/>
            <a:r>
              <a:rPr lang="cs-CZ" sz="2800" dirty="0" smtClean="0"/>
              <a:t> Hasiči vyjíždějí hasit požáry a zachraňovat životy z 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 smtClean="0"/>
              <a:t>................................... 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 </a:t>
            </a:r>
          </a:p>
          <a:p>
            <a:r>
              <a:rPr lang="cs-CZ" dirty="0" smtClean="0"/>
              <a:t> 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8442" y="169069"/>
            <a:ext cx="5366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nákupním středisku, v Hrušce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6379" y="1340767"/>
            <a:ext cx="17550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knihovně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3828" y="2636912"/>
            <a:ext cx="29703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kulturním domě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4159" y="3953967"/>
            <a:ext cx="15231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čističce</a:t>
            </a:r>
            <a:endParaRPr lang="cs-CZ" sz="3200" b="1" dirty="0">
              <a:solidFill>
                <a:schemeClr val="accent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5517232"/>
            <a:ext cx="18387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/>
                </a:solidFill>
              </a:rPr>
              <a:t>hasičárny</a:t>
            </a:r>
            <a:endParaRPr lang="cs-CZ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5099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620688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/>
              <a:t>Napiš, která budova je pro občany nejdůležitější a zdůvodni.</a:t>
            </a:r>
          </a:p>
          <a:p>
            <a:pPr lvl="0"/>
            <a:r>
              <a:rPr lang="cs-CZ" sz="2800" b="1" dirty="0" smtClean="0"/>
              <a:t>.............................................................................................</a:t>
            </a:r>
          </a:p>
          <a:p>
            <a:pPr lvl="0"/>
            <a:endParaRPr lang="cs-CZ" sz="2800" b="1" dirty="0"/>
          </a:p>
          <a:p>
            <a:pPr lvl="0"/>
            <a:r>
              <a:rPr lang="cs-CZ" sz="2800" b="1" dirty="0" smtClean="0"/>
              <a:t>..............................................................................................</a:t>
            </a:r>
          </a:p>
          <a:p>
            <a:pPr lvl="0"/>
            <a:endParaRPr lang="cs-CZ" sz="2800" b="1" dirty="0"/>
          </a:p>
          <a:p>
            <a:pPr lvl="0"/>
            <a:r>
              <a:rPr lang="cs-CZ" sz="2800" b="1" dirty="0" smtClean="0"/>
              <a:t>..............................................................................................</a:t>
            </a:r>
          </a:p>
          <a:p>
            <a:pPr lvl="0"/>
            <a:endParaRPr lang="cs-CZ" sz="2800" b="1" dirty="0"/>
          </a:p>
          <a:p>
            <a:pPr lvl="0"/>
            <a:r>
              <a:rPr lang="cs-CZ" sz="2800" b="1" dirty="0" smtClean="0"/>
              <a:t>.............................................................................................. </a:t>
            </a:r>
            <a:r>
              <a:rPr lang="cs-CZ" dirty="0" smtClean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41762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sz="2400" dirty="0" smtClean="0"/>
              <a:t>Text je vytvořen autorem materiálu</a:t>
            </a:r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Slepá </a:t>
            </a:r>
            <a:r>
              <a:rPr lang="cs-CZ" sz="2400" dirty="0" smtClean="0"/>
              <a:t>mapa z archivu autora.</a:t>
            </a:r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</a:pPr>
            <a:r>
              <a:rPr lang="cs-CZ" sz="2400" dirty="0" smtClean="0"/>
              <a:t>15.9.2012</a:t>
            </a:r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</a:pPr>
            <a:endParaRPr lang="cs-CZ" sz="2000" dirty="0" smtClean="0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CITACE: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3948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967</TotalTime>
  <Words>448</Words>
  <Application>Microsoft Office PowerPoint</Application>
  <PresentationFormat>Předvádění na obrazovce (4:3)</PresentationFormat>
  <Paragraphs>203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Anotace:</vt:lpstr>
      <vt:lpstr>Prezentace aplikace PowerPoint</vt:lpstr>
      <vt:lpstr>Slepá mapa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40</cp:revision>
  <dcterms:created xsi:type="dcterms:W3CDTF">2012-02-27T15:28:37Z</dcterms:created>
  <dcterms:modified xsi:type="dcterms:W3CDTF">2012-12-16T13:38:36Z</dcterms:modified>
</cp:coreProperties>
</file>